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57" r:id="rId4"/>
    <p:sldId id="283" r:id="rId5"/>
    <p:sldId id="266" r:id="rId6"/>
    <p:sldId id="278" r:id="rId7"/>
    <p:sldId id="267" r:id="rId8"/>
    <p:sldId id="280" r:id="rId9"/>
    <p:sldId id="281" r:id="rId10"/>
    <p:sldId id="269" r:id="rId11"/>
    <p:sldId id="270" r:id="rId12"/>
    <p:sldId id="272" r:id="rId13"/>
    <p:sldId id="271" r:id="rId14"/>
    <p:sldId id="279" r:id="rId15"/>
    <p:sldId id="258" r:id="rId16"/>
    <p:sldId id="259" r:id="rId17"/>
    <p:sldId id="260" r:id="rId18"/>
    <p:sldId id="273" r:id="rId19"/>
    <p:sldId id="282" r:id="rId20"/>
    <p:sldId id="261" r:id="rId21"/>
    <p:sldId id="262" r:id="rId22"/>
    <p:sldId id="263" r:id="rId23"/>
    <p:sldId id="274" r:id="rId24"/>
  </p:sldIdLst>
  <p:sldSz cx="12192000" cy="6858000"/>
  <p:notesSz cx="6858000" cy="9144000"/>
  <p:embeddedFontLst>
    <p:embeddedFont>
      <p:font typeface="Knewave" panose="020B0604020202020204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cIvHGFYnlhKKiRLMW9yY7nTqo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kSuQyW5DTnkVaZEjGYCkfOxvzCqGEFzWBy4e9Uedd9k/preview?imm_mid=0f9b7e&amp;cmp=em-data-na-na-newsltr_20171213&amp;slide=id.g1e301fae90_1_56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Quelle: </a:t>
            </a:r>
            <a:r>
              <a:rPr lang="de-DE" u="sng">
                <a:solidFill>
                  <a:schemeClr val="hlink"/>
                </a:solidFill>
                <a:hlinkClick r:id="rId3"/>
              </a:rPr>
              <a:t>https://docs.google.com/presentation/d/1kSuQyW5DTnkVaZEjGYCkfOxvzCqGEFzWBy4e9Uedd9k/preview?imm_mid=0f9b7e&amp;cmp=em-data-na-na-newsltr_20171213&amp;slide=id.g1e301fae90_1_568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103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22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126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330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Trainingsdaten</a:t>
            </a:r>
            <a:endParaRPr/>
          </a:p>
        </p:txBody>
      </p:sp>
      <p:sp>
        <p:nvSpPr>
          <p:cNvPr id="199" name="Google Shape;19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Testdaten</a:t>
            </a:r>
            <a:endParaRPr dirty="0"/>
          </a:p>
        </p:txBody>
      </p:sp>
      <p:sp>
        <p:nvSpPr>
          <p:cNvPr id="219" name="Google Shape;2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Trainingsdaten</a:t>
            </a:r>
            <a:endParaRPr/>
          </a:p>
        </p:txBody>
      </p:sp>
      <p:sp>
        <p:nvSpPr>
          <p:cNvPr id="199" name="Google Shape;19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801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Trainingsdaten</a:t>
            </a:r>
            <a:endParaRPr/>
          </a:p>
        </p:txBody>
      </p:sp>
      <p:sp>
        <p:nvSpPr>
          <p:cNvPr id="199" name="Google Shape;19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412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Trainingsdaten</a:t>
            </a:r>
            <a:endParaRPr/>
          </a:p>
        </p:txBody>
      </p:sp>
      <p:sp>
        <p:nvSpPr>
          <p:cNvPr id="245" name="Google Shape;24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Testdaten</a:t>
            </a:r>
            <a:endParaRPr/>
          </a:p>
        </p:txBody>
      </p:sp>
      <p:sp>
        <p:nvSpPr>
          <p:cNvPr id="280" name="Google Shape;28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Trainingsdaten</a:t>
            </a:r>
            <a:endParaRPr/>
          </a:p>
        </p:txBody>
      </p:sp>
      <p:sp>
        <p:nvSpPr>
          <p:cNvPr id="245" name="Google Shape;24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2375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>
          <a:extLst>
            <a:ext uri="{FF2B5EF4-FFF2-40B4-BE49-F238E27FC236}">
              <a16:creationId xmlns:a16="http://schemas.microsoft.com/office/drawing/2014/main" id="{242F14B6-486E-DB56-32F6-EC75FE0A1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>
            <a:extLst>
              <a:ext uri="{FF2B5EF4-FFF2-40B4-BE49-F238E27FC236}">
                <a16:creationId xmlns:a16="http://schemas.microsoft.com/office/drawing/2014/main" id="{B03D30E2-E2A1-C6A7-6D90-C91A5DF20E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>
            <a:extLst>
              <a:ext uri="{FF2B5EF4-FFF2-40B4-BE49-F238E27FC236}">
                <a16:creationId xmlns:a16="http://schemas.microsoft.com/office/drawing/2014/main" id="{C3E7F657-8AAD-CEA5-C6E3-E8278C4F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20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87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50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71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06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643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90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 Unplugged" type="title">
  <p:cSld name="TITLE">
    <p:bg>
      <p:bgPr>
        <a:solidFill>
          <a:srgbClr val="333333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ctrTitle"/>
          </p:nvPr>
        </p:nvSpPr>
        <p:spPr>
          <a:xfrm rot="-225173">
            <a:off x="415636" y="992826"/>
            <a:ext cx="11360761" cy="273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Knewave"/>
              <a:buNone/>
              <a:defRPr sz="6933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ubTitle" idx="1"/>
          </p:nvPr>
        </p:nvSpPr>
        <p:spPr>
          <a:xfrm>
            <a:off x="3547833" y="3778833"/>
            <a:ext cx="8228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5E40"/>
              </a:buClr>
              <a:buSzPts val="2800"/>
              <a:buFont typeface="Roboto"/>
              <a:buNone/>
              <a:defRPr sz="3733">
                <a:solidFill>
                  <a:srgbClr val="D95E4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7" name="Google Shape;17;p10"/>
          <p:cNvSpPr/>
          <p:nvPr/>
        </p:nvSpPr>
        <p:spPr>
          <a:xfrm rot="-2898112">
            <a:off x="1330397" y="1629585"/>
            <a:ext cx="58929" cy="52478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rot="-1238819">
            <a:off x="3045250" y="722353"/>
            <a:ext cx="58989" cy="52491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-140238">
            <a:off x="5585166" y="620721"/>
            <a:ext cx="58849" cy="52489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 rot="1113458">
            <a:off x="8531593" y="519191"/>
            <a:ext cx="59072" cy="52468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0"/>
          <p:cNvSpPr/>
          <p:nvPr/>
        </p:nvSpPr>
        <p:spPr>
          <a:xfrm rot="3062261">
            <a:off x="10665108" y="1128763"/>
            <a:ext cx="59160" cy="52488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0"/>
          <p:cNvSpPr/>
          <p:nvPr/>
        </p:nvSpPr>
        <p:spPr>
          <a:xfrm rot="6513458">
            <a:off x="11071480" y="4075123"/>
            <a:ext cx="59072" cy="52494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/>
          <p:nvPr/>
        </p:nvSpPr>
        <p:spPr>
          <a:xfrm rot="10473580">
            <a:off x="9852281" y="5396140"/>
            <a:ext cx="59067" cy="5248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 rot="10473580">
            <a:off x="6804281" y="5396140"/>
            <a:ext cx="59067" cy="5248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/>
          <p:nvPr/>
        </p:nvSpPr>
        <p:spPr>
          <a:xfrm rot="-10002908">
            <a:off x="3959288" y="5193152"/>
            <a:ext cx="59184" cy="52468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/>
          <p:nvPr/>
        </p:nvSpPr>
        <p:spPr>
          <a:xfrm rot="-9081520">
            <a:off x="1520744" y="4482103"/>
            <a:ext cx="59249" cy="52457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0"/>
          <p:cNvSpPr/>
          <p:nvPr/>
        </p:nvSpPr>
        <p:spPr>
          <a:xfrm rot="-9081520">
            <a:off x="2841544" y="4685303"/>
            <a:ext cx="59249" cy="524573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0"/>
          <p:cNvSpPr/>
          <p:nvPr/>
        </p:nvSpPr>
        <p:spPr>
          <a:xfrm rot="10776772">
            <a:off x="5381593" y="5396737"/>
            <a:ext cx="59201" cy="524400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0"/>
          <p:cNvSpPr/>
          <p:nvPr/>
        </p:nvSpPr>
        <p:spPr>
          <a:xfrm rot="10381137">
            <a:off x="8531066" y="5498320"/>
            <a:ext cx="59239" cy="524384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0"/>
          <p:cNvSpPr/>
          <p:nvPr/>
        </p:nvSpPr>
        <p:spPr>
          <a:xfrm rot="4721404">
            <a:off x="11375881" y="2043998"/>
            <a:ext cx="59148" cy="524337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0"/>
          <p:cNvSpPr/>
          <p:nvPr/>
        </p:nvSpPr>
        <p:spPr>
          <a:xfrm rot="464866">
            <a:off x="6803883" y="824783"/>
            <a:ext cx="59341" cy="524224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0"/>
          <p:cNvSpPr/>
          <p:nvPr/>
        </p:nvSpPr>
        <p:spPr>
          <a:xfrm rot="-797092">
            <a:off x="4467187" y="1028017"/>
            <a:ext cx="59184" cy="524225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0"/>
          <p:cNvSpPr/>
          <p:nvPr/>
        </p:nvSpPr>
        <p:spPr>
          <a:xfrm rot="-1732892">
            <a:off x="1852713" y="939833"/>
            <a:ext cx="411593" cy="294145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0"/>
          <p:cNvSpPr/>
          <p:nvPr/>
        </p:nvSpPr>
        <p:spPr>
          <a:xfrm rot="10800000">
            <a:off x="6005889" y="483520"/>
            <a:ext cx="411600" cy="294000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0"/>
          <p:cNvSpPr/>
          <p:nvPr/>
        </p:nvSpPr>
        <p:spPr>
          <a:xfrm rot="9195639">
            <a:off x="9524714" y="736286"/>
            <a:ext cx="411617" cy="293911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/>
          <p:nvPr/>
        </p:nvSpPr>
        <p:spPr>
          <a:xfrm rot="9195639">
            <a:off x="2163481" y="4800653"/>
            <a:ext cx="411617" cy="293911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/>
          <p:nvPr/>
        </p:nvSpPr>
        <p:spPr>
          <a:xfrm rot="-6823502">
            <a:off x="9018132" y="5308689"/>
            <a:ext cx="411584" cy="293721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 1">
  <p:cSld name="Leer 1">
    <p:bg>
      <p:bgPr>
        <a:solidFill>
          <a:srgbClr val="33333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ctrTitle"/>
          </p:nvPr>
        </p:nvSpPr>
        <p:spPr>
          <a:xfrm rot="-225099">
            <a:off x="1696092" y="1902804"/>
            <a:ext cx="8937553" cy="273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Knewave"/>
              <a:buNone/>
              <a:defRPr sz="6933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>
            <a:off x="415600" y="5123600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5E40"/>
              </a:buClr>
              <a:buSzPts val="1800"/>
              <a:buChar char="●"/>
              <a:defRPr>
                <a:solidFill>
                  <a:srgbClr val="D95E40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○"/>
              <a:defRPr>
                <a:solidFill>
                  <a:srgbClr val="D95E40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■"/>
              <a:defRPr>
                <a:solidFill>
                  <a:srgbClr val="D95E40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●"/>
              <a:defRPr>
                <a:solidFill>
                  <a:srgbClr val="D95E40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○"/>
              <a:defRPr>
                <a:solidFill>
                  <a:srgbClr val="D95E40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■"/>
              <a:defRPr>
                <a:solidFill>
                  <a:srgbClr val="D95E40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●"/>
              <a:defRPr>
                <a:solidFill>
                  <a:srgbClr val="D95E40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○"/>
              <a:defRPr>
                <a:solidFill>
                  <a:srgbClr val="D95E40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D95E40"/>
              </a:buClr>
              <a:buSzPts val="1400"/>
              <a:buChar char="■"/>
              <a:defRPr>
                <a:solidFill>
                  <a:srgbClr val="D95E4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 1 1">
  <p:cSld name="Leer 1 1">
    <p:bg>
      <p:bgPr>
        <a:solidFill>
          <a:srgbClr val="33333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3" name="Google Shape;83;p34"/>
          <p:cNvSpPr txBox="1"/>
          <p:nvPr/>
        </p:nvSpPr>
        <p:spPr>
          <a:xfrm rot="-305756">
            <a:off x="1914513" y="1956054"/>
            <a:ext cx="8173507" cy="280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de-DE" sz="6400" b="0" i="0" u="none" strike="noStrike" cap="none">
                <a:solidFill>
                  <a:srgbClr val="FAFFF4"/>
                </a:solidFill>
                <a:latin typeface="Knewave"/>
                <a:ea typeface="Knewave"/>
                <a:cs typeface="Knewave"/>
                <a:sym typeface="Knewave"/>
              </a:rPr>
              <a:t>Vielen Dank für die Aufmerksamkeit</a:t>
            </a:r>
            <a:endParaRPr sz="6400" b="0" i="0" u="none" strike="noStrike" cap="none">
              <a:solidFill>
                <a:srgbClr val="FAFFF4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84" name="Google Shape;84;p34"/>
          <p:cNvSpPr txBox="1"/>
          <p:nvPr/>
        </p:nvSpPr>
        <p:spPr>
          <a:xfrm>
            <a:off x="2959800" y="4529533"/>
            <a:ext cx="6292000" cy="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D95E40"/>
                </a:solidFill>
                <a:latin typeface="Arial"/>
                <a:ea typeface="Arial"/>
                <a:cs typeface="Arial"/>
                <a:sym typeface="Arial"/>
              </a:rPr>
              <a:t>ddi.cs.fau.de</a:t>
            </a:r>
            <a:endParaRPr sz="2400" b="1" i="0" u="none" strike="noStrike" cap="none">
              <a:solidFill>
                <a:srgbClr val="D95E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4"/>
          <p:cNvSpPr/>
          <p:nvPr/>
        </p:nvSpPr>
        <p:spPr>
          <a:xfrm rot="-1732892">
            <a:off x="1852713" y="939833"/>
            <a:ext cx="411593" cy="29414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4"/>
          <p:cNvSpPr/>
          <p:nvPr/>
        </p:nvSpPr>
        <p:spPr>
          <a:xfrm rot="888354">
            <a:off x="10092398" y="1646309"/>
            <a:ext cx="411668" cy="29417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4"/>
          <p:cNvSpPr/>
          <p:nvPr/>
        </p:nvSpPr>
        <p:spPr>
          <a:xfrm rot="3474013">
            <a:off x="11060064" y="1535940"/>
            <a:ext cx="411747" cy="29421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4"/>
          <p:cNvSpPr/>
          <p:nvPr/>
        </p:nvSpPr>
        <p:spPr>
          <a:xfrm rot="5025122">
            <a:off x="10497618" y="491025"/>
            <a:ext cx="411645" cy="29414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 rot="5025122">
            <a:off x="1174618" y="1929092"/>
            <a:ext cx="411645" cy="29414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/>
          <p:nvPr/>
        </p:nvSpPr>
        <p:spPr>
          <a:xfrm rot="3036053">
            <a:off x="837445" y="191808"/>
            <a:ext cx="411521" cy="29413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4"/>
          <p:cNvSpPr/>
          <p:nvPr/>
        </p:nvSpPr>
        <p:spPr>
          <a:xfrm rot="3036053">
            <a:off x="-96222" y="3211342"/>
            <a:ext cx="411521" cy="29413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4"/>
          <p:cNvSpPr/>
          <p:nvPr/>
        </p:nvSpPr>
        <p:spPr>
          <a:xfrm rot="3036053">
            <a:off x="837445" y="5818175"/>
            <a:ext cx="411521" cy="29413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4"/>
          <p:cNvSpPr/>
          <p:nvPr/>
        </p:nvSpPr>
        <p:spPr>
          <a:xfrm rot="3036053">
            <a:off x="392178" y="6746642"/>
            <a:ext cx="411521" cy="29413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4"/>
          <p:cNvSpPr/>
          <p:nvPr/>
        </p:nvSpPr>
        <p:spPr>
          <a:xfrm rot="-2910308">
            <a:off x="9102282" y="4757239"/>
            <a:ext cx="411741" cy="294148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4"/>
          <p:cNvSpPr/>
          <p:nvPr/>
        </p:nvSpPr>
        <p:spPr>
          <a:xfrm rot="-1153620">
            <a:off x="10878936" y="5128036"/>
            <a:ext cx="411768" cy="29399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4"/>
          <p:cNvSpPr/>
          <p:nvPr/>
        </p:nvSpPr>
        <p:spPr>
          <a:xfrm rot="-3161763">
            <a:off x="10092407" y="6075961"/>
            <a:ext cx="411852" cy="294007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 1">
  <p:cSld name="Abschnittsüberschrift 1">
    <p:bg>
      <p:bgPr>
        <a:solidFill>
          <a:srgbClr val="D95E4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  <a:defRPr sz="4800"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6" name="Google Shape;106;p12"/>
          <p:cNvSpPr/>
          <p:nvPr/>
        </p:nvSpPr>
        <p:spPr>
          <a:xfrm rot="1764378">
            <a:off x="882042" y="248458"/>
            <a:ext cx="411405" cy="293917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 rot="-1732892">
            <a:off x="-156821" y="705533"/>
            <a:ext cx="411593" cy="29414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AFFF4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796"/>
              </a:buClr>
              <a:buSzPts val="4800"/>
              <a:buFont typeface="Knewave"/>
              <a:buNone/>
              <a:defRPr sz="6400">
                <a:solidFill>
                  <a:srgbClr val="00B796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1" name="Google Shape;41;p24"/>
          <p:cNvSpPr/>
          <p:nvPr/>
        </p:nvSpPr>
        <p:spPr>
          <a:xfrm rot="1764378">
            <a:off x="1499875" y="601291"/>
            <a:ext cx="411405" cy="293917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4"/>
          <p:cNvSpPr/>
          <p:nvPr/>
        </p:nvSpPr>
        <p:spPr>
          <a:xfrm rot="-1732892">
            <a:off x="461013" y="1058366"/>
            <a:ext cx="411593" cy="294145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4"/>
          <p:cNvSpPr/>
          <p:nvPr/>
        </p:nvSpPr>
        <p:spPr>
          <a:xfrm rot="-1571483">
            <a:off x="11028604" y="6217692"/>
            <a:ext cx="411445" cy="294096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4"/>
          <p:cNvSpPr/>
          <p:nvPr/>
        </p:nvSpPr>
        <p:spPr>
          <a:xfrm rot="-3931703">
            <a:off x="11212368" y="5594263"/>
            <a:ext cx="411353" cy="294099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4"/>
          <p:cNvSpPr/>
          <p:nvPr/>
        </p:nvSpPr>
        <p:spPr>
          <a:xfrm rot="-3931703">
            <a:off x="12041534" y="5366229"/>
            <a:ext cx="411353" cy="294099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 1">
  <p:cSld name="Abschnittsüberschrift 1">
    <p:bg>
      <p:bgPr>
        <a:solidFill>
          <a:srgbClr val="D95E4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  <a:defRPr sz="4800"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9" name="Google Shape;49;p25"/>
          <p:cNvSpPr/>
          <p:nvPr/>
        </p:nvSpPr>
        <p:spPr>
          <a:xfrm rot="1764378">
            <a:off x="882042" y="248458"/>
            <a:ext cx="411405" cy="293917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5"/>
          <p:cNvSpPr/>
          <p:nvPr/>
        </p:nvSpPr>
        <p:spPr>
          <a:xfrm rot="-1732892">
            <a:off x="-156821" y="705533"/>
            <a:ext cx="411593" cy="29414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AFFF4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796"/>
              </a:buClr>
              <a:buSzPts val="2800"/>
              <a:buFont typeface="Roboto"/>
              <a:buNone/>
              <a:defRPr>
                <a:solidFill>
                  <a:srgbClr val="00B79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Textkorpus 1">
  <p:cSld name="Titel und Textkorpus 1">
    <p:bg>
      <p:bgPr>
        <a:solidFill>
          <a:srgbClr val="D95E4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2800"/>
              <a:buFont typeface="Roboto"/>
              <a:buNone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1800"/>
              <a:buFont typeface="Roboto"/>
              <a:buChar char="●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○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■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●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○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■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●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○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FAFFF4"/>
              </a:buClr>
              <a:buSzPts val="1400"/>
              <a:buFont typeface="Roboto"/>
              <a:buChar char="■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00B796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4200"/>
              <a:buFont typeface="Knewave"/>
              <a:buNone/>
              <a:defRPr sz="5600">
                <a:solidFill>
                  <a:srgbClr val="FAFFF4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00B79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12000"/>
              <a:buNone/>
              <a:defRPr sz="16000">
                <a:solidFill>
                  <a:srgbClr val="FAFFF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1800"/>
              <a:buChar char="●"/>
              <a:defRPr>
                <a:solidFill>
                  <a:srgbClr val="FAFFF4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F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79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B7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9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3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5.png"/><Relationship Id="rId21" Type="http://schemas.openxmlformats.org/officeDocument/2006/relationships/image" Target="../media/image36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11" Type="http://schemas.openxmlformats.org/officeDocument/2006/relationships/image" Target="../media/image5.png"/><Relationship Id="rId24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27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34.png"/><Relationship Id="rId4" Type="http://schemas.openxmlformats.org/officeDocument/2006/relationships/image" Target="../media/image16.png"/><Relationship Id="rId9" Type="http://schemas.openxmlformats.org/officeDocument/2006/relationships/image" Target="../media/image8.png"/><Relationship Id="rId14" Type="http://schemas.openxmlformats.org/officeDocument/2006/relationships/image" Target="../media/image26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11" Type="http://schemas.openxmlformats.org/officeDocument/2006/relationships/image" Target="../media/image46.png"/><Relationship Id="rId5" Type="http://schemas.openxmlformats.org/officeDocument/2006/relationships/image" Target="../media/image2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Relationship Id="rId1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3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5.png"/><Relationship Id="rId21" Type="http://schemas.openxmlformats.org/officeDocument/2006/relationships/image" Target="../media/image36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11" Type="http://schemas.openxmlformats.org/officeDocument/2006/relationships/image" Target="../media/image5.png"/><Relationship Id="rId24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27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34.png"/><Relationship Id="rId4" Type="http://schemas.openxmlformats.org/officeDocument/2006/relationships/image" Target="../media/image16.png"/><Relationship Id="rId9" Type="http://schemas.openxmlformats.org/officeDocument/2006/relationships/image" Target="../media/image8.png"/><Relationship Id="rId14" Type="http://schemas.openxmlformats.org/officeDocument/2006/relationships/image" Target="../media/image26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"/>
          <p:cNvSpPr txBox="1">
            <a:spLocks noGrp="1"/>
          </p:cNvSpPr>
          <p:nvPr>
            <p:ph type="ctrTitle"/>
          </p:nvPr>
        </p:nvSpPr>
        <p:spPr>
          <a:xfrm rot="-225173">
            <a:off x="415636" y="992826"/>
            <a:ext cx="11360761" cy="273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Knewave"/>
              <a:buNone/>
            </a:pPr>
            <a:r>
              <a:rPr lang="de-DE" sz="9600"/>
              <a:t>AI UNPLUGGED</a:t>
            </a:r>
            <a:endParaRPr sz="9600"/>
          </a:p>
        </p:txBody>
      </p:sp>
      <p:sp>
        <p:nvSpPr>
          <p:cNvPr id="182" name="Google Shape;182;p1"/>
          <p:cNvSpPr txBox="1">
            <a:spLocks noGrp="1"/>
          </p:cNvSpPr>
          <p:nvPr>
            <p:ph type="subTitle" idx="1"/>
          </p:nvPr>
        </p:nvSpPr>
        <p:spPr>
          <a:xfrm>
            <a:off x="4384833" y="3778833"/>
            <a:ext cx="6812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 dirty="0"/>
              <a:t>Getting started with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 dirty="0"/>
              <a:t>Artificial Intelligence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D49C58-769D-6BBA-161A-28A534BD7058}"/>
              </a:ext>
            </a:extLst>
          </p:cNvPr>
          <p:cNvSpPr/>
          <p:nvPr/>
        </p:nvSpPr>
        <p:spPr>
          <a:xfrm>
            <a:off x="2786140" y="1187621"/>
            <a:ext cx="6619719" cy="56703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Computers can be "trained" to make DECISION TREES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2120A993-2500-267E-B8A5-6A004A396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140" y="1416913"/>
            <a:ext cx="6619719" cy="56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3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B346D-8C4F-1E84-490E-604CC551BABA}"/>
              </a:ext>
            </a:extLst>
          </p:cNvPr>
          <p:cNvSpPr/>
          <p:nvPr/>
        </p:nvSpPr>
        <p:spPr>
          <a:xfrm>
            <a:off x="2455333" y="1114984"/>
            <a:ext cx="7399867" cy="5743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Computers can be "trained" to make DECISION TREES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A group of yellow rectangular boxes with black text&#10;&#10;Description automatically generated">
            <a:extLst>
              <a:ext uri="{FF2B5EF4-FFF2-40B4-BE49-F238E27FC236}">
                <a16:creationId xmlns:a16="http://schemas.microsoft.com/office/drawing/2014/main" id="{8DA9B3B7-E1BD-2F7E-A260-FA9D69C55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06" y="1117600"/>
            <a:ext cx="7030387" cy="594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7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B74651-3424-3AF2-7601-00C2653597C2}"/>
              </a:ext>
            </a:extLst>
          </p:cNvPr>
          <p:cNvSpPr/>
          <p:nvPr/>
        </p:nvSpPr>
        <p:spPr>
          <a:xfrm>
            <a:off x="2688818" y="1308984"/>
            <a:ext cx="6552718" cy="5549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Computers can be "trained" to make DECISION TREES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 diagram of a computer&#10;&#10;Description automatically generated with medium confidence">
            <a:extLst>
              <a:ext uri="{FF2B5EF4-FFF2-40B4-BE49-F238E27FC236}">
                <a16:creationId xmlns:a16="http://schemas.microsoft.com/office/drawing/2014/main" id="{578E6546-D816-5952-C072-2145F5DF7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818" y="1308984"/>
            <a:ext cx="6814363" cy="58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Computers can be "trained" to make DECISION TREES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841100" y="1805080"/>
            <a:ext cx="891224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some of the attributes we could identify about our monkeys?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05;p4">
            <a:extLst>
              <a:ext uri="{FF2B5EF4-FFF2-40B4-BE49-F238E27FC236}">
                <a16:creationId xmlns:a16="http://schemas.microsoft.com/office/drawing/2014/main" id="{5EDF55BF-C49A-EFC8-354A-61A31D2575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1062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7;p4">
            <a:extLst>
              <a:ext uri="{FF2B5EF4-FFF2-40B4-BE49-F238E27FC236}">
                <a16:creationId xmlns:a16="http://schemas.microsoft.com/office/drawing/2014/main" id="{C6C74093-4FA5-9FC3-7921-EBF98325F1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7308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11;p4">
            <a:extLst>
              <a:ext uri="{FF2B5EF4-FFF2-40B4-BE49-F238E27FC236}">
                <a16:creationId xmlns:a16="http://schemas.microsoft.com/office/drawing/2014/main" id="{B568EFF6-240C-2D4C-8DE0-6FCB840697E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9185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0;p4">
            <a:extLst>
              <a:ext uri="{FF2B5EF4-FFF2-40B4-BE49-F238E27FC236}">
                <a16:creationId xmlns:a16="http://schemas.microsoft.com/office/drawing/2014/main" id="{DA7C588A-79D3-A5BB-C724-801DAAF4773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2939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50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Knewave"/>
              <a:buNone/>
            </a:pPr>
            <a:r>
              <a:rPr lang="de-DE">
                <a:latin typeface="Knewave"/>
                <a:ea typeface="Knewave"/>
                <a:cs typeface="Knewave"/>
                <a:sym typeface="Knewave"/>
              </a:rPr>
              <a:t>Version 1</a:t>
            </a:r>
            <a:endParaRPr>
              <a:latin typeface="Knewave"/>
              <a:ea typeface="Knewave"/>
              <a:cs typeface="Knewave"/>
              <a:sym typeface="Knewav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/>
          <p:nvPr/>
        </p:nvSpPr>
        <p:spPr>
          <a:xfrm>
            <a:off x="1" y="428369"/>
            <a:ext cx="60814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2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6094090" y="428369"/>
            <a:ext cx="60979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2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cxnSp>
        <p:nvCxnSpPr>
          <p:cNvPr id="203" name="Google Shape;203;p4"/>
          <p:cNvCxnSpPr/>
          <p:nvPr/>
        </p:nvCxnSpPr>
        <p:spPr>
          <a:xfrm>
            <a:off x="6087762" y="0"/>
            <a:ext cx="1" cy="6858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4" name="Google Shape;2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8590" y="14274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050" y="14274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7130" y="14405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8590" y="3195092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66303" y="1434998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64844" y="14274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69713" y="1425146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66303" y="3195092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64844" y="3212756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869713" y="3206265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97293" y="4991749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059713" y="4991537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915" y="497875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1626" y="497875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7990" y="497875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10220" y="497875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162" y="3305688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82756" y="3305688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3882" y="3305688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10221" y="3305688"/>
            <a:ext cx="2196000" cy="21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"/>
          <p:cNvSpPr txBox="1"/>
          <p:nvPr/>
        </p:nvSpPr>
        <p:spPr>
          <a:xfrm>
            <a:off x="454162" y="2815115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9210221" y="2815115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1" name="Google Shape;231;p5"/>
          <p:cNvSpPr txBox="1"/>
          <p:nvPr/>
        </p:nvSpPr>
        <p:spPr>
          <a:xfrm>
            <a:off x="6296514" y="5622929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3382809" y="2815115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6281574" y="2815115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4" name="Google Shape;234;p5"/>
          <p:cNvSpPr txBox="1"/>
          <p:nvPr/>
        </p:nvSpPr>
        <p:spPr>
          <a:xfrm>
            <a:off x="454161" y="5622929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5" name="Google Shape;235;p5"/>
          <p:cNvSpPr txBox="1"/>
          <p:nvPr/>
        </p:nvSpPr>
        <p:spPr>
          <a:xfrm>
            <a:off x="3382809" y="5622929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9210220" y="5622929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/>
          <p:nvPr/>
        </p:nvSpPr>
        <p:spPr>
          <a:xfrm>
            <a:off x="1" y="428369"/>
            <a:ext cx="60814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2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6094090" y="428369"/>
            <a:ext cx="60979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2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cxnSp>
        <p:nvCxnSpPr>
          <p:cNvPr id="203" name="Google Shape;203;p4"/>
          <p:cNvCxnSpPr>
            <a:cxnSpLocks/>
          </p:cNvCxnSpPr>
          <p:nvPr/>
        </p:nvCxnSpPr>
        <p:spPr>
          <a:xfrm flipH="1">
            <a:off x="6087763" y="117987"/>
            <a:ext cx="22804" cy="461140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4" name="Google Shape;2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8590" y="14274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050" y="14274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7130" y="14405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8590" y="3195092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66303" y="1434998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64844" y="14274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69713" y="1425146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66303" y="3195092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64844" y="3212756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869713" y="3206265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97293" y="4991749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059713" y="4991537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DBE520-5021-7F31-11E1-D4A64959D8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2878" y="4005092"/>
            <a:ext cx="49149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78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DBE520-5021-7F31-11E1-D4A64959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03" y="1841997"/>
            <a:ext cx="4914900" cy="4210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85C732-56C2-E39A-35C8-FF11BD69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of these are "right"</a:t>
            </a:r>
            <a:br>
              <a:rPr lang="en-US" dirty="0"/>
            </a:br>
            <a:r>
              <a:rPr lang="en-US" dirty="0"/>
              <a:t>But, which would you rather use?</a:t>
            </a:r>
          </a:p>
        </p:txBody>
      </p:sp>
      <p:pic>
        <p:nvPicPr>
          <p:cNvPr id="6" name="Picture 5" descr="A group of rectangular objects with text&#10;&#10;Description automatically generated with medium confidence">
            <a:extLst>
              <a:ext uri="{FF2B5EF4-FFF2-40B4-BE49-F238E27FC236}">
                <a16:creationId xmlns:a16="http://schemas.microsoft.com/office/drawing/2014/main" id="{88327DDA-4020-0744-FE18-91128FF3F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442" y="1648437"/>
            <a:ext cx="5526358" cy="47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3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Knewave"/>
              <a:buNone/>
            </a:pPr>
            <a:r>
              <a:rPr lang="de-DE">
                <a:latin typeface="Knewave"/>
                <a:ea typeface="Knewave"/>
                <a:cs typeface="Knewave"/>
                <a:sym typeface="Knewave"/>
              </a:rPr>
              <a:t>Version 2</a:t>
            </a:r>
            <a:endParaRPr>
              <a:latin typeface="Knewave"/>
              <a:ea typeface="Knewave"/>
              <a:cs typeface="Knewave"/>
              <a:sym typeface="Knewav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Classification with Decision Trees: 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Good-Monkey-Bad-Monkey Game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344428" y="1580219"/>
            <a:ext cx="915608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Welcome to your job as a Zookeeper at "The UNI Zoo"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24159-E04F-EFDF-66A6-07E69D934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73" y="2164954"/>
            <a:ext cx="4707194" cy="470719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/>
          <p:nvPr/>
        </p:nvSpPr>
        <p:spPr>
          <a:xfrm>
            <a:off x="1" y="272375"/>
            <a:ext cx="60877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2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6087761" y="272375"/>
            <a:ext cx="60915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2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cxnSp>
        <p:nvCxnSpPr>
          <p:cNvPr id="249" name="Google Shape;249;p7"/>
          <p:cNvCxnSpPr/>
          <p:nvPr/>
        </p:nvCxnSpPr>
        <p:spPr>
          <a:xfrm>
            <a:off x="6087762" y="0"/>
            <a:ext cx="1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0" name="Google Shape;2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943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8633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4544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8300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169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70959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84754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56665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08500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8787" y="2490843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23323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08013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542870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518300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930122" y="391417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317684" y="391417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48300" y="5330039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84754" y="248724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770959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147679" y="248724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542870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387570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756970" y="391417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156665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0535241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756970" y="5304014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7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9158945" y="5304014"/>
            <a:ext cx="1260000" cy="1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1926" y="550743"/>
            <a:ext cx="1656000" cy="165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1288" y="550743"/>
            <a:ext cx="1656000" cy="165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53926" y="554086"/>
            <a:ext cx="1656000" cy="166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39861" y="551314"/>
            <a:ext cx="1656000" cy="16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0116" y="550743"/>
            <a:ext cx="1652742" cy="165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09762" y="547549"/>
            <a:ext cx="1656000" cy="166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82666" y="554086"/>
            <a:ext cx="1656000" cy="16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1496" y="3663977"/>
            <a:ext cx="1656000" cy="166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93791" y="3656291"/>
            <a:ext cx="1656000" cy="16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03955" y="3663977"/>
            <a:ext cx="1656000" cy="166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26414" y="3660143"/>
            <a:ext cx="1656000" cy="1663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848873" y="3663941"/>
            <a:ext cx="1656000" cy="166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571332" y="3656291"/>
            <a:ext cx="1656000" cy="166370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8"/>
          <p:cNvSpPr txBox="1"/>
          <p:nvPr/>
        </p:nvSpPr>
        <p:spPr>
          <a:xfrm>
            <a:off x="7038854" y="2373467"/>
            <a:ext cx="16570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853201" y="2373467"/>
            <a:ext cx="16547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8753927" y="2373467"/>
            <a:ext cx="165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140116" y="2373467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99" name="Google Shape;299;p8"/>
          <p:cNvSpPr txBox="1"/>
          <p:nvPr/>
        </p:nvSpPr>
        <p:spPr>
          <a:xfrm>
            <a:off x="7571333" y="5467523"/>
            <a:ext cx="165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0" name="Google Shape;300;p8"/>
          <p:cNvSpPr txBox="1"/>
          <p:nvPr/>
        </p:nvSpPr>
        <p:spPr>
          <a:xfrm>
            <a:off x="683125" y="5467523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1" name="Google Shape;301;p8"/>
          <p:cNvSpPr txBox="1"/>
          <p:nvPr/>
        </p:nvSpPr>
        <p:spPr>
          <a:xfrm>
            <a:off x="2403955" y="5467523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2" name="Google Shape;302;p8"/>
          <p:cNvSpPr txBox="1"/>
          <p:nvPr/>
        </p:nvSpPr>
        <p:spPr>
          <a:xfrm>
            <a:off x="4128044" y="5467523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3" name="Google Shape;303;p8"/>
          <p:cNvSpPr txBox="1"/>
          <p:nvPr/>
        </p:nvSpPr>
        <p:spPr>
          <a:xfrm>
            <a:off x="5850502" y="5467523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4" name="Google Shape;304;p8"/>
          <p:cNvSpPr txBox="1"/>
          <p:nvPr/>
        </p:nvSpPr>
        <p:spPr>
          <a:xfrm>
            <a:off x="9297049" y="5467523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10482666" y="2370060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6" name="Google Shape;306;p8"/>
          <p:cNvSpPr txBox="1"/>
          <p:nvPr/>
        </p:nvSpPr>
        <p:spPr>
          <a:xfrm>
            <a:off x="5328047" y="2379870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7" name="Google Shape;307;p8"/>
          <p:cNvSpPr txBox="1"/>
          <p:nvPr/>
        </p:nvSpPr>
        <p:spPr>
          <a:xfrm>
            <a:off x="3589485" y="2374089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/>
          <p:nvPr/>
        </p:nvSpPr>
        <p:spPr>
          <a:xfrm>
            <a:off x="1" y="272375"/>
            <a:ext cx="60877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2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6087761" y="272375"/>
            <a:ext cx="60915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2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cxnSp>
        <p:nvCxnSpPr>
          <p:cNvPr id="249" name="Google Shape;249;p7"/>
          <p:cNvCxnSpPr/>
          <p:nvPr/>
        </p:nvCxnSpPr>
        <p:spPr>
          <a:xfrm>
            <a:off x="6087762" y="0"/>
            <a:ext cx="1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0" name="Google Shape;2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943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8633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4544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8300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169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70959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84754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56665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08500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8787" y="2490843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23323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08013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542870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518300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930122" y="391417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317684" y="391417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48300" y="5330039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84754" y="248724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770959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147679" y="248724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542870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387570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756970" y="391417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156665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0535241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756970" y="5304014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7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9158945" y="5304014"/>
            <a:ext cx="126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E0B817-EC99-C2F2-3846-21818D5A2BB4}"/>
              </a:ext>
            </a:extLst>
          </p:cNvPr>
          <p:cNvSpPr/>
          <p:nvPr/>
        </p:nvSpPr>
        <p:spPr>
          <a:xfrm>
            <a:off x="3837482" y="2943822"/>
            <a:ext cx="4946220" cy="391417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text boxes&#10;&#10;Description automatically generated">
            <a:extLst>
              <a:ext uri="{FF2B5EF4-FFF2-40B4-BE49-F238E27FC236}">
                <a16:creationId xmlns:a16="http://schemas.microsoft.com/office/drawing/2014/main" id="{B2A5F9E3-3C57-89C2-4D35-2236DAB89C6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27304" y="2920325"/>
            <a:ext cx="49149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0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>
          <a:extLst>
            <a:ext uri="{FF2B5EF4-FFF2-40B4-BE49-F238E27FC236}">
              <a16:creationId xmlns:a16="http://schemas.microsoft.com/office/drawing/2014/main" id="{52CB5183-5A09-DEDE-2548-FE6D68915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>
            <a:extLst>
              <a:ext uri="{FF2B5EF4-FFF2-40B4-BE49-F238E27FC236}">
                <a16:creationId xmlns:a16="http://schemas.microsoft.com/office/drawing/2014/main" id="{6D3685FD-B8A2-66B8-F090-2AB47A1DF9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Classification with Decision Trees: 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Good-Monkey-Bad-Monkey Game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>
            <a:extLst>
              <a:ext uri="{FF2B5EF4-FFF2-40B4-BE49-F238E27FC236}">
                <a16:creationId xmlns:a16="http://schemas.microsoft.com/office/drawing/2014/main" id="{677A7E1C-D0A6-F6FA-7FEF-10318AE55160}"/>
              </a:ext>
            </a:extLst>
          </p:cNvPr>
          <p:cNvSpPr txBox="1"/>
          <p:nvPr/>
        </p:nvSpPr>
        <p:spPr>
          <a:xfrm>
            <a:off x="1344428" y="1580219"/>
            <a:ext cx="915608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Welcome to your job as a Zookeeper at "The UNI Zoo"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27300-BC83-59E1-C2E7-4F4EFDFBA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328260"/>
            <a:ext cx="4529740" cy="45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Classification with Decision Trees: 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Good-Monkey-Bad-Monkey Game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304544" y="1746796"/>
            <a:ext cx="958291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of your jobs at the zoo will be to feed the monkeys.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03761-7F1A-2BD6-7B6F-7DC261536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775" y="4678218"/>
            <a:ext cx="2179782" cy="2179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A1FCC9-59EC-4B74-867D-7EFC076D9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568" y="4700016"/>
            <a:ext cx="2179781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6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Classification with Decision Trees: 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Good-Monkey-Bad-Monkey Game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304544" y="1746796"/>
            <a:ext cx="958291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of your jobs at the zoo will be to feed the monkeys.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of the challenges of feeding the monkeys is that some of them are nice, but some of them BITE if you get too close.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03761-7F1A-2BD6-7B6F-7DC261536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775" y="4678218"/>
            <a:ext cx="2179782" cy="2179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A1FCC9-59EC-4B74-867D-7EFC076D9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568" y="4700016"/>
            <a:ext cx="2179781" cy="2157984"/>
          </a:xfrm>
          <a:prstGeom prst="rect">
            <a:avLst/>
          </a:prstGeom>
        </p:spPr>
      </p:pic>
      <p:sp>
        <p:nvSpPr>
          <p:cNvPr id="4" name="Google Shape;229;p5">
            <a:extLst>
              <a:ext uri="{FF2B5EF4-FFF2-40B4-BE49-F238E27FC236}">
                <a16:creationId xmlns:a16="http://schemas.microsoft.com/office/drawing/2014/main" id="{F4B99D09-D59C-8CE3-F2A0-D352D475F1C7}"/>
              </a:ext>
            </a:extLst>
          </p:cNvPr>
          <p:cNvSpPr txBox="1"/>
          <p:nvPr/>
        </p:nvSpPr>
        <p:spPr>
          <a:xfrm>
            <a:off x="2422568" y="4678218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6" name="Google Shape;233;p5">
            <a:extLst>
              <a:ext uri="{FF2B5EF4-FFF2-40B4-BE49-F238E27FC236}">
                <a16:creationId xmlns:a16="http://schemas.microsoft.com/office/drawing/2014/main" id="{E545D103-033C-5149-EDC4-7D9E4690E21A}"/>
              </a:ext>
            </a:extLst>
          </p:cNvPr>
          <p:cNvSpPr txBox="1"/>
          <p:nvPr/>
        </p:nvSpPr>
        <p:spPr>
          <a:xfrm>
            <a:off x="6843077" y="4633248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</p:spTree>
    <p:extLst>
      <p:ext uri="{BB962C8B-B14F-4D97-AF65-F5344CB8AC3E}">
        <p14:creationId xmlns:p14="http://schemas.microsoft.com/office/powerpoint/2010/main" val="10318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Classification with Decision Trees: 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Good-Monkey-Bad-Monkey Game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841100" y="1805080"/>
            <a:ext cx="85098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the first part of your training, it is sort of easy.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can teach you the numbers of the monkeys that are biters.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207;p4">
            <a:extLst>
              <a:ext uri="{FF2B5EF4-FFF2-40B4-BE49-F238E27FC236}">
                <a16:creationId xmlns:a16="http://schemas.microsoft.com/office/drawing/2014/main" id="{C6C74093-4FA5-9FC3-7921-EBF98325F1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308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05;p4">
            <a:extLst>
              <a:ext uri="{FF2B5EF4-FFF2-40B4-BE49-F238E27FC236}">
                <a16:creationId xmlns:a16="http://schemas.microsoft.com/office/drawing/2014/main" id="{ADED2526-4310-C506-0F9B-E85F9E2314D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1062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7;p4">
            <a:extLst>
              <a:ext uri="{FF2B5EF4-FFF2-40B4-BE49-F238E27FC236}">
                <a16:creationId xmlns:a16="http://schemas.microsoft.com/office/drawing/2014/main" id="{29C2BDD7-A756-DC79-2890-4A2EE513CC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308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1;p4">
            <a:extLst>
              <a:ext uri="{FF2B5EF4-FFF2-40B4-BE49-F238E27FC236}">
                <a16:creationId xmlns:a16="http://schemas.microsoft.com/office/drawing/2014/main" id="{D79B0902-4AA6-00B6-01C1-4A200D00D2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9185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0;p4">
            <a:extLst>
              <a:ext uri="{FF2B5EF4-FFF2-40B4-BE49-F238E27FC236}">
                <a16:creationId xmlns:a16="http://schemas.microsoft.com/office/drawing/2014/main" id="{4816A41B-3584-60B1-CAD4-A8EA6DC5E11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2939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70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Classification with Decision Trees: 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Good-Monkey-Bad-Monkey Game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841100" y="1475896"/>
            <a:ext cx="891224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But what if we get some new monkeys (to diversify the gene pool of our troop)? </a:t>
            </a:r>
          </a:p>
        </p:txBody>
      </p:sp>
      <p:pic>
        <p:nvPicPr>
          <p:cNvPr id="7" name="Google Shape;207;p4">
            <a:extLst>
              <a:ext uri="{FF2B5EF4-FFF2-40B4-BE49-F238E27FC236}">
                <a16:creationId xmlns:a16="http://schemas.microsoft.com/office/drawing/2014/main" id="{C6C74093-4FA5-9FC3-7921-EBF98325F1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308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05;p4">
            <a:extLst>
              <a:ext uri="{FF2B5EF4-FFF2-40B4-BE49-F238E27FC236}">
                <a16:creationId xmlns:a16="http://schemas.microsoft.com/office/drawing/2014/main" id="{8A85A6C5-2570-0372-C072-4C968204E2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1062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7;p4">
            <a:extLst>
              <a:ext uri="{FF2B5EF4-FFF2-40B4-BE49-F238E27FC236}">
                <a16:creationId xmlns:a16="http://schemas.microsoft.com/office/drawing/2014/main" id="{203E6750-7899-5123-CDC3-DD4DD6F367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308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1;p4">
            <a:extLst>
              <a:ext uri="{FF2B5EF4-FFF2-40B4-BE49-F238E27FC236}">
                <a16:creationId xmlns:a16="http://schemas.microsoft.com/office/drawing/2014/main" id="{5B453E98-5F37-2819-B0D4-6F68D1F3E5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9185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0;p4">
            <a:extLst>
              <a:ext uri="{FF2B5EF4-FFF2-40B4-BE49-F238E27FC236}">
                <a16:creationId xmlns:a16="http://schemas.microsoft.com/office/drawing/2014/main" id="{4A1989F5-7809-18AE-174D-77A717F5E4A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2939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F2C56-8BD2-1A16-D5A4-96276610F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0691" y="5510114"/>
            <a:ext cx="6476710" cy="132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3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Classification with Decision Trees: 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Good-Monkey-Bad-Monkey Game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841100" y="1475896"/>
            <a:ext cx="891224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But what if we get some new monkeys (to diversify the gene pool of our troop)?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need to figure out if there is a pattern that we can use to tell us which monkeys bite, and which ones don't.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207;p4">
            <a:extLst>
              <a:ext uri="{FF2B5EF4-FFF2-40B4-BE49-F238E27FC236}">
                <a16:creationId xmlns:a16="http://schemas.microsoft.com/office/drawing/2014/main" id="{C6C74093-4FA5-9FC3-7921-EBF98325F1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308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05;p4">
            <a:extLst>
              <a:ext uri="{FF2B5EF4-FFF2-40B4-BE49-F238E27FC236}">
                <a16:creationId xmlns:a16="http://schemas.microsoft.com/office/drawing/2014/main" id="{8A85A6C5-2570-0372-C072-4C968204E2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1062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7;p4">
            <a:extLst>
              <a:ext uri="{FF2B5EF4-FFF2-40B4-BE49-F238E27FC236}">
                <a16:creationId xmlns:a16="http://schemas.microsoft.com/office/drawing/2014/main" id="{203E6750-7899-5123-CDC3-DD4DD6F367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308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1;p4">
            <a:extLst>
              <a:ext uri="{FF2B5EF4-FFF2-40B4-BE49-F238E27FC236}">
                <a16:creationId xmlns:a16="http://schemas.microsoft.com/office/drawing/2014/main" id="{5B453E98-5F37-2819-B0D4-6F68D1F3E5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9185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0;p4">
            <a:extLst>
              <a:ext uri="{FF2B5EF4-FFF2-40B4-BE49-F238E27FC236}">
                <a16:creationId xmlns:a16="http://schemas.microsoft.com/office/drawing/2014/main" id="{4A1989F5-7809-18AE-174D-77A717F5E4A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2939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F2C56-8BD2-1A16-D5A4-96276610F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0691" y="5510114"/>
            <a:ext cx="6476710" cy="132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4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Computers can be "trained" to make DECISION TREES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841100" y="1805080"/>
            <a:ext cx="891224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 trees look at ATTRIBUTES about the items and try to pick out which ones give us information about the items.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05;p4">
            <a:extLst>
              <a:ext uri="{FF2B5EF4-FFF2-40B4-BE49-F238E27FC236}">
                <a16:creationId xmlns:a16="http://schemas.microsoft.com/office/drawing/2014/main" id="{5EDF55BF-C49A-EFC8-354A-61A31D2575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1062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7;p4">
            <a:extLst>
              <a:ext uri="{FF2B5EF4-FFF2-40B4-BE49-F238E27FC236}">
                <a16:creationId xmlns:a16="http://schemas.microsoft.com/office/drawing/2014/main" id="{C6C74093-4FA5-9FC3-7921-EBF98325F1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7308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11;p4">
            <a:extLst>
              <a:ext uri="{FF2B5EF4-FFF2-40B4-BE49-F238E27FC236}">
                <a16:creationId xmlns:a16="http://schemas.microsoft.com/office/drawing/2014/main" id="{B568EFF6-240C-2D4C-8DE0-6FCB840697E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9185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0;p4">
            <a:extLst>
              <a:ext uri="{FF2B5EF4-FFF2-40B4-BE49-F238E27FC236}">
                <a16:creationId xmlns:a16="http://schemas.microsoft.com/office/drawing/2014/main" id="{DA7C588A-79D3-A5BB-C724-801DAAF4773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2939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89350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418</Words>
  <Application>Microsoft Office PowerPoint</Application>
  <PresentationFormat>Widescreen</PresentationFormat>
  <Paragraphs>85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Knewave</vt:lpstr>
      <vt:lpstr>Calibri</vt:lpstr>
      <vt:lpstr>Roboto</vt:lpstr>
      <vt:lpstr>Arial</vt:lpstr>
      <vt:lpstr>Simple Light</vt:lpstr>
      <vt:lpstr>Office</vt:lpstr>
      <vt:lpstr>AI UNPLUGGED</vt:lpstr>
      <vt:lpstr>Classification with Decision Trees:  The Good-Monkey-Bad-Monkey Game</vt:lpstr>
      <vt:lpstr>Classification with Decision Trees:  The Good-Monkey-Bad-Monkey Game</vt:lpstr>
      <vt:lpstr>Classification with Decision Trees:  The Good-Monkey-Bad-Monkey Game</vt:lpstr>
      <vt:lpstr>Classification with Decision Trees:  The Good-Monkey-Bad-Monkey Game</vt:lpstr>
      <vt:lpstr>Classification with Decision Trees:  The Good-Monkey-Bad-Monkey Game</vt:lpstr>
      <vt:lpstr>Classification with Decision Trees:  The Good-Monkey-Bad-Monkey Game</vt:lpstr>
      <vt:lpstr>Classification with Decision Trees:  The Good-Monkey-Bad-Monkey Game</vt:lpstr>
      <vt:lpstr>Computers can be "trained" to make DECISION TREES</vt:lpstr>
      <vt:lpstr>Computers can be "trained" to make DECISION TREES</vt:lpstr>
      <vt:lpstr>Computers can be "trained" to make DECISION TREES</vt:lpstr>
      <vt:lpstr>Computers can be "trained" to make DECISION TREES</vt:lpstr>
      <vt:lpstr>Computers can be "trained" to make DECISION TREES</vt:lpstr>
      <vt:lpstr>Version 1</vt:lpstr>
      <vt:lpstr>PowerPoint Presentation</vt:lpstr>
      <vt:lpstr>PowerPoint Presentation</vt:lpstr>
      <vt:lpstr>PowerPoint Presentation</vt:lpstr>
      <vt:lpstr>Both of these are "right" But, which would you rather use?</vt:lpstr>
      <vt:lpstr>Version 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UNPLUGGED</dc:title>
  <dc:creator>Annabel Lindner</dc:creator>
  <cp:lastModifiedBy>Ben Schafer</cp:lastModifiedBy>
  <cp:revision>12</cp:revision>
  <dcterms:created xsi:type="dcterms:W3CDTF">2019-03-19T09:43:13Z</dcterms:created>
  <dcterms:modified xsi:type="dcterms:W3CDTF">2026-04-30T16:59:30Z</dcterms:modified>
</cp:coreProperties>
</file>