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70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1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5DD824-B6E5-4907-A110-767C5370F176}">
  <a:tblStyle styleId="{425DD824-B6E5-4907-A110-767C5370F1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215fc3b049_2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215fc3b049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878e5ea2b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878e5ea2b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878e5ea2b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878e5ea2b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878e5ea2b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878e5ea2b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878e5ea2b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878e5ea2b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878e5ea2b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878e5ea2b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5eb5e637eb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5eb5e637eb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20-25 minutes for small group work to answer questions.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878e5ea2b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878e5ea2b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30 minutes to have the unpacking discussion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4405ac9a1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4405ac9a1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4405ac9a1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4405ac9a1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878e5ea2b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878e5ea2b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215fc3b049_2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215fc3b049_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405ac9a1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4405ac9a1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4405ac9a1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4405ac9a1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405ac9a1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4405ac9a1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4405ac9a1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4405ac9a1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4405ac9a1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4405ac9a1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4405ac9a1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4405ac9a1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878e5ea2be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2878e5ea2b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ed03785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25ed03785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f0038611a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f0038611a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215fc3b049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215fc3b049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405ac9a1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24405ac9a1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0038611a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2f0038611a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0038611a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f0038611a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878e5ea2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878e5ea2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14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8505" y="4183297"/>
            <a:ext cx="5715495" cy="960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" name="Google Shape;70;p15" descr="A picture containing text, device, gau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736" y="4183297"/>
            <a:ext cx="3048264" cy="96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8505" y="4183297"/>
            <a:ext cx="5715495" cy="960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6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8505" y="4183297"/>
            <a:ext cx="5715495" cy="960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17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8505" y="4183297"/>
            <a:ext cx="5715495" cy="960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8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8505" y="4183297"/>
            <a:ext cx="5715495" cy="960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19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8505" y="4183297"/>
            <a:ext cx="5715495" cy="960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" name="Google Shape;110;p20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8505" y="4183297"/>
            <a:ext cx="5715495" cy="960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21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8505" y="4183297"/>
            <a:ext cx="5715495" cy="960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22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8505" y="4183297"/>
            <a:ext cx="5715495" cy="960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2" name="Google Shape;132;p23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8505" y="4183297"/>
            <a:ext cx="5715495" cy="960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wdgjWqSjz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wdgjWqSjz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wdgjWqSjz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bber_duck_debugging" TargetMode="External"/><Relationship Id="rId2" Type="http://schemas.openxmlformats.org/officeDocument/2006/relationships/hyperlink" Target="https://www.youtube.com/watch?v=hxe03H_-TF0&amp;t=20s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rubberduckdebugging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SED24FR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ctrTitle"/>
          </p:nvPr>
        </p:nvSpPr>
        <p:spPr>
          <a:xfrm>
            <a:off x="0" y="825625"/>
            <a:ext cx="6633900" cy="27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3600" b="1"/>
              <a:t>Fundamentals of Programming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3600" b="1"/>
              <a:t>September 28, 2024</a:t>
            </a:r>
            <a:endParaRPr sz="36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00" b="1"/>
          </a:p>
        </p:txBody>
      </p:sp>
      <p:sp>
        <p:nvSpPr>
          <p:cNvPr id="138" name="Google Shape;138;p24" descr="Image result for principal financial group logo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6750" y="1977075"/>
            <a:ext cx="2974200" cy="19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/>
          <p:nvPr/>
        </p:nvSpPr>
        <p:spPr>
          <a:xfrm>
            <a:off x="127975" y="4098275"/>
            <a:ext cx="9015900" cy="99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 Instruction</a:t>
            </a:r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Consider the following code: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780163"/>
            <a:ext cx="2114550" cy="3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/>
          <p:nvPr/>
        </p:nvSpPr>
        <p:spPr>
          <a:xfrm>
            <a:off x="127975" y="4098275"/>
            <a:ext cx="9015900" cy="99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 Instruction</a:t>
            </a:r>
            <a:endParaRPr/>
          </a:p>
        </p:txBody>
      </p:sp>
      <p:sp>
        <p:nvSpPr>
          <p:cNvPr id="209" name="Google Shape;209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Consider the following code: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780163"/>
            <a:ext cx="2114550" cy="32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720" y="1664813"/>
            <a:ext cx="1804025" cy="14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4066" y="1685876"/>
            <a:ext cx="1672250" cy="13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1261" y="3108025"/>
            <a:ext cx="1314488" cy="13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43025" y="3304963"/>
            <a:ext cx="1150275" cy="10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4"/>
          <p:cNvSpPr txBox="1">
            <a:spLocks noGrp="1"/>
          </p:cNvSpPr>
          <p:nvPr>
            <p:ph type="body" idx="2"/>
          </p:nvPr>
        </p:nvSpPr>
        <p:spPr>
          <a:xfrm>
            <a:off x="4629150" y="1077951"/>
            <a:ext cx="4347000" cy="3554674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Which of these could this produce?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A		B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C		D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/>
          <p:nvPr/>
        </p:nvSpPr>
        <p:spPr>
          <a:xfrm>
            <a:off x="127975" y="4098275"/>
            <a:ext cx="9015900" cy="99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 Instruction</a:t>
            </a:r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79494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How many of you think it can be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A? 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B? 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C? 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D?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/>
          <p:nvPr/>
        </p:nvSpPr>
        <p:spPr>
          <a:xfrm>
            <a:off x="127975" y="4098275"/>
            <a:ext cx="9015900" cy="99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 Instruction</a:t>
            </a:r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79494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At your table talk about each option: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	Why do you think the answer is yes or no?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Your goal is to have the group come to consensus.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	If people disagree, discuss why you feel like you are right and they are wrong.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/>
          <p:nvPr/>
        </p:nvSpPr>
        <p:spPr>
          <a:xfrm>
            <a:off x="127975" y="4098275"/>
            <a:ext cx="9015900" cy="99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 Instruction</a:t>
            </a:r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79494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Final vote - As an individual, do you think it could be: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A? 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B? 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C? 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D?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title"/>
          </p:nvPr>
        </p:nvSpPr>
        <p:spPr>
          <a:xfrm>
            <a:off x="628650" y="366424"/>
            <a:ext cx="7886700" cy="901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 in PRIMM - Predict</a:t>
            </a:r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42753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I bet that you can read Python code already!</a:t>
            </a:r>
            <a:endParaRPr sz="2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Let’s look at a fully functioning Python program and PREDICT what it does.</a:t>
            </a:r>
            <a:endParaRPr sz="2600"/>
          </a:p>
        </p:txBody>
      </p:sp>
      <p:pic>
        <p:nvPicPr>
          <p:cNvPr id="243" name="Google Shape;24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9700" y="1568549"/>
            <a:ext cx="3924300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628650" y="366424"/>
            <a:ext cx="7886700" cy="901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 in PRIMM - Run</a:t>
            </a:r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37050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Let’s work together to RUN the code and see if you were correct.</a:t>
            </a:r>
            <a:endParaRPr sz="2600"/>
          </a:p>
        </p:txBody>
      </p:sp>
      <p:pic>
        <p:nvPicPr>
          <p:cNvPr id="250" name="Google Shape;2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9700" y="1568549"/>
            <a:ext cx="3924300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>
            <a:spLocks noGrp="1"/>
          </p:cNvSpPr>
          <p:nvPr>
            <p:ph type="title"/>
          </p:nvPr>
        </p:nvSpPr>
        <p:spPr>
          <a:xfrm>
            <a:off x="628650" y="366424"/>
            <a:ext cx="7886700" cy="901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and Accounts</a:t>
            </a:r>
            <a:endParaRPr/>
          </a:p>
        </p:txBody>
      </p:sp>
      <p:sp>
        <p:nvSpPr>
          <p:cNvPr id="256" name="Google Shape;256;p4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Follow the directions on    bit.ly/csedinstalls</a:t>
            </a:r>
            <a:endParaRPr sz="2400"/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2400"/>
              <a:t>Download and install Thonny</a:t>
            </a:r>
            <a:endParaRPr sz="2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2400"/>
              <a:t>Login and update password on Runestone Academy</a:t>
            </a:r>
            <a:endParaRPr sz="2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2400"/>
              <a:t>Login and update password on Autolab</a:t>
            </a:r>
            <a:endParaRPr sz="240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257" name="Google Shape;25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0987" y="1908524"/>
            <a:ext cx="608475" cy="5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7775" y="2490199"/>
            <a:ext cx="777575" cy="6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9575" y="3658619"/>
            <a:ext cx="1017251" cy="206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>
            <a:off x="628650" y="366424"/>
            <a:ext cx="7886700" cy="901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POGIL #1: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 with Python</a:t>
            </a:r>
            <a:endParaRPr/>
          </a:p>
        </p:txBody>
      </p:sp>
      <p:sp>
        <p:nvSpPr>
          <p:cNvPr id="265" name="Google Shape;265;p41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39435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Let’s figure out how Thonny works and practice some basic python commands.</a:t>
            </a:r>
            <a:endParaRPr sz="2600"/>
          </a:p>
        </p:txBody>
      </p:sp>
      <p:pic>
        <p:nvPicPr>
          <p:cNvPr id="266" name="Google Shape;26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924" y="1591250"/>
            <a:ext cx="4408075" cy="355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 txBox="1">
            <a:spLocks noGrp="1"/>
          </p:cNvSpPr>
          <p:nvPr>
            <p:ph type="title"/>
          </p:nvPr>
        </p:nvSpPr>
        <p:spPr>
          <a:xfrm>
            <a:off x="628650" y="366424"/>
            <a:ext cx="7886700" cy="901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POGIL #1: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 with Python</a:t>
            </a:r>
            <a:endParaRPr/>
          </a:p>
        </p:txBody>
      </p:sp>
      <p:sp>
        <p:nvSpPr>
          <p:cNvPr id="272" name="Google Shape;272;p42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80412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What is a POGIL?</a:t>
            </a:r>
            <a:endParaRPr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2767694" y="289838"/>
            <a:ext cx="3494314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Schedule for today</a:t>
            </a:r>
            <a:endParaRPr/>
          </a:p>
        </p:txBody>
      </p:sp>
      <p:graphicFrame>
        <p:nvGraphicFramePr>
          <p:cNvPr id="145" name="Google Shape;145;p25"/>
          <p:cNvGraphicFramePr/>
          <p:nvPr>
            <p:extLst>
              <p:ext uri="{D42A27DB-BD31-4B8C-83A1-F6EECF244321}">
                <p14:modId xmlns:p14="http://schemas.microsoft.com/office/powerpoint/2010/main" val="1459818387"/>
              </p:ext>
            </p:extLst>
          </p:nvPr>
        </p:nvGraphicFramePr>
        <p:xfrm>
          <a:off x="1126588" y="1352550"/>
          <a:ext cx="6196350" cy="2804040"/>
        </p:xfrm>
        <a:graphic>
          <a:graphicData uri="http://schemas.openxmlformats.org/drawingml/2006/table">
            <a:tbl>
              <a:tblPr>
                <a:noFill/>
                <a:tableStyleId>{425DD824-B6E5-4907-A110-767C5370F176}</a:tableStyleId>
              </a:tblPr>
              <a:tblGrid>
                <a:gridCol w="200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650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Time</a:t>
                      </a:r>
                      <a:endParaRPr sz="1700" b="1"/>
                    </a:p>
                  </a:txBody>
                  <a:tcPr marL="0" marR="91425" marT="91425" marB="0"/>
                </a:tc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Activity</a:t>
                      </a:r>
                      <a:endParaRPr sz="1700" b="1"/>
                    </a:p>
                  </a:txBody>
                  <a:tcPr marL="0" marR="91425" marT="914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650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8:30 - 9:00</a:t>
                      </a:r>
                      <a:endParaRPr sz="1700"/>
                    </a:p>
                  </a:txBody>
                  <a:tcPr marL="0" marR="91425" marT="91425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 Welcome and Community</a:t>
                      </a:r>
                      <a:endParaRPr sz="1700"/>
                    </a:p>
                  </a:txBody>
                  <a:tcPr marL="0" marR="91425" marT="914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9:00 - 9:15</a:t>
                      </a:r>
                      <a:endParaRPr sz="1700"/>
                    </a:p>
                  </a:txBody>
                  <a:tcPr marL="91425" marR="91425" marT="91425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dirty="0"/>
                        <a:t> Peer Instruction - Scratch wrapup</a:t>
                      </a:r>
                      <a:endParaRPr sz="1700" dirty="0"/>
                    </a:p>
                  </a:txBody>
                  <a:tcPr marL="0" marR="91425" marT="914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  9:15 - 10:15</a:t>
                      </a:r>
                      <a:endParaRPr sz="1700"/>
                    </a:p>
                  </a:txBody>
                  <a:tcPr marL="0" marR="91425" marT="91425" marB="0"/>
                </a:tc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PRIMM - You Can Read Python</a:t>
                      </a:r>
                      <a:endParaRPr sz="1700"/>
                    </a:p>
                  </a:txBody>
                  <a:tcPr marL="0" marR="91425" marT="914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10:30 - 11:00</a:t>
                      </a:r>
                      <a:endParaRPr sz="1700"/>
                    </a:p>
                  </a:txBody>
                  <a:tcPr marL="0" marR="91425" marT="91425" marB="0"/>
                </a:tc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Software and Accounts</a:t>
                      </a:r>
                      <a:endParaRPr sz="1700"/>
                    </a:p>
                  </a:txBody>
                  <a:tcPr marL="0" marR="91425" marT="914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dirty="0"/>
                        <a:t>11:00 - 12:00</a:t>
                      </a:r>
                      <a:endParaRPr sz="1700" dirty="0"/>
                    </a:p>
                  </a:txBody>
                  <a:tcPr marL="0" marR="91425" marT="91425" marB="0"/>
                </a:tc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dirty="0"/>
                        <a:t>POGIL - Getting Started with Python</a:t>
                      </a:r>
                      <a:endParaRPr sz="1700" dirty="0"/>
                    </a:p>
                  </a:txBody>
                  <a:tcPr marL="0" marR="91425" marT="914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dirty="0"/>
                        <a:t>12:00 - 12:15</a:t>
                      </a:r>
                      <a:endParaRPr sz="1700" dirty="0"/>
                    </a:p>
                  </a:txBody>
                  <a:tcPr marL="0" marR="91425" marT="91425" marB="0"/>
                </a:tc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Rubber Duck Debugging</a:t>
                      </a:r>
                      <a:endParaRPr sz="1700" dirty="0"/>
                    </a:p>
                  </a:txBody>
                  <a:tcPr marL="0" marR="91425" marT="91425" marB="0"/>
                </a:tc>
                <a:extLst>
                  <a:ext uri="{0D108BD9-81ED-4DB2-BD59-A6C34878D82A}">
                    <a16:rowId xmlns:a16="http://schemas.microsoft.com/office/drawing/2014/main" val="1529717254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12:15 - 12:30</a:t>
                      </a:r>
                      <a:endParaRPr sz="1700"/>
                    </a:p>
                  </a:txBody>
                  <a:tcPr marL="0" marR="91425" marT="91425" marB="0"/>
                </a:tc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dirty="0"/>
                        <a:t>Feedback and Reflection</a:t>
                      </a:r>
                      <a:endParaRPr sz="1700" dirty="0"/>
                    </a:p>
                  </a:txBody>
                  <a:tcPr marL="0" marR="91425" marT="914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1</a:t>
            </a:r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43" descr="New HD version: http://youtu.be/bOf-i0n3TeU&#10;&#10;Possibly the easiest timer you'll ever use. Big easy to see numbers. Beeps when it reaches 0. Voted #1 by timer-timer.com - that's us :) http://timer-timer.com" title="15 Minute Countdown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4175" y="1369225"/>
            <a:ext cx="4241400" cy="23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1</a:t>
            </a:r>
            <a:endParaRPr/>
          </a:p>
        </p:txBody>
      </p:sp>
      <p:sp>
        <p:nvSpPr>
          <p:cNvPr id="285" name="Google Shape;285;p4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9250" algn="l" rtl="0"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" sz="2600"/>
              <a:t>What did you learn?</a:t>
            </a:r>
            <a:endParaRPr sz="2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93700" algn="l" rtl="0">
              <a:spcBef>
                <a:spcPts val="800"/>
              </a:spcBef>
              <a:spcAft>
                <a:spcPts val="0"/>
              </a:spcAft>
              <a:buSzPts val="2600"/>
              <a:buChar char="•"/>
            </a:pPr>
            <a:r>
              <a:rPr lang="en" sz="2600"/>
              <a:t>What questions do you still have?</a:t>
            </a:r>
            <a:endParaRPr sz="2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2</a:t>
            </a:r>
            <a:endParaRPr/>
          </a:p>
        </p:txBody>
      </p:sp>
      <p:sp>
        <p:nvSpPr>
          <p:cNvPr id="291" name="Google Shape;291;p4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2" name="Google Shape;292;p45" descr="New HD version: http://youtu.be/bOf-i0n3TeU&#10;&#10;Possibly the easiest timer you'll ever use. Big easy to see numbers. Beeps when it reaches 0. Voted #1 by timer-timer.com - that's us :) http://timer-timer.com" title="15 Minute Countdown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4175" y="1369225"/>
            <a:ext cx="4241400" cy="23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2</a:t>
            </a:r>
            <a:endParaRPr/>
          </a:p>
        </p:txBody>
      </p:sp>
      <p:sp>
        <p:nvSpPr>
          <p:cNvPr id="298" name="Google Shape;298;p4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9250" algn="l" rtl="0"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" sz="2600"/>
              <a:t>What did you learn?</a:t>
            </a:r>
            <a:endParaRPr sz="2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93700" algn="l" rtl="0">
              <a:spcBef>
                <a:spcPts val="800"/>
              </a:spcBef>
              <a:spcAft>
                <a:spcPts val="0"/>
              </a:spcAft>
              <a:buSzPts val="2600"/>
              <a:buChar char="•"/>
            </a:pPr>
            <a:r>
              <a:rPr lang="en" sz="2600"/>
              <a:t>What questions do you still have?</a:t>
            </a:r>
            <a:endParaRPr sz="2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3</a:t>
            </a:r>
            <a:endParaRPr/>
          </a:p>
        </p:txBody>
      </p:sp>
      <p:sp>
        <p:nvSpPr>
          <p:cNvPr id="304" name="Google Shape;304;p4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" name="Google Shape;305;p47" descr="New HD version: http://youtu.be/bOf-i0n3TeU&#10;&#10;Possibly the easiest timer you'll ever use. Big easy to see numbers. Beeps when it reaches 0. Voted #1 by timer-timer.com - that's us :) http://timer-timer.com" title="15 Minute Countdown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4175" y="1369225"/>
            <a:ext cx="4241400" cy="23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3</a:t>
            </a:r>
            <a:endParaRPr/>
          </a:p>
        </p:txBody>
      </p:sp>
      <p:sp>
        <p:nvSpPr>
          <p:cNvPr id="311" name="Google Shape;311;p4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9250" algn="l" rtl="0"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" sz="2600"/>
              <a:t>What did you learn?</a:t>
            </a:r>
            <a:endParaRPr sz="2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93700" algn="l" rtl="0">
              <a:spcBef>
                <a:spcPts val="800"/>
              </a:spcBef>
              <a:spcAft>
                <a:spcPts val="0"/>
              </a:spcAft>
              <a:buSzPts val="2600"/>
              <a:buChar char="•"/>
            </a:pPr>
            <a:r>
              <a:rPr lang="en" sz="2600"/>
              <a:t>What questions do you still have?</a:t>
            </a:r>
            <a:endParaRPr sz="2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8E97-486F-C587-8D15-EA68033D5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Rubber Duck Debugging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DBC48-47AF-2B7D-A780-732B8DFFD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https://www.youtube.com/watch?v=hxe03H_-TF0&amp;t=20s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https://en.wikipedia.org/wiki/Rubber_duck_debugging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https://rubberduckdebugging.com/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24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Feedback and Reflection</a:t>
            </a:r>
            <a:endParaRPr/>
          </a:p>
        </p:txBody>
      </p:sp>
      <p:sp>
        <p:nvSpPr>
          <p:cNvPr id="317" name="Google Shape;317;p49"/>
          <p:cNvSpPr txBox="1">
            <a:spLocks noGrp="1"/>
          </p:cNvSpPr>
          <p:nvPr>
            <p:ph type="body" idx="1"/>
          </p:nvPr>
        </p:nvSpPr>
        <p:spPr>
          <a:xfrm>
            <a:off x="628650" y="1407474"/>
            <a:ext cx="7816200" cy="30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3700" u="sng">
                <a:solidFill>
                  <a:schemeClr val="hlink"/>
                </a:solidFill>
                <a:hlinkClick r:id="rId3"/>
              </a:rPr>
              <a:t>https://bit.ly/CSED24FR</a:t>
            </a:r>
            <a:endParaRPr sz="4100">
              <a:solidFill>
                <a:srgbClr val="674EA7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pic>
        <p:nvPicPr>
          <p:cNvPr id="318" name="Google Shape;31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7146" y="838275"/>
            <a:ext cx="2281150" cy="319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Cheers and Jeers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361075" y="1038675"/>
            <a:ext cx="85230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2800"/>
              <a:t>At your table, how is your school year going so far?</a:t>
            </a:r>
            <a:endParaRPr sz="2800"/>
          </a:p>
          <a:p>
            <a:pPr marL="914400" lvl="1" indent="-406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What’s going well?</a:t>
            </a:r>
            <a:endParaRPr sz="2800"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/>
          </a:p>
          <a:p>
            <a:pPr marL="914400" lvl="1" indent="-406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What is making you scream?</a:t>
            </a:r>
            <a:endParaRPr sz="2800"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/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804" y="1522625"/>
            <a:ext cx="1687750" cy="137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3124" y="2783525"/>
            <a:ext cx="2025602" cy="148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is National “Ask a Stupid Question” Day</a:t>
            </a: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Seriously:</a:t>
            </a:r>
            <a:endParaRPr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https://en.wikipedia.org/wiki/Ask_a_Stupid_Question_Day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It was created by teachers in the 1980s to encourage students to ask questions even if they felt they were “stupid”</a:t>
            </a:r>
            <a:endParaRPr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“There is no such thing as a stupid question”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What “stupid” question do you still have about Scratch?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Caption Contest	</a:t>
            </a:r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628650" y="1038687"/>
            <a:ext cx="7886700" cy="359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At your table, come up with a caption for this “bad” stock image.</a:t>
            </a:r>
            <a:endParaRPr sz="2800"/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2000" y="2115500"/>
            <a:ext cx="5335360" cy="27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Caption Contest	</a:t>
            </a:r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body" idx="1"/>
          </p:nvPr>
        </p:nvSpPr>
        <p:spPr>
          <a:xfrm>
            <a:off x="628650" y="1038687"/>
            <a:ext cx="78867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406400" algn="l" rtl="0">
              <a:spcBef>
                <a:spcPts val="80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At your table, come up with a caption for this “bad” stock image.</a:t>
            </a:r>
            <a:endParaRPr sz="2800"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6625" y="1897200"/>
            <a:ext cx="4239299" cy="31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Caption Contest	</a:t>
            </a:r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1"/>
          </p:nvPr>
        </p:nvSpPr>
        <p:spPr>
          <a:xfrm>
            <a:off x="628650" y="1038687"/>
            <a:ext cx="78867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406400" algn="l" rtl="0">
              <a:spcBef>
                <a:spcPts val="80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At your table, come up with a caption for this “bad” stock image.</a:t>
            </a:r>
            <a:endParaRPr sz="2800"/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0300" y="1480600"/>
            <a:ext cx="2350075" cy="352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Caption Contest	</a:t>
            </a:r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1"/>
          </p:nvPr>
        </p:nvSpPr>
        <p:spPr>
          <a:xfrm>
            <a:off x="628650" y="1038687"/>
            <a:ext cx="78867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406400" algn="l" rtl="0">
              <a:spcBef>
                <a:spcPts val="80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At your table, come up with a caption for this “bad” stock image.</a:t>
            </a:r>
            <a:endParaRPr sz="2800"/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5850" y="1495875"/>
            <a:ext cx="2287850" cy="329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/>
          <p:nvPr/>
        </p:nvSpPr>
        <p:spPr>
          <a:xfrm>
            <a:off x="127975" y="4098275"/>
            <a:ext cx="9015900" cy="99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 Instruction</a:t>
            </a:r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79494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I’m going to show you a multiple choice question.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 want to you to SILENTLY determine how you would answer the question.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630</Words>
  <Application>Microsoft Office PowerPoint</Application>
  <PresentationFormat>On-screen Show (16:9)</PresentationFormat>
  <Paragraphs>123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Simple Light</vt:lpstr>
      <vt:lpstr>1_Custom Design</vt:lpstr>
      <vt:lpstr>Fundamentals of Programming  September 28, 2024 </vt:lpstr>
      <vt:lpstr>Schedule for today</vt:lpstr>
      <vt:lpstr>Cheers and Jeers</vt:lpstr>
      <vt:lpstr>Today is National “Ask a Stupid Question” Day</vt:lpstr>
      <vt:lpstr>Caption Contest </vt:lpstr>
      <vt:lpstr>Caption Contest </vt:lpstr>
      <vt:lpstr>Caption Contest </vt:lpstr>
      <vt:lpstr>Caption Contest </vt:lpstr>
      <vt:lpstr>Peer Instruction</vt:lpstr>
      <vt:lpstr>Peer Instruction</vt:lpstr>
      <vt:lpstr>Peer Instruction</vt:lpstr>
      <vt:lpstr>Peer Instruction</vt:lpstr>
      <vt:lpstr>Peer Instruction</vt:lpstr>
      <vt:lpstr>Peer Instruction</vt:lpstr>
      <vt:lpstr>The P in PRIMM - Predict</vt:lpstr>
      <vt:lpstr>The R in PRIMM - Run</vt:lpstr>
      <vt:lpstr>Software and Accounts</vt:lpstr>
      <vt:lpstr>POGIL #1:  Getting started with Python</vt:lpstr>
      <vt:lpstr>POGIL #1:  Getting started with Python</vt:lpstr>
      <vt:lpstr>Model 1</vt:lpstr>
      <vt:lpstr>Model 1</vt:lpstr>
      <vt:lpstr>Model 2</vt:lpstr>
      <vt:lpstr>Model 2</vt:lpstr>
      <vt:lpstr>Model 3</vt:lpstr>
      <vt:lpstr>Model 3</vt:lpstr>
      <vt:lpstr>Rubber Duck Debugging</vt:lpstr>
      <vt:lpstr>Feedback and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Ben Schafer</cp:lastModifiedBy>
  <cp:revision>3</cp:revision>
  <dcterms:modified xsi:type="dcterms:W3CDTF">2024-09-18T19:36:54Z</dcterms:modified>
</cp:coreProperties>
</file>