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408" r:id="rId2"/>
    <p:sldId id="407" r:id="rId3"/>
    <p:sldId id="391" r:id="rId4"/>
    <p:sldId id="392" r:id="rId5"/>
    <p:sldId id="395" r:id="rId6"/>
    <p:sldId id="394" r:id="rId7"/>
    <p:sldId id="393" r:id="rId8"/>
    <p:sldId id="399" r:id="rId9"/>
    <p:sldId id="398" r:id="rId10"/>
    <p:sldId id="396" r:id="rId11"/>
    <p:sldId id="397" r:id="rId12"/>
    <p:sldId id="400" r:id="rId13"/>
    <p:sldId id="409" r:id="rId14"/>
    <p:sldId id="406" r:id="rId15"/>
    <p:sldId id="410" r:id="rId16"/>
    <p:sldId id="401" r:id="rId17"/>
    <p:sldId id="41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1048" y="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DF09C9-F635-4A07-B168-E8937A2D562B}" type="datetimeFigureOut">
              <a:rPr lang="en-US" smtClean="0"/>
              <a:t>9/8/2020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3D3E2B7-0C71-41DA-BDFA-C7B9355E344C}" type="slidenum">
              <a:rPr lang="en-US" smtClean="0"/>
              <a:t>‹#›</a:t>
            </a:fld>
            <a:endParaRPr lang="en-US"/>
          </a:p>
        </p:txBody>
      </p:sp>
    </p:spTree>
    <p:extLst>
      <p:ext uri="{BB962C8B-B14F-4D97-AF65-F5344CB8AC3E}">
        <p14:creationId xmlns:p14="http://schemas.microsoft.com/office/powerpoint/2010/main" val="206650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幻灯片图像占位符 1"/>
          <p:cNvSpPr>
            <a:spLocks noGrp="1" noRot="1" noChangeAspect="1" noTextEdit="1"/>
          </p:cNvSpPr>
          <p:nvPr>
            <p:ph type="sldImg"/>
          </p:nvPr>
        </p:nvSpPr>
        <p:spPr>
          <a:ln/>
        </p:spPr>
      </p:sp>
      <p:sp>
        <p:nvSpPr>
          <p:cNvPr id="18435" name="备注占位符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dirty="0" smtClean="0"/>
          </a:p>
        </p:txBody>
      </p:sp>
      <p:sp>
        <p:nvSpPr>
          <p:cNvPr id="18436" name="灯片编号占位符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Tahoma" panose="020B0604030504040204" pitchFamily="34" charset="0"/>
                <a:ea typeface="MS PGothic" panose="020B0600070205080204" pitchFamily="34" charset="-128"/>
              </a:defRPr>
            </a:lvl1pPr>
            <a:lvl2pPr marL="742950" indent="-285750" defTabSz="965200">
              <a:defRPr sz="2400">
                <a:solidFill>
                  <a:schemeClr val="tx1"/>
                </a:solidFill>
                <a:latin typeface="Tahoma" panose="020B0604030504040204" pitchFamily="34" charset="0"/>
                <a:ea typeface="MS PGothic" panose="020B0600070205080204" pitchFamily="34" charset="-128"/>
              </a:defRPr>
            </a:lvl2pPr>
            <a:lvl3pPr marL="1143000" indent="-228600" defTabSz="965200">
              <a:defRPr sz="2400">
                <a:solidFill>
                  <a:schemeClr val="tx1"/>
                </a:solidFill>
                <a:latin typeface="Tahoma" panose="020B0604030504040204" pitchFamily="34" charset="0"/>
                <a:ea typeface="MS PGothic" panose="020B0600070205080204" pitchFamily="34" charset="-128"/>
              </a:defRPr>
            </a:lvl3pPr>
            <a:lvl4pPr marL="1600200" indent="-228600" defTabSz="965200">
              <a:defRPr sz="2400">
                <a:solidFill>
                  <a:schemeClr val="tx1"/>
                </a:solidFill>
                <a:latin typeface="Tahoma" panose="020B0604030504040204" pitchFamily="34" charset="0"/>
                <a:ea typeface="MS PGothic" panose="020B0600070205080204" pitchFamily="34" charset="-128"/>
              </a:defRPr>
            </a:lvl4pPr>
            <a:lvl5pPr marL="2057400" indent="-228600" defTabSz="965200">
              <a:defRPr sz="2400">
                <a:solidFill>
                  <a:schemeClr val="tx1"/>
                </a:solidFill>
                <a:latin typeface="Tahoma" panose="020B060403050404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Tahoma" panose="020B060403050404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Tahoma" panose="020B060403050404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Tahoma" panose="020B060403050404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Tahoma" panose="020B0604030504040204" pitchFamily="34" charset="0"/>
                <a:ea typeface="MS PGothic" panose="020B0600070205080204" pitchFamily="34" charset="-128"/>
              </a:defRPr>
            </a:lvl9pPr>
          </a:lstStyle>
          <a:p>
            <a:fld id="{B9059C20-B195-4564-A140-C9F30AE506B9}" type="slidenum">
              <a:rPr lang="en-US" altLang="zh-CN" sz="1300"/>
              <a:pPr/>
              <a:t>17</a:t>
            </a:fld>
            <a:endParaRPr lang="en-US" altLang="zh-CN" sz="1300"/>
          </a:p>
        </p:txBody>
      </p:sp>
    </p:spTree>
    <p:extLst>
      <p:ext uri="{BB962C8B-B14F-4D97-AF65-F5344CB8AC3E}">
        <p14:creationId xmlns:p14="http://schemas.microsoft.com/office/powerpoint/2010/main" val="153058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95FD36B-6678-4C24-BFE9-1135468AEDF7}" type="datetimeFigureOut">
              <a:rPr lang="en-US" smtClean="0"/>
              <a:t>9/8/2020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CBEB37-4D95-4336-80B3-F75BB516C124}" type="slidenum">
              <a:rPr lang="en-US" smtClean="0"/>
              <a:t>‹#›</a:t>
            </a:fld>
            <a:endParaRPr lang="en-US"/>
          </a:p>
        </p:txBody>
      </p:sp>
    </p:spTree>
    <p:extLst>
      <p:ext uri="{BB962C8B-B14F-4D97-AF65-F5344CB8AC3E}">
        <p14:creationId xmlns:p14="http://schemas.microsoft.com/office/powerpoint/2010/main" val="2112532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5FD36B-6678-4C24-BFE9-1135468AEDF7}" type="datetimeFigureOut">
              <a:rPr lang="en-US" smtClean="0"/>
              <a:t>9/8/2020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CBEB37-4D95-4336-80B3-F75BB516C124}" type="slidenum">
              <a:rPr lang="en-US" smtClean="0"/>
              <a:t>‹#›</a:t>
            </a:fld>
            <a:endParaRPr lang="en-US"/>
          </a:p>
        </p:txBody>
      </p:sp>
    </p:spTree>
    <p:extLst>
      <p:ext uri="{BB962C8B-B14F-4D97-AF65-F5344CB8AC3E}">
        <p14:creationId xmlns:p14="http://schemas.microsoft.com/office/powerpoint/2010/main" val="3007703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5FD36B-6678-4C24-BFE9-1135468AEDF7}" type="datetimeFigureOut">
              <a:rPr lang="en-US" smtClean="0"/>
              <a:t>9/8/2020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CBEB37-4D95-4336-80B3-F75BB516C124}" type="slidenum">
              <a:rPr lang="en-US" smtClean="0"/>
              <a:t>‹#›</a:t>
            </a:fld>
            <a:endParaRPr lang="en-US"/>
          </a:p>
        </p:txBody>
      </p:sp>
    </p:spTree>
    <p:extLst>
      <p:ext uri="{BB962C8B-B14F-4D97-AF65-F5344CB8AC3E}">
        <p14:creationId xmlns:p14="http://schemas.microsoft.com/office/powerpoint/2010/main" val="223873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D8650D6-6C1D-42B8-8498-E1EC4BD2D864}" type="slidenum">
              <a:rPr lang="en-US"/>
              <a:pPr>
                <a:defRPr/>
              </a:pPr>
              <a:t>‹#›</a:t>
            </a:fld>
            <a:endParaRPr lang="en-US"/>
          </a:p>
        </p:txBody>
      </p:sp>
    </p:spTree>
    <p:extLst>
      <p:ext uri="{BB962C8B-B14F-4D97-AF65-F5344CB8AC3E}">
        <p14:creationId xmlns:p14="http://schemas.microsoft.com/office/powerpoint/2010/main" val="19172821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hart">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38200" y="19050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800600" y="1905000"/>
            <a:ext cx="3810000" cy="4114800"/>
          </a:xfrm>
        </p:spPr>
        <p:txBody>
          <a:bodyPr/>
          <a:lstStyle/>
          <a:p>
            <a:pPr lvl="0"/>
            <a:endParaRPr lang="en-US" noProof="0" smtClean="0"/>
          </a:p>
        </p:txBody>
      </p:sp>
      <p:sp>
        <p:nvSpPr>
          <p:cNvPr id="5" name="Rectangle 65"/>
          <p:cNvSpPr>
            <a:spLocks noGrp="1" noChangeArrowheads="1"/>
          </p:cNvSpPr>
          <p:nvPr>
            <p:ph type="dt" sz="half" idx="10"/>
          </p:nvPr>
        </p:nvSpPr>
        <p:spPr>
          <a:ln/>
        </p:spPr>
        <p:txBody>
          <a:bodyPr/>
          <a:lstStyle>
            <a:lvl1pPr>
              <a:defRPr/>
            </a:lvl1pPr>
          </a:lstStyle>
          <a:p>
            <a:pPr>
              <a:defRPr/>
            </a:pPr>
            <a:r>
              <a:rPr lang="en-US" altLang="zh-CN"/>
              <a:t>© 2013 Goodrich, Tamassia, Goldwasser</a:t>
            </a:r>
          </a:p>
        </p:txBody>
      </p:sp>
      <p:sp>
        <p:nvSpPr>
          <p:cNvPr id="6" name="Rectangle 66"/>
          <p:cNvSpPr>
            <a:spLocks noGrp="1" noChangeArrowheads="1"/>
          </p:cNvSpPr>
          <p:nvPr>
            <p:ph type="ftr" sz="quarter" idx="11"/>
          </p:nvPr>
        </p:nvSpPr>
        <p:spPr>
          <a:ln/>
        </p:spPr>
        <p:txBody>
          <a:bodyPr/>
          <a:lstStyle>
            <a:lvl1pPr>
              <a:defRPr/>
            </a:lvl1pPr>
          </a:lstStyle>
          <a:p>
            <a:pPr>
              <a:defRPr/>
            </a:pPr>
            <a:r>
              <a:rPr lang="en-US"/>
              <a:t>Object-Oriented Programming</a:t>
            </a:r>
          </a:p>
        </p:txBody>
      </p:sp>
      <p:sp>
        <p:nvSpPr>
          <p:cNvPr id="7" name="Rectangle 67"/>
          <p:cNvSpPr>
            <a:spLocks noGrp="1" noChangeArrowheads="1"/>
          </p:cNvSpPr>
          <p:nvPr>
            <p:ph type="sldNum" sz="quarter" idx="12"/>
          </p:nvPr>
        </p:nvSpPr>
        <p:spPr>
          <a:ln/>
        </p:spPr>
        <p:txBody>
          <a:bodyPr/>
          <a:lstStyle>
            <a:lvl1pPr>
              <a:defRPr/>
            </a:lvl1pPr>
          </a:lstStyle>
          <a:p>
            <a:pPr>
              <a:defRPr/>
            </a:pPr>
            <a:fld id="{B6A609B8-4211-492C-814F-B79310EE1320}" type="slidenum">
              <a:rPr lang="en-US" altLang="zh-CN"/>
              <a:pPr>
                <a:defRPr/>
              </a:pPr>
              <a:t>‹#›</a:t>
            </a:fld>
            <a:endParaRPr lang="en-US" altLang="zh-CN"/>
          </a:p>
        </p:txBody>
      </p:sp>
    </p:spTree>
    <p:extLst>
      <p:ext uri="{BB962C8B-B14F-4D97-AF65-F5344CB8AC3E}">
        <p14:creationId xmlns:p14="http://schemas.microsoft.com/office/powerpoint/2010/main" val="492630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5FD36B-6678-4C24-BFE9-1135468AEDF7}" type="datetimeFigureOut">
              <a:rPr lang="en-US" smtClean="0"/>
              <a:t>9/8/2020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CBEB37-4D95-4336-80B3-F75BB516C124}" type="slidenum">
              <a:rPr lang="en-US" smtClean="0"/>
              <a:t>‹#›</a:t>
            </a:fld>
            <a:endParaRPr lang="en-US"/>
          </a:p>
        </p:txBody>
      </p:sp>
    </p:spTree>
    <p:extLst>
      <p:ext uri="{BB962C8B-B14F-4D97-AF65-F5344CB8AC3E}">
        <p14:creationId xmlns:p14="http://schemas.microsoft.com/office/powerpoint/2010/main" val="1205703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5FD36B-6678-4C24-BFE9-1135468AEDF7}" type="datetimeFigureOut">
              <a:rPr lang="en-US" smtClean="0"/>
              <a:t>9/8/2020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CBEB37-4D95-4336-80B3-F75BB516C124}" type="slidenum">
              <a:rPr lang="en-US" smtClean="0"/>
              <a:t>‹#›</a:t>
            </a:fld>
            <a:endParaRPr lang="en-US"/>
          </a:p>
        </p:txBody>
      </p:sp>
    </p:spTree>
    <p:extLst>
      <p:ext uri="{BB962C8B-B14F-4D97-AF65-F5344CB8AC3E}">
        <p14:creationId xmlns:p14="http://schemas.microsoft.com/office/powerpoint/2010/main" val="1108358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95FD36B-6678-4C24-BFE9-1135468AEDF7}" type="datetimeFigureOut">
              <a:rPr lang="en-US" smtClean="0"/>
              <a:t>9/8/2020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CBEB37-4D95-4336-80B3-F75BB516C124}" type="slidenum">
              <a:rPr lang="en-US" smtClean="0"/>
              <a:t>‹#›</a:t>
            </a:fld>
            <a:endParaRPr lang="en-US"/>
          </a:p>
        </p:txBody>
      </p:sp>
    </p:spTree>
    <p:extLst>
      <p:ext uri="{BB962C8B-B14F-4D97-AF65-F5344CB8AC3E}">
        <p14:creationId xmlns:p14="http://schemas.microsoft.com/office/powerpoint/2010/main" val="1090926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95FD36B-6678-4C24-BFE9-1135468AEDF7}" type="datetimeFigureOut">
              <a:rPr lang="en-US" smtClean="0"/>
              <a:t>9/8/2020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CBEB37-4D95-4336-80B3-F75BB516C124}" type="slidenum">
              <a:rPr lang="en-US" smtClean="0"/>
              <a:t>‹#›</a:t>
            </a:fld>
            <a:endParaRPr lang="en-US"/>
          </a:p>
        </p:txBody>
      </p:sp>
    </p:spTree>
    <p:extLst>
      <p:ext uri="{BB962C8B-B14F-4D97-AF65-F5344CB8AC3E}">
        <p14:creationId xmlns:p14="http://schemas.microsoft.com/office/powerpoint/2010/main" val="1993930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95FD36B-6678-4C24-BFE9-1135468AEDF7}" type="datetimeFigureOut">
              <a:rPr lang="en-US" smtClean="0"/>
              <a:t>9/8/2020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CBEB37-4D95-4336-80B3-F75BB516C124}" type="slidenum">
              <a:rPr lang="en-US" smtClean="0"/>
              <a:t>‹#›</a:t>
            </a:fld>
            <a:endParaRPr lang="en-US"/>
          </a:p>
        </p:txBody>
      </p:sp>
    </p:spTree>
    <p:extLst>
      <p:ext uri="{BB962C8B-B14F-4D97-AF65-F5344CB8AC3E}">
        <p14:creationId xmlns:p14="http://schemas.microsoft.com/office/powerpoint/2010/main" val="108891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5FD36B-6678-4C24-BFE9-1135468AEDF7}" type="datetimeFigureOut">
              <a:rPr lang="en-US" smtClean="0"/>
              <a:t>9/8/2020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CBEB37-4D95-4336-80B3-F75BB516C124}" type="slidenum">
              <a:rPr lang="en-US" smtClean="0"/>
              <a:t>‹#›</a:t>
            </a:fld>
            <a:endParaRPr lang="en-US"/>
          </a:p>
        </p:txBody>
      </p:sp>
    </p:spTree>
    <p:extLst>
      <p:ext uri="{BB962C8B-B14F-4D97-AF65-F5344CB8AC3E}">
        <p14:creationId xmlns:p14="http://schemas.microsoft.com/office/powerpoint/2010/main" val="3662947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5FD36B-6678-4C24-BFE9-1135468AEDF7}" type="datetimeFigureOut">
              <a:rPr lang="en-US" smtClean="0"/>
              <a:t>9/8/2020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CBEB37-4D95-4336-80B3-F75BB516C124}" type="slidenum">
              <a:rPr lang="en-US" smtClean="0"/>
              <a:t>‹#›</a:t>
            </a:fld>
            <a:endParaRPr lang="en-US"/>
          </a:p>
        </p:txBody>
      </p:sp>
    </p:spTree>
    <p:extLst>
      <p:ext uri="{BB962C8B-B14F-4D97-AF65-F5344CB8AC3E}">
        <p14:creationId xmlns:p14="http://schemas.microsoft.com/office/powerpoint/2010/main" val="1871330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5FD36B-6678-4C24-BFE9-1135468AEDF7}" type="datetimeFigureOut">
              <a:rPr lang="en-US" smtClean="0"/>
              <a:t>9/8/2020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CBEB37-4D95-4336-80B3-F75BB516C124}" type="slidenum">
              <a:rPr lang="en-US" smtClean="0"/>
              <a:t>‹#›</a:t>
            </a:fld>
            <a:endParaRPr lang="en-US"/>
          </a:p>
        </p:txBody>
      </p:sp>
    </p:spTree>
    <p:extLst>
      <p:ext uri="{BB962C8B-B14F-4D97-AF65-F5344CB8AC3E}">
        <p14:creationId xmlns:p14="http://schemas.microsoft.com/office/powerpoint/2010/main" val="3099666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5FD36B-6678-4C24-BFE9-1135468AEDF7}" type="datetimeFigureOut">
              <a:rPr lang="en-US" smtClean="0"/>
              <a:t>9/8/2020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CBEB37-4D95-4336-80B3-F75BB516C124}" type="slidenum">
              <a:rPr lang="en-US" smtClean="0"/>
              <a:t>‹#›</a:t>
            </a:fld>
            <a:endParaRPr lang="en-US"/>
          </a:p>
        </p:txBody>
      </p:sp>
    </p:spTree>
    <p:extLst>
      <p:ext uri="{BB962C8B-B14F-4D97-AF65-F5344CB8AC3E}">
        <p14:creationId xmlns:p14="http://schemas.microsoft.com/office/powerpoint/2010/main" val="2460003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5" r:id="rId12"/>
    <p:sldLayoutId id="2147483676"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 Oriented Programming</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1745575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Inheritance</a:t>
            </a:r>
            <a:endParaRPr lang="en-US" dirty="0"/>
          </a:p>
        </p:txBody>
      </p:sp>
      <p:sp>
        <p:nvSpPr>
          <p:cNvPr id="3" name="Content Placeholder 2"/>
          <p:cNvSpPr>
            <a:spLocks noGrp="1"/>
          </p:cNvSpPr>
          <p:nvPr>
            <p:ph idx="1"/>
          </p:nvPr>
        </p:nvSpPr>
        <p:spPr/>
        <p:txBody>
          <a:bodyPr>
            <a:normAutofit/>
          </a:bodyPr>
          <a:lstStyle/>
          <a:p>
            <a:r>
              <a:rPr lang="en-US" dirty="0" smtClean="0"/>
              <a:t>The </a:t>
            </a:r>
            <a:r>
              <a:rPr lang="en-US" dirty="0"/>
              <a:t>ability </a:t>
            </a:r>
            <a:r>
              <a:rPr lang="en-US" dirty="0" smtClean="0"/>
              <a:t>to create </a:t>
            </a:r>
            <a:r>
              <a:rPr lang="en-US" dirty="0"/>
              <a:t>a new class from an existing class. </a:t>
            </a:r>
            <a:endParaRPr lang="en-US" dirty="0" smtClean="0"/>
          </a:p>
          <a:p>
            <a:r>
              <a:rPr lang="en-US" dirty="0" smtClean="0"/>
              <a:t>Inheritance </a:t>
            </a:r>
            <a:r>
              <a:rPr lang="en-US" dirty="0"/>
              <a:t>allows a class (subclass) to acquire the properties and behavior of another class (super-class). </a:t>
            </a:r>
            <a:endParaRPr lang="en-US" dirty="0" smtClean="0"/>
          </a:p>
          <a:p>
            <a:r>
              <a:rPr lang="en-US" dirty="0" smtClean="0"/>
              <a:t>It </a:t>
            </a:r>
            <a:r>
              <a:rPr lang="en-US" dirty="0"/>
              <a:t>helps to reuse, customize and enhance the existing code. So it helps to write a code accurately and reduce the development time.</a:t>
            </a:r>
          </a:p>
        </p:txBody>
      </p:sp>
    </p:spTree>
    <p:extLst>
      <p:ext uri="{BB962C8B-B14F-4D97-AF65-F5344CB8AC3E}">
        <p14:creationId xmlns:p14="http://schemas.microsoft.com/office/powerpoint/2010/main" val="3635966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Inheritance</a:t>
            </a:r>
            <a:endParaRPr lang="en-US" dirty="0"/>
          </a:p>
        </p:txBody>
      </p:sp>
      <p:sp>
        <p:nvSpPr>
          <p:cNvPr id="3" name="Content Placeholder 2"/>
          <p:cNvSpPr>
            <a:spLocks noGrp="1"/>
          </p:cNvSpPr>
          <p:nvPr>
            <p:ph idx="1"/>
          </p:nvPr>
        </p:nvSpPr>
        <p:spPr>
          <a:xfrm>
            <a:off x="457200" y="1600201"/>
            <a:ext cx="8305800" cy="1981200"/>
          </a:xfrm>
        </p:spPr>
        <p:txBody>
          <a:bodyPr/>
          <a:lstStyle/>
          <a:p>
            <a:r>
              <a:rPr lang="en-US" dirty="0" smtClean="0"/>
              <a:t>A triangle is a special kind of polygon</a:t>
            </a:r>
          </a:p>
          <a:p>
            <a:r>
              <a:rPr lang="en-US" dirty="0" smtClean="0"/>
              <a:t>A rectangle is a special kind of polygon</a:t>
            </a:r>
          </a:p>
          <a:p>
            <a:r>
              <a:rPr lang="en-US" dirty="0" smtClean="0"/>
              <a:t>A square is a special kind of rectangle</a:t>
            </a:r>
          </a:p>
          <a:p>
            <a:endParaRPr lang="en-US" dirty="0"/>
          </a:p>
          <a:p>
            <a:endParaRPr lang="en-US" dirty="0"/>
          </a:p>
        </p:txBody>
      </p:sp>
      <p:pic>
        <p:nvPicPr>
          <p:cNvPr id="2052" name="Picture 4" descr="Image result for inheritance diagram polygon rectangle squa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352800"/>
            <a:ext cx="4667250" cy="30853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03263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Polymorphism</a:t>
            </a:r>
            <a:endParaRPr lang="en-US" dirty="0"/>
          </a:p>
        </p:txBody>
      </p:sp>
      <p:sp>
        <p:nvSpPr>
          <p:cNvPr id="3" name="Content Placeholder 2"/>
          <p:cNvSpPr>
            <a:spLocks noGrp="1"/>
          </p:cNvSpPr>
          <p:nvPr>
            <p:ph idx="1"/>
          </p:nvPr>
        </p:nvSpPr>
        <p:spPr/>
        <p:txBody>
          <a:bodyPr>
            <a:normAutofit lnSpcReduction="10000"/>
          </a:bodyPr>
          <a:lstStyle/>
          <a:p>
            <a:r>
              <a:rPr lang="en-US" dirty="0"/>
              <a:t>Polymorphism is derived from 2 Greek words: poly and morphs. </a:t>
            </a:r>
            <a:endParaRPr lang="en-US" dirty="0" smtClean="0"/>
          </a:p>
          <a:p>
            <a:pPr lvl="1"/>
            <a:r>
              <a:rPr lang="en-US" dirty="0" smtClean="0"/>
              <a:t>"</a:t>
            </a:r>
            <a:r>
              <a:rPr lang="en-US" dirty="0"/>
              <a:t>poly" means many </a:t>
            </a:r>
            <a:endParaRPr lang="en-US" dirty="0" smtClean="0"/>
          </a:p>
          <a:p>
            <a:pPr lvl="1"/>
            <a:r>
              <a:rPr lang="en-US" dirty="0" smtClean="0"/>
              <a:t>"</a:t>
            </a:r>
            <a:r>
              <a:rPr lang="en-US" dirty="0"/>
              <a:t>morphs" means </a:t>
            </a:r>
            <a:r>
              <a:rPr lang="en-US" dirty="0" smtClean="0"/>
              <a:t>forms</a:t>
            </a:r>
          </a:p>
          <a:p>
            <a:pPr lvl="1"/>
            <a:endParaRPr lang="en-US" dirty="0"/>
          </a:p>
          <a:p>
            <a:r>
              <a:rPr lang="en-US" dirty="0" smtClean="0"/>
              <a:t>So </a:t>
            </a:r>
            <a:r>
              <a:rPr lang="en-US" dirty="0"/>
              <a:t>polymorphism means "many forms". </a:t>
            </a:r>
            <a:endParaRPr lang="en-US" dirty="0" smtClean="0"/>
          </a:p>
          <a:p>
            <a:endParaRPr lang="en-US" dirty="0"/>
          </a:p>
          <a:p>
            <a:r>
              <a:rPr lang="en-US" dirty="0" smtClean="0"/>
              <a:t>What happens in python when I say </a:t>
            </a:r>
          </a:p>
          <a:p>
            <a:pPr marL="0" indent="0">
              <a:buNone/>
            </a:pPr>
            <a:r>
              <a:rPr lang="en-US" dirty="0"/>
              <a:t>	</a:t>
            </a:r>
            <a:r>
              <a:rPr lang="en-US" dirty="0" smtClean="0"/>
              <a:t>result = var1 + var2</a:t>
            </a:r>
            <a:endParaRPr lang="en-US" dirty="0"/>
          </a:p>
        </p:txBody>
      </p:sp>
    </p:spTree>
    <p:extLst>
      <p:ext uri="{BB962C8B-B14F-4D97-AF65-F5344CB8AC3E}">
        <p14:creationId xmlns:p14="http://schemas.microsoft.com/office/powerpoint/2010/main" val="2173519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zh-CN" smtClean="0"/>
              <a:t>Duck Typing</a:t>
            </a:r>
          </a:p>
        </p:txBody>
      </p:sp>
      <p:sp>
        <p:nvSpPr>
          <p:cNvPr id="10243" name="Content Placeholder 2" descr="Rectangle: Click to edit Master text styles&#10;Second level&#10;Third level&#10;Fourth level&#10;Fifth level"/>
          <p:cNvSpPr>
            <a:spLocks noGrp="1"/>
          </p:cNvSpPr>
          <p:nvPr>
            <p:ph idx="1"/>
          </p:nvPr>
        </p:nvSpPr>
        <p:spPr>
          <a:xfrm>
            <a:off x="609600" y="1524000"/>
            <a:ext cx="8229600" cy="4876800"/>
          </a:xfrm>
        </p:spPr>
        <p:txBody>
          <a:bodyPr/>
          <a:lstStyle/>
          <a:p>
            <a:r>
              <a:rPr lang="en-US" altLang="zh-CN" sz="2400" dirty="0" smtClean="0"/>
              <a:t>Python treats abstractions and polymorphism implicitly using a mechanism known as </a:t>
            </a:r>
            <a:r>
              <a:rPr lang="en-US" altLang="zh-CN" sz="2400" b="1" dirty="0" smtClean="0"/>
              <a:t>duck typing</a:t>
            </a:r>
            <a:r>
              <a:rPr lang="en-US" altLang="zh-CN" sz="2400" dirty="0" smtClean="0"/>
              <a:t>. </a:t>
            </a:r>
          </a:p>
          <a:p>
            <a:pPr lvl="1"/>
            <a:r>
              <a:rPr lang="en-US" altLang="zh-CN" sz="2000" dirty="0" smtClean="0"/>
              <a:t>A program can treat objects as having certain functionality and they will behave correctly provided those objects provide this expected functionality. </a:t>
            </a:r>
          </a:p>
          <a:p>
            <a:r>
              <a:rPr lang="en-US" altLang="zh-CN" sz="2400" dirty="0" smtClean="0"/>
              <a:t>As an interpreted and dynamically typed language, there is no </a:t>
            </a:r>
            <a:r>
              <a:rPr lang="en-US" altLang="en-US" sz="2400" dirty="0" smtClean="0"/>
              <a:t>“</a:t>
            </a:r>
            <a:r>
              <a:rPr lang="en-US" altLang="zh-CN" sz="2400" dirty="0" smtClean="0"/>
              <a:t>compile time</a:t>
            </a:r>
            <a:r>
              <a:rPr lang="en-US" altLang="en-US" sz="2400" dirty="0" smtClean="0"/>
              <a:t>”</a:t>
            </a:r>
            <a:r>
              <a:rPr lang="en-US" altLang="zh-CN" sz="2400" dirty="0" smtClean="0"/>
              <a:t> checking of data types in Python, and no formal requirement for declarations of abstract base classes. </a:t>
            </a:r>
          </a:p>
          <a:p>
            <a:r>
              <a:rPr lang="en-US" altLang="zh-CN" sz="2400" dirty="0" smtClean="0"/>
              <a:t>The term </a:t>
            </a:r>
            <a:r>
              <a:rPr lang="en-US" altLang="en-US" sz="2400" dirty="0" smtClean="0"/>
              <a:t>“</a:t>
            </a:r>
            <a:r>
              <a:rPr lang="en-US" altLang="ja-JP" sz="2400" dirty="0" smtClean="0"/>
              <a:t>duck typing</a:t>
            </a:r>
            <a:r>
              <a:rPr lang="en-US" altLang="en-US" sz="2400" dirty="0" smtClean="0"/>
              <a:t>”</a:t>
            </a:r>
            <a:r>
              <a:rPr lang="en-US" altLang="ja-JP" sz="2400" dirty="0" smtClean="0"/>
              <a:t> comes from an adage attributed to poet James Whitcomb Riley, stating that </a:t>
            </a:r>
            <a:r>
              <a:rPr lang="en-US" altLang="en-US" sz="2400" dirty="0" smtClean="0"/>
              <a:t>“</a:t>
            </a:r>
            <a:r>
              <a:rPr lang="en-US" altLang="ja-JP" sz="2400" dirty="0" smtClean="0"/>
              <a:t>when I see a bird that walks like a duck and swims like a duck and quacks like a duck, I call that bird a duck.</a:t>
            </a:r>
            <a:r>
              <a:rPr lang="en-US" altLang="en-US" sz="2400" dirty="0" smtClean="0"/>
              <a:t>”</a:t>
            </a:r>
            <a:endParaRPr lang="en-US" altLang="zh-CN" sz="2400" dirty="0" smtClean="0"/>
          </a:p>
        </p:txBody>
      </p:sp>
      <p:pic>
        <p:nvPicPr>
          <p:cNvPr id="10247" name="Picture 1" descr="j0284915.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77000" y="0"/>
            <a:ext cx="2362200" cy="153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610612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class?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Fundamentally a Class is a definition of what individual objects will look like.</a:t>
            </a:r>
          </a:p>
          <a:p>
            <a:pPr lvl="1"/>
            <a:r>
              <a:rPr lang="en-US" dirty="0" smtClean="0"/>
              <a:t>Class = Cookie Cutter</a:t>
            </a:r>
          </a:p>
          <a:p>
            <a:pPr lvl="1"/>
            <a:r>
              <a:rPr lang="en-US" dirty="0" smtClean="0"/>
              <a:t>Objects/Instances = Cookies cut with that cutter</a:t>
            </a:r>
          </a:p>
          <a:p>
            <a:pPr lvl="1"/>
            <a:endParaRPr lang="en-US" dirty="0"/>
          </a:p>
          <a:p>
            <a:r>
              <a:rPr lang="en-US" dirty="0" smtClean="0"/>
              <a:t>When declaring a class we have to consider 3 things:</a:t>
            </a:r>
          </a:p>
          <a:p>
            <a:pPr lvl="1"/>
            <a:r>
              <a:rPr lang="en-US" dirty="0" smtClean="0"/>
              <a:t>State  (data, "instance variables")</a:t>
            </a:r>
          </a:p>
          <a:p>
            <a:pPr lvl="1"/>
            <a:r>
              <a:rPr lang="en-US" dirty="0" smtClean="0"/>
              <a:t>Actions (methods, "instance methods")</a:t>
            </a:r>
          </a:p>
          <a:p>
            <a:pPr lvl="1"/>
            <a:r>
              <a:rPr lang="en-US" dirty="0" smtClean="0"/>
              <a:t>What instances look like when they are constructed (initialization)</a:t>
            </a:r>
            <a:endParaRPr lang="en-US" dirty="0"/>
          </a:p>
        </p:txBody>
      </p:sp>
    </p:spTree>
    <p:extLst>
      <p:ext uri="{BB962C8B-B14F-4D97-AF65-F5344CB8AC3E}">
        <p14:creationId xmlns:p14="http://schemas.microsoft.com/office/powerpoint/2010/main" val="28807968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zh-CN" smtClean="0"/>
              <a:t>Class Definitions</a:t>
            </a:r>
          </a:p>
        </p:txBody>
      </p:sp>
      <p:sp>
        <p:nvSpPr>
          <p:cNvPr id="16387" name="Content Placeholder 2" descr="Rectangle: Click to edit Master text styles&#10;Second level&#10;Third level&#10;Fourth level&#10;Fifth level"/>
          <p:cNvSpPr>
            <a:spLocks noGrp="1"/>
          </p:cNvSpPr>
          <p:nvPr>
            <p:ph idx="1"/>
          </p:nvPr>
        </p:nvSpPr>
        <p:spPr>
          <a:xfrm>
            <a:off x="685800" y="1524000"/>
            <a:ext cx="8153400" cy="4495800"/>
          </a:xfrm>
        </p:spPr>
        <p:txBody>
          <a:bodyPr/>
          <a:lstStyle/>
          <a:p>
            <a:r>
              <a:rPr lang="en-US" altLang="zh-CN" sz="2400" smtClean="0"/>
              <a:t>A class serves as the primary means for abstraction in object-oriented programming.</a:t>
            </a:r>
          </a:p>
          <a:p>
            <a:r>
              <a:rPr lang="en-US" altLang="zh-CN" sz="2400" smtClean="0"/>
              <a:t>In Python, every piece of data is represented as an instance of some class.</a:t>
            </a:r>
          </a:p>
          <a:p>
            <a:r>
              <a:rPr lang="en-US" altLang="zh-CN" sz="2400" smtClean="0"/>
              <a:t>A class provides a set of behaviors in the form of member functions (also known as </a:t>
            </a:r>
            <a:r>
              <a:rPr lang="en-US" altLang="zh-CN" sz="2400" b="1" smtClean="0"/>
              <a:t>methods</a:t>
            </a:r>
            <a:r>
              <a:rPr lang="en-US" altLang="zh-CN" sz="2400" smtClean="0"/>
              <a:t>), with implementations that belong to all its instances.</a:t>
            </a:r>
          </a:p>
          <a:p>
            <a:r>
              <a:rPr lang="en-US" altLang="zh-CN" sz="2400" smtClean="0"/>
              <a:t>A class also serves as a blueprint for its instances, effectively determining the way that state information for each instance is represented in the form of </a:t>
            </a:r>
            <a:r>
              <a:rPr lang="en-US" altLang="zh-CN" sz="2400" b="1" smtClean="0"/>
              <a:t>attributes</a:t>
            </a:r>
            <a:r>
              <a:rPr lang="en-US" altLang="zh-CN" sz="2400" smtClean="0"/>
              <a:t> (also known as </a:t>
            </a:r>
            <a:r>
              <a:rPr lang="en-US" altLang="zh-CN" sz="2400" b="1" smtClean="0"/>
              <a:t>fields</a:t>
            </a:r>
            <a:r>
              <a:rPr lang="en-US" altLang="zh-CN" sz="2400" smtClean="0"/>
              <a:t>, </a:t>
            </a:r>
            <a:r>
              <a:rPr lang="en-US" altLang="zh-CN" sz="2400" b="1" smtClean="0"/>
              <a:t>instance variables</a:t>
            </a:r>
            <a:r>
              <a:rPr lang="en-US" altLang="zh-CN" sz="2400" smtClean="0"/>
              <a:t>, or </a:t>
            </a:r>
            <a:r>
              <a:rPr lang="en-US" altLang="zh-CN" sz="2400" b="1" smtClean="0"/>
              <a:t>data members</a:t>
            </a:r>
            <a:r>
              <a:rPr lang="en-US" altLang="zh-CN" sz="2400" smtClean="0"/>
              <a:t>).</a:t>
            </a:r>
          </a:p>
        </p:txBody>
      </p:sp>
    </p:spTree>
    <p:extLst>
      <p:ext uri="{BB962C8B-B14F-4D97-AF65-F5344CB8AC3E}">
        <p14:creationId xmlns:p14="http://schemas.microsoft.com/office/powerpoint/2010/main" val="3611267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Writing a class in Python</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1707437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zh-CN" smtClean="0"/>
              <a:t>The </a:t>
            </a:r>
            <a:r>
              <a:rPr lang="en-US" altLang="zh-CN" b="1" smtClean="0"/>
              <a:t>self</a:t>
            </a:r>
            <a:r>
              <a:rPr lang="en-US" altLang="zh-CN" smtClean="0"/>
              <a:t> Identifier</a:t>
            </a:r>
          </a:p>
        </p:txBody>
      </p:sp>
      <p:sp>
        <p:nvSpPr>
          <p:cNvPr id="17411" name="Content Placeholder 2" descr="Rectangle: Click to edit Master text styles&#10;Second level&#10;Third level&#10;Fourth level&#10;Fifth level"/>
          <p:cNvSpPr>
            <a:spLocks noGrp="1"/>
          </p:cNvSpPr>
          <p:nvPr>
            <p:ph idx="1"/>
          </p:nvPr>
        </p:nvSpPr>
        <p:spPr>
          <a:xfrm>
            <a:off x="609600" y="1524000"/>
            <a:ext cx="8305800" cy="4648200"/>
          </a:xfrm>
        </p:spPr>
        <p:txBody>
          <a:bodyPr/>
          <a:lstStyle/>
          <a:p>
            <a:r>
              <a:rPr lang="en-US" altLang="zh-CN" smtClean="0"/>
              <a:t>In Python, the </a:t>
            </a:r>
            <a:r>
              <a:rPr lang="en-US" altLang="zh-CN" b="1" smtClean="0"/>
              <a:t>self</a:t>
            </a:r>
            <a:r>
              <a:rPr lang="en-US" altLang="zh-CN" smtClean="0"/>
              <a:t> identifier plays a key role. </a:t>
            </a:r>
          </a:p>
          <a:p>
            <a:r>
              <a:rPr lang="en-US" altLang="zh-CN" smtClean="0"/>
              <a:t>In any class, there can possibly be many different instances, and each must maintain its own instance variables.</a:t>
            </a:r>
          </a:p>
          <a:p>
            <a:r>
              <a:rPr lang="en-US" altLang="zh-CN" smtClean="0"/>
              <a:t>Therefore, each instance stores its own instance variables to reflect its current state. Syntactically, </a:t>
            </a:r>
            <a:r>
              <a:rPr lang="en-US" altLang="zh-CN" b="1" smtClean="0"/>
              <a:t>self</a:t>
            </a:r>
            <a:r>
              <a:rPr lang="en-US" altLang="zh-CN" smtClean="0"/>
              <a:t> identifies the instance upon which a method is invoked.</a:t>
            </a:r>
          </a:p>
        </p:txBody>
      </p:sp>
    </p:spTree>
    <p:extLst>
      <p:ext uri="{BB962C8B-B14F-4D97-AF65-F5344CB8AC3E}">
        <p14:creationId xmlns:p14="http://schemas.microsoft.com/office/powerpoint/2010/main" val="4246160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p:nvPr>
        </p:nvSpPr>
        <p:spPr/>
        <p:txBody>
          <a:bodyPr/>
          <a:lstStyle/>
          <a:p>
            <a:pPr eaLnBrk="1" hangingPunct="1"/>
            <a:r>
              <a:rPr lang="en-US" altLang="zh-CN" smtClean="0"/>
              <a:t>Terminology</a:t>
            </a:r>
          </a:p>
        </p:txBody>
      </p:sp>
      <p:sp>
        <p:nvSpPr>
          <p:cNvPr id="6149" name="Rectangle 3" descr="Rectangle: Click to edit Master text styles&#10;Second level&#10;Third level&#10;Fourth level&#10;Fifth level"/>
          <p:cNvSpPr>
            <a:spLocks noGrp="1" noChangeArrowheads="1"/>
          </p:cNvSpPr>
          <p:nvPr>
            <p:ph type="body" sz="half" idx="1"/>
          </p:nvPr>
        </p:nvSpPr>
        <p:spPr>
          <a:xfrm>
            <a:off x="609600" y="1828800"/>
            <a:ext cx="7924800" cy="4648200"/>
          </a:xfrm>
        </p:spPr>
        <p:txBody>
          <a:bodyPr/>
          <a:lstStyle/>
          <a:p>
            <a:r>
              <a:rPr lang="en-US" altLang="zh-CN" sz="2400" dirty="0" smtClean="0"/>
              <a:t>Each </a:t>
            </a:r>
            <a:r>
              <a:rPr lang="en-US" altLang="zh-CN" sz="2400" b="1" dirty="0" smtClean="0"/>
              <a:t>object</a:t>
            </a:r>
            <a:r>
              <a:rPr lang="en-US" altLang="zh-CN" sz="2400" dirty="0" smtClean="0"/>
              <a:t> created in a program is an </a:t>
            </a:r>
            <a:r>
              <a:rPr lang="en-US" altLang="zh-CN" sz="2400" b="1" dirty="0" smtClean="0"/>
              <a:t>instance</a:t>
            </a:r>
            <a:r>
              <a:rPr lang="en-US" altLang="zh-CN" sz="2400" dirty="0" smtClean="0"/>
              <a:t> of a </a:t>
            </a:r>
            <a:r>
              <a:rPr lang="en-US" altLang="zh-CN" sz="2400" b="1" dirty="0" smtClean="0"/>
              <a:t>class</a:t>
            </a:r>
            <a:r>
              <a:rPr lang="en-US" altLang="zh-CN" sz="2400" dirty="0" smtClean="0"/>
              <a:t>. </a:t>
            </a:r>
          </a:p>
          <a:p>
            <a:r>
              <a:rPr lang="en-US" altLang="zh-CN" sz="2400" dirty="0" smtClean="0"/>
              <a:t>Each class presents to the outside world a concise and consistent view of the objects that are instances of this class, without going into too much unnecessary detail or giving others access to the inner workings of the objects. </a:t>
            </a:r>
          </a:p>
          <a:p>
            <a:r>
              <a:rPr lang="en-US" altLang="zh-CN" sz="2400" dirty="0" smtClean="0"/>
              <a:t>The class definition typically specifies </a:t>
            </a:r>
            <a:r>
              <a:rPr lang="en-US" altLang="zh-CN" sz="2400" b="1" dirty="0" smtClean="0"/>
              <a:t>instance variables</a:t>
            </a:r>
            <a:r>
              <a:rPr lang="en-US" altLang="zh-CN" sz="2400" dirty="0" smtClean="0"/>
              <a:t>, also known as </a:t>
            </a:r>
            <a:r>
              <a:rPr lang="en-US" altLang="zh-CN" sz="2400" b="1" dirty="0" smtClean="0"/>
              <a:t>data member</a:t>
            </a:r>
            <a:r>
              <a:rPr lang="en-US" altLang="zh-CN" sz="2400" dirty="0" smtClean="0"/>
              <a:t>s, that the object contains, as well as the </a:t>
            </a:r>
            <a:r>
              <a:rPr lang="en-US" altLang="zh-CN" sz="2400" b="1" dirty="0" smtClean="0"/>
              <a:t>methods</a:t>
            </a:r>
            <a:r>
              <a:rPr lang="en-US" altLang="zh-CN" sz="2400" dirty="0" smtClean="0"/>
              <a:t>, also known as </a:t>
            </a:r>
            <a:r>
              <a:rPr lang="en-US" altLang="zh-CN" sz="2400" b="1" dirty="0" smtClean="0"/>
              <a:t>member functions</a:t>
            </a:r>
            <a:r>
              <a:rPr lang="en-US" altLang="zh-CN" sz="2400" dirty="0" smtClean="0"/>
              <a:t>, that the object can execute. </a:t>
            </a:r>
          </a:p>
        </p:txBody>
      </p:sp>
    </p:spTree>
    <p:extLst>
      <p:ext uri="{BB962C8B-B14F-4D97-AF65-F5344CB8AC3E}">
        <p14:creationId xmlns:p14="http://schemas.microsoft.com/office/powerpoint/2010/main" val="5008915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 Oriented Programming</a:t>
            </a:r>
            <a:endParaRPr lang="en-US" dirty="0"/>
          </a:p>
        </p:txBody>
      </p:sp>
      <p:pic>
        <p:nvPicPr>
          <p:cNvPr id="1026" name="Picture 2" descr="https://miro.medium.com/max/1350/1*137Rnofd7QBjXu9zUd6MXQ.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1668621"/>
            <a:ext cx="8229600" cy="4389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5232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Abstraction</a:t>
            </a:r>
            <a:endParaRPr lang="en-US" dirty="0"/>
          </a:p>
        </p:txBody>
      </p:sp>
      <p:sp>
        <p:nvSpPr>
          <p:cNvPr id="3" name="Content Placeholder 2"/>
          <p:cNvSpPr>
            <a:spLocks noGrp="1"/>
          </p:cNvSpPr>
          <p:nvPr>
            <p:ph idx="1"/>
          </p:nvPr>
        </p:nvSpPr>
        <p:spPr/>
        <p:txBody>
          <a:bodyPr>
            <a:normAutofit/>
          </a:bodyPr>
          <a:lstStyle/>
          <a:p>
            <a:r>
              <a:rPr lang="en-US" dirty="0" smtClean="0"/>
              <a:t>Abstraction </a:t>
            </a:r>
            <a:r>
              <a:rPr lang="en-US" dirty="0"/>
              <a:t>is the process of showing only </a:t>
            </a:r>
            <a:r>
              <a:rPr lang="en-US" dirty="0" smtClean="0"/>
              <a:t>the essential/necessary </a:t>
            </a:r>
            <a:r>
              <a:rPr lang="en-US" dirty="0"/>
              <a:t>features of an </a:t>
            </a:r>
            <a:r>
              <a:rPr lang="en-US" dirty="0" smtClean="0"/>
              <a:t>to </a:t>
            </a:r>
            <a:r>
              <a:rPr lang="en-US" dirty="0"/>
              <a:t>the outside </a:t>
            </a:r>
            <a:r>
              <a:rPr lang="en-US" dirty="0" smtClean="0"/>
              <a:t>world.  We want to hide (abstract away) all </a:t>
            </a:r>
            <a:r>
              <a:rPr lang="en-US" dirty="0"/>
              <a:t>other irrelevant information. </a:t>
            </a:r>
            <a:endParaRPr lang="en-US" dirty="0" smtClean="0"/>
          </a:p>
        </p:txBody>
      </p:sp>
    </p:spTree>
    <p:extLst>
      <p:ext uri="{BB962C8B-B14F-4D97-AF65-F5344CB8AC3E}">
        <p14:creationId xmlns:p14="http://schemas.microsoft.com/office/powerpoint/2010/main" val="2078733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Abstraction</a:t>
            </a:r>
            <a:endParaRPr lang="en-US" dirty="0"/>
          </a:p>
        </p:txBody>
      </p:sp>
      <p:sp>
        <p:nvSpPr>
          <p:cNvPr id="3" name="Content Placeholder 2"/>
          <p:cNvSpPr>
            <a:spLocks noGrp="1"/>
          </p:cNvSpPr>
          <p:nvPr>
            <p:ph idx="1"/>
          </p:nvPr>
        </p:nvSpPr>
        <p:spPr/>
        <p:txBody>
          <a:bodyPr>
            <a:normAutofit/>
          </a:bodyPr>
          <a:lstStyle/>
          <a:p>
            <a:r>
              <a:rPr lang="en-US" dirty="0" smtClean="0"/>
              <a:t>For </a:t>
            </a:r>
            <a:r>
              <a:rPr lang="en-US" dirty="0"/>
              <a:t>example </a:t>
            </a:r>
            <a:r>
              <a:rPr lang="en-US" dirty="0" smtClean="0"/>
              <a:t>you know that when you push the power button on your remote your TV turns on.</a:t>
            </a:r>
          </a:p>
          <a:p>
            <a:pPr lvl="1"/>
            <a:r>
              <a:rPr lang="en-US" dirty="0" smtClean="0"/>
              <a:t>It </a:t>
            </a:r>
            <a:r>
              <a:rPr lang="en-US" dirty="0"/>
              <a:t>is not required to understand how infra-red waves are getting generated in </a:t>
            </a:r>
            <a:r>
              <a:rPr lang="en-US" dirty="0" smtClean="0"/>
              <a:t>the TV </a:t>
            </a:r>
            <a:r>
              <a:rPr lang="en-US" dirty="0"/>
              <a:t>remote </a:t>
            </a:r>
            <a:r>
              <a:rPr lang="en-US" dirty="0" smtClean="0"/>
              <a:t>control or how the TV manages to "capture" and use that event.</a:t>
            </a:r>
          </a:p>
        </p:txBody>
      </p:sp>
    </p:spTree>
    <p:extLst>
      <p:ext uri="{BB962C8B-B14F-4D97-AF65-F5344CB8AC3E}">
        <p14:creationId xmlns:p14="http://schemas.microsoft.com/office/powerpoint/2010/main" val="2330957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Abstraction</a:t>
            </a:r>
            <a:endParaRPr lang="en-US" dirty="0"/>
          </a:p>
        </p:txBody>
      </p:sp>
      <p:sp>
        <p:nvSpPr>
          <p:cNvPr id="3" name="Content Placeholder 2"/>
          <p:cNvSpPr>
            <a:spLocks noGrp="1"/>
          </p:cNvSpPr>
          <p:nvPr>
            <p:ph idx="1"/>
          </p:nvPr>
        </p:nvSpPr>
        <p:spPr/>
        <p:txBody>
          <a:bodyPr>
            <a:normAutofit/>
          </a:bodyPr>
          <a:lstStyle/>
          <a:p>
            <a:r>
              <a:rPr lang="en-US" dirty="0" smtClean="0"/>
              <a:t>When you write:</a:t>
            </a:r>
          </a:p>
          <a:p>
            <a:pPr marL="914400" lvl="2" indent="0">
              <a:buNone/>
            </a:pPr>
            <a:r>
              <a:rPr lang="en-US" dirty="0" err="1"/>
              <a:t>r</a:t>
            </a:r>
            <a:r>
              <a:rPr lang="en-US" dirty="0" err="1" smtClean="0"/>
              <a:t>andom.shuffle</a:t>
            </a:r>
            <a:r>
              <a:rPr lang="en-US" dirty="0" smtClean="0"/>
              <a:t>(data)</a:t>
            </a:r>
          </a:p>
          <a:p>
            <a:pPr marL="914400" lvl="2" indent="0">
              <a:buNone/>
            </a:pPr>
            <a:endParaRPr lang="en-US" dirty="0"/>
          </a:p>
          <a:p>
            <a:pPr marL="914400" lvl="2" indent="0">
              <a:buNone/>
            </a:pPr>
            <a:endParaRPr lang="en-US" dirty="0" smtClean="0"/>
          </a:p>
          <a:p>
            <a:pPr marL="114300" indent="0">
              <a:buNone/>
            </a:pPr>
            <a:r>
              <a:rPr lang="en-US" dirty="0" smtClean="0"/>
              <a:t>You know what happens but you don't know HOW it happens.  </a:t>
            </a:r>
          </a:p>
          <a:p>
            <a:pPr marL="114300" indent="0">
              <a:buNone/>
            </a:pPr>
            <a:r>
              <a:rPr lang="en-US" dirty="0"/>
              <a:t>	</a:t>
            </a:r>
            <a:endParaRPr lang="en-US" dirty="0" smtClean="0"/>
          </a:p>
          <a:p>
            <a:pPr marL="114300" indent="0">
              <a:buNone/>
            </a:pPr>
            <a:r>
              <a:rPr lang="en-US" dirty="0" smtClean="0"/>
              <a:t>And you DON'T care.</a:t>
            </a:r>
          </a:p>
        </p:txBody>
      </p:sp>
    </p:spTree>
    <p:extLst>
      <p:ext uri="{BB962C8B-B14F-4D97-AF65-F5344CB8AC3E}">
        <p14:creationId xmlns:p14="http://schemas.microsoft.com/office/powerpoint/2010/main" val="2884570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Encapsulation</a:t>
            </a:r>
            <a:endParaRPr lang="en-US" dirty="0"/>
          </a:p>
        </p:txBody>
      </p:sp>
      <p:sp>
        <p:nvSpPr>
          <p:cNvPr id="3" name="Content Placeholder 2"/>
          <p:cNvSpPr>
            <a:spLocks noGrp="1"/>
          </p:cNvSpPr>
          <p:nvPr>
            <p:ph idx="1"/>
          </p:nvPr>
        </p:nvSpPr>
        <p:spPr/>
        <p:txBody>
          <a:bodyPr>
            <a:normAutofit/>
          </a:bodyPr>
          <a:lstStyle/>
          <a:p>
            <a:r>
              <a:rPr lang="en-US" dirty="0" smtClean="0"/>
              <a:t>Encapsulation </a:t>
            </a:r>
            <a:r>
              <a:rPr lang="en-US" dirty="0"/>
              <a:t>means wrapping up data and </a:t>
            </a:r>
            <a:r>
              <a:rPr lang="en-US" dirty="0" smtClean="0"/>
              <a:t>actions (member functions, methods) </a:t>
            </a:r>
            <a:r>
              <a:rPr lang="en-US" dirty="0"/>
              <a:t>together into a single unit i.e. class</a:t>
            </a:r>
            <a:r>
              <a:rPr lang="en-US" dirty="0" smtClean="0"/>
              <a:t>.</a:t>
            </a:r>
          </a:p>
          <a:p>
            <a:endParaRPr lang="en-US" dirty="0"/>
          </a:p>
          <a:p>
            <a:endParaRPr lang="en-US" dirty="0" smtClean="0"/>
          </a:p>
        </p:txBody>
      </p:sp>
    </p:spTree>
    <p:extLst>
      <p:ext uri="{BB962C8B-B14F-4D97-AF65-F5344CB8AC3E}">
        <p14:creationId xmlns:p14="http://schemas.microsoft.com/office/powerpoint/2010/main" val="3572733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Encapsulation</a:t>
            </a:r>
            <a:endParaRPr lang="en-US" dirty="0"/>
          </a:p>
        </p:txBody>
      </p:sp>
      <p:sp>
        <p:nvSpPr>
          <p:cNvPr id="3" name="Content Placeholder 2"/>
          <p:cNvSpPr>
            <a:spLocks noGrp="1"/>
          </p:cNvSpPr>
          <p:nvPr>
            <p:ph idx="1"/>
          </p:nvPr>
        </p:nvSpPr>
        <p:spPr/>
        <p:txBody>
          <a:bodyPr>
            <a:normAutofit/>
          </a:bodyPr>
          <a:lstStyle/>
          <a:p>
            <a:r>
              <a:rPr lang="en-US" dirty="0" smtClean="0"/>
              <a:t>Without OOP:</a:t>
            </a:r>
          </a:p>
          <a:p>
            <a:pPr marL="457200" lvl="1" indent="0">
              <a:buNone/>
            </a:pPr>
            <a:r>
              <a:rPr lang="en-US" dirty="0" smtClean="0"/>
              <a:t>	</a:t>
            </a:r>
            <a:r>
              <a:rPr lang="en-US" dirty="0" err="1" smtClean="0"/>
              <a:t>writePaycheck</a:t>
            </a:r>
            <a:r>
              <a:rPr lang="en-US" dirty="0" smtClean="0"/>
              <a:t>("Ben Schafer",45,21.75)</a:t>
            </a:r>
          </a:p>
          <a:p>
            <a:pPr marL="514350" indent="-457200"/>
            <a:r>
              <a:rPr lang="en-US" dirty="0" smtClean="0"/>
              <a:t>With OOP</a:t>
            </a:r>
          </a:p>
          <a:p>
            <a:pPr marL="57150" indent="0">
              <a:buNone/>
            </a:pPr>
            <a:r>
              <a:rPr lang="en-US" dirty="0" smtClean="0"/>
              <a:t>	</a:t>
            </a:r>
            <a:r>
              <a:rPr lang="en-US" sz="2800" dirty="0" err="1" smtClean="0"/>
              <a:t>myTimecard</a:t>
            </a:r>
            <a:r>
              <a:rPr lang="en-US" sz="2800" dirty="0" smtClean="0"/>
              <a:t> = Timecard("Ben Schafer",21.75)</a:t>
            </a:r>
          </a:p>
          <a:p>
            <a:pPr marL="57150" indent="0">
              <a:buNone/>
            </a:pPr>
            <a:r>
              <a:rPr lang="en-US" sz="2800" dirty="0"/>
              <a:t>	</a:t>
            </a:r>
            <a:r>
              <a:rPr lang="en-US" sz="2800" dirty="0" err="1" smtClean="0"/>
              <a:t>myTimecard.worked</a:t>
            </a:r>
            <a:r>
              <a:rPr lang="en-US" sz="2800" dirty="0" smtClean="0"/>
              <a:t>(10)</a:t>
            </a:r>
          </a:p>
          <a:p>
            <a:pPr marL="57150" indent="0">
              <a:buNone/>
            </a:pPr>
            <a:r>
              <a:rPr lang="en-US" sz="2800" dirty="0"/>
              <a:t>	</a:t>
            </a:r>
            <a:r>
              <a:rPr lang="en-US" sz="2800" dirty="0" smtClean="0"/>
              <a:t>…</a:t>
            </a:r>
            <a:endParaRPr lang="en-US" dirty="0" smtClean="0"/>
          </a:p>
          <a:p>
            <a:pPr marL="457200" lvl="1" indent="0">
              <a:buNone/>
            </a:pPr>
            <a:r>
              <a:rPr lang="en-US" dirty="0" smtClean="0"/>
              <a:t>	</a:t>
            </a:r>
            <a:r>
              <a:rPr lang="en-US" dirty="0" err="1" smtClean="0"/>
              <a:t>myTimecard.writecheck</a:t>
            </a:r>
            <a:r>
              <a:rPr lang="en-US" dirty="0" smtClean="0"/>
              <a:t>()</a:t>
            </a:r>
          </a:p>
          <a:p>
            <a:endParaRPr lang="en-US" dirty="0"/>
          </a:p>
          <a:p>
            <a:endParaRPr lang="en-US" dirty="0" smtClean="0"/>
          </a:p>
        </p:txBody>
      </p:sp>
    </p:spTree>
    <p:extLst>
      <p:ext uri="{BB962C8B-B14F-4D97-AF65-F5344CB8AC3E}">
        <p14:creationId xmlns:p14="http://schemas.microsoft.com/office/powerpoint/2010/main" val="2080872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Encapsulation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many languages it also means restricting DIRECT access to data and only doing it through certain methods.</a:t>
            </a:r>
          </a:p>
          <a:p>
            <a:endParaRPr lang="en-US" dirty="0"/>
          </a:p>
          <a:p>
            <a:r>
              <a:rPr lang="en-US" dirty="0" smtClean="0"/>
              <a:t>I can't just go in and adjust my hourly wage to $1000 an hour.  </a:t>
            </a:r>
          </a:p>
          <a:p>
            <a:r>
              <a:rPr lang="en-US" dirty="0" smtClean="0"/>
              <a:t>I have to try</a:t>
            </a:r>
          </a:p>
          <a:p>
            <a:pPr marL="0" indent="0">
              <a:buNone/>
            </a:pPr>
            <a:r>
              <a:rPr lang="en-US" dirty="0"/>
              <a:t>	</a:t>
            </a:r>
            <a:r>
              <a:rPr lang="en-US" dirty="0" err="1" smtClean="0"/>
              <a:t>myTimecard.setWage</a:t>
            </a:r>
            <a:r>
              <a:rPr lang="en-US" dirty="0" smtClean="0"/>
              <a:t>(1000)</a:t>
            </a:r>
          </a:p>
          <a:p>
            <a:pPr marL="0" indent="0">
              <a:buNone/>
            </a:pPr>
            <a:r>
              <a:rPr lang="en-US" dirty="0" smtClean="0"/>
              <a:t>[Which probably has some built in restrictions to say I don't have permission to write that code]</a:t>
            </a:r>
          </a:p>
        </p:txBody>
      </p:sp>
    </p:spTree>
    <p:extLst>
      <p:ext uri="{BB962C8B-B14F-4D97-AF65-F5344CB8AC3E}">
        <p14:creationId xmlns:p14="http://schemas.microsoft.com/office/powerpoint/2010/main" val="4952974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1941</TotalTime>
  <Words>805</Words>
  <Application>Microsoft Office PowerPoint</Application>
  <PresentationFormat>On-screen Show (4:3)</PresentationFormat>
  <Paragraphs>78</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MS PGothic</vt:lpstr>
      <vt:lpstr>MS PGothic</vt:lpstr>
      <vt:lpstr>宋体</vt:lpstr>
      <vt:lpstr>Arial</vt:lpstr>
      <vt:lpstr>Calibri</vt:lpstr>
      <vt:lpstr>Tahoma</vt:lpstr>
      <vt:lpstr>Office Theme</vt:lpstr>
      <vt:lpstr>Object Oriented Programming</vt:lpstr>
      <vt:lpstr>Terminology</vt:lpstr>
      <vt:lpstr>Object Oriented Programming</vt:lpstr>
      <vt:lpstr>Abstraction</vt:lpstr>
      <vt:lpstr>Abstraction</vt:lpstr>
      <vt:lpstr>Abstraction</vt:lpstr>
      <vt:lpstr>Encapsulation</vt:lpstr>
      <vt:lpstr>Encapsulation</vt:lpstr>
      <vt:lpstr>Encapsulation</vt:lpstr>
      <vt:lpstr>Inheritance</vt:lpstr>
      <vt:lpstr>Inheritance</vt:lpstr>
      <vt:lpstr>Polymorphism</vt:lpstr>
      <vt:lpstr>Duck Typing</vt:lpstr>
      <vt:lpstr>What IS a class?</vt:lpstr>
      <vt:lpstr>Class Definitions</vt:lpstr>
      <vt:lpstr>Writing a class in Python</vt:lpstr>
      <vt:lpstr>The self Identifier</vt:lpstr>
    </vt:vector>
  </TitlesOfParts>
  <Company>University of Northern Iowa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Programming Environments for Secondary Education</dc:title>
  <dc:creator>Ben Schafer</dc:creator>
  <cp:lastModifiedBy>John B Schafer</cp:lastModifiedBy>
  <cp:revision>77</cp:revision>
  <dcterms:created xsi:type="dcterms:W3CDTF">2013-08-12T01:21:02Z</dcterms:created>
  <dcterms:modified xsi:type="dcterms:W3CDTF">2020-09-08T19:36:03Z</dcterms:modified>
</cp:coreProperties>
</file>