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302" r:id="rId2"/>
    <p:sldId id="364" r:id="rId3"/>
    <p:sldId id="368" r:id="rId4"/>
    <p:sldId id="373" r:id="rId5"/>
    <p:sldId id="365" r:id="rId6"/>
    <p:sldId id="366" r:id="rId7"/>
    <p:sldId id="319" r:id="rId8"/>
    <p:sldId id="393" r:id="rId9"/>
    <p:sldId id="388" r:id="rId10"/>
    <p:sldId id="360" r:id="rId11"/>
    <p:sldId id="362" r:id="rId12"/>
    <p:sldId id="371" r:id="rId13"/>
  </p:sldIdLst>
  <p:sldSz cx="9144000" cy="6858000" type="screen4x3"/>
  <p:notesSz cx="6858000" cy="9144000"/>
  <p:embeddedFontLst>
    <p:embeddedFont>
      <p:font typeface="Roboto" panose="02000000000000000000" pitchFamily="2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4" autoAdjust="0"/>
    <p:restoredTop sz="94660"/>
  </p:normalViewPr>
  <p:slideViewPr>
    <p:cSldViewPr>
      <p:cViewPr varScale="1">
        <p:scale>
          <a:sx n="73" d="100"/>
          <a:sy n="73" d="100"/>
        </p:scale>
        <p:origin x="146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DF09C9-F635-4A07-B168-E8937A2D562B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3E2B7-0C71-41DA-BDFA-C7B9355E34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fld id="{4596DD7F-ED0C-4BED-88D1-B5157D9777AE}" type="slidenum">
              <a:rPr lang="en-US" altLang="en-US">
                <a:solidFill>
                  <a:prstClr val="black"/>
                </a:solidFill>
                <a:latin typeface="Arial" charset="0"/>
              </a:rPr>
              <a:pPr/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A071154-26E7-4ACA-BE0E-0AF2067273C5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32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703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73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650D6-6C1D-42B8-8498-E1EC4BD2D8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8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03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58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2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3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4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3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6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FD36B-6678-4C24-BFE9-1135468AEDF7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BEB37-4D95-4336-80B3-F75BB516C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0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Structures and Algorithms</a:t>
            </a:r>
            <a:br>
              <a:rPr lang="en-US" dirty="0"/>
            </a:br>
            <a:r>
              <a:rPr lang="en-US" dirty="0"/>
              <a:t>CS 3320/5320</a:t>
            </a:r>
          </a:p>
        </p:txBody>
      </p:sp>
    </p:spTree>
    <p:extLst>
      <p:ext uri="{BB962C8B-B14F-4D97-AF65-F5344CB8AC3E}">
        <p14:creationId xmlns:p14="http://schemas.microsoft.com/office/powerpoint/2010/main" val="22621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Competency Demos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Will be given on Blackboard with a one-week window.</a:t>
            </a:r>
          </a:p>
          <a:p>
            <a:r>
              <a:rPr lang="en-US" dirty="0"/>
              <a:t>May cover more than 1 topic</a:t>
            </a:r>
          </a:p>
          <a:p>
            <a:r>
              <a:rPr lang="en-US" dirty="0"/>
              <a:t>Will contain a mixture of written and code reading/modifying activities.</a:t>
            </a:r>
          </a:p>
          <a:p>
            <a:r>
              <a:rPr lang="en-US" dirty="0"/>
              <a:t>The questions about a single topic will be collected and converted a final grade for the topic</a:t>
            </a:r>
          </a:p>
          <a:p>
            <a:r>
              <a:rPr lang="en-US" dirty="0"/>
              <a:t>If you don't like this grade, you can (should) re-study and reattempt that portion of the topic.</a:t>
            </a:r>
          </a:p>
        </p:txBody>
      </p:sp>
    </p:spTree>
    <p:extLst>
      <p:ext uri="{BB962C8B-B14F-4D97-AF65-F5344CB8AC3E}">
        <p14:creationId xmlns:p14="http://schemas.microsoft.com/office/powerpoint/2010/main" val="396218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will be done as some of the last material in the course</a:t>
            </a:r>
          </a:p>
          <a:p>
            <a:endParaRPr lang="en-US" dirty="0"/>
          </a:p>
          <a:p>
            <a:r>
              <a:rPr lang="en-US" dirty="0"/>
              <a:t>Two Written/Research projects (for one grade)</a:t>
            </a:r>
          </a:p>
        </p:txBody>
      </p:sp>
    </p:spTree>
    <p:extLst>
      <p:ext uri="{BB962C8B-B14F-4D97-AF65-F5344CB8AC3E}">
        <p14:creationId xmlns:p14="http://schemas.microsoft.com/office/powerpoint/2010/main" val="2878491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Final Assessment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2FC94D-3D67-A3F6-C924-CAA4BC3A76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735" y="1676400"/>
            <a:ext cx="7128194" cy="3581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6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Structures and Algorithms</a:t>
            </a:r>
          </a:p>
          <a:p>
            <a:pPr lvl="1"/>
            <a:r>
              <a:rPr lang="en-US" dirty="0"/>
              <a:t>Covers a wide variety of topics contained in the CSTA/Iowa K-12 "Student Standards" and "Teacher Standards"</a:t>
            </a:r>
          </a:p>
          <a:p>
            <a:pPr lvl="1"/>
            <a:r>
              <a:rPr lang="en-US" dirty="0"/>
              <a:t>Combination of two courses we ask CS majors to take</a:t>
            </a:r>
          </a:p>
          <a:p>
            <a:pPr lvl="2"/>
            <a:r>
              <a:rPr lang="en-US" dirty="0"/>
              <a:t>Will cover many of the same topics but to a lot less depth of knowledge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40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Classic Algorithms in CS</a:t>
            </a:r>
          </a:p>
          <a:p>
            <a:pPr lvl="1"/>
            <a:r>
              <a:rPr lang="en-US" dirty="0"/>
              <a:t>Searching and Sorting Algorithms</a:t>
            </a:r>
          </a:p>
          <a:p>
            <a:pPr lvl="1"/>
            <a:r>
              <a:rPr lang="en-US" dirty="0"/>
              <a:t>Recursion</a:t>
            </a:r>
          </a:p>
          <a:p>
            <a:pPr lvl="1"/>
            <a:r>
              <a:rPr lang="en-US" dirty="0"/>
              <a:t>Breadth First and Depth First Searches</a:t>
            </a:r>
          </a:p>
          <a:p>
            <a:pPr lvl="1"/>
            <a:r>
              <a:rPr lang="en-US" dirty="0"/>
              <a:t>Hashing</a:t>
            </a:r>
          </a:p>
          <a:p>
            <a:pPr lvl="1"/>
            <a:r>
              <a:rPr lang="en-US" dirty="0"/>
              <a:t>Tree Traversals and Representation</a:t>
            </a:r>
          </a:p>
          <a:p>
            <a:pPr lvl="1"/>
            <a:r>
              <a:rPr lang="en-US" dirty="0"/>
              <a:t>Graph Traversal and Representation</a:t>
            </a:r>
          </a:p>
          <a:p>
            <a:pPr lvl="1"/>
            <a:r>
              <a:rPr lang="en-US" dirty="0" err="1"/>
              <a:t>Dijkstra's</a:t>
            </a:r>
            <a:r>
              <a:rPr lang="en-US" dirty="0"/>
              <a:t> Algorithm</a:t>
            </a:r>
          </a:p>
          <a:p>
            <a:pPr lvl="1"/>
            <a:r>
              <a:rPr lang="en-US" dirty="0"/>
              <a:t>Dynamic Programming</a:t>
            </a:r>
          </a:p>
          <a:p>
            <a:pPr lvl="1"/>
            <a:r>
              <a:rPr lang="en-US" dirty="0"/>
              <a:t>String Matching and Parsing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7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In studying these Classic Algorithms we have a great opportunity to discuss several other important CS topics:</a:t>
            </a:r>
          </a:p>
          <a:p>
            <a:pPr lvl="1"/>
            <a:r>
              <a:rPr lang="en-US" dirty="0"/>
              <a:t>Algorithm Complexity</a:t>
            </a:r>
          </a:p>
          <a:p>
            <a:pPr lvl="2"/>
            <a:r>
              <a:rPr lang="en-US" dirty="0"/>
              <a:t>[Sometimes referred to as Big-Oh notation]</a:t>
            </a:r>
          </a:p>
          <a:p>
            <a:pPr lvl="1"/>
            <a:r>
              <a:rPr lang="en-US" dirty="0"/>
              <a:t>Data Structures</a:t>
            </a:r>
          </a:p>
          <a:p>
            <a:pPr lvl="2"/>
            <a:r>
              <a:rPr lang="en-US" dirty="0"/>
              <a:t>Different ways to store/represent/access data</a:t>
            </a:r>
          </a:p>
          <a:p>
            <a:pPr lvl="2"/>
            <a:r>
              <a:rPr lang="en-US" dirty="0"/>
              <a:t>We need access to different structures depending on what we need to do with the data being stored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54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thoughts on this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While you should </a:t>
            </a:r>
            <a:r>
              <a:rPr lang="en-US" i="1" dirty="0"/>
              <a:t>probably</a:t>
            </a:r>
            <a:r>
              <a:rPr lang="en-US" dirty="0"/>
              <a:t> be proficient in a few topics, most of the course only requires </a:t>
            </a:r>
            <a:r>
              <a:rPr lang="en-US" dirty="0">
                <a:solidFill>
                  <a:srgbClr val="FF0000"/>
                </a:solidFill>
              </a:rPr>
              <a:t>competency</a:t>
            </a:r>
            <a:r>
              <a:rPr lang="en-US" dirty="0"/>
              <a:t>.</a:t>
            </a:r>
          </a:p>
          <a:p>
            <a:r>
              <a:rPr lang="en-US" dirty="0"/>
              <a:t>I want you to be able to </a:t>
            </a:r>
          </a:p>
          <a:p>
            <a:pPr lvl="1"/>
            <a:r>
              <a:rPr lang="en-US" dirty="0"/>
              <a:t>recognize the vocabulary </a:t>
            </a:r>
          </a:p>
          <a:p>
            <a:pPr lvl="1"/>
            <a:r>
              <a:rPr lang="en-US" dirty="0"/>
              <a:t>and the basic ideas behind the DS and Algo</a:t>
            </a:r>
          </a:p>
          <a:p>
            <a:pPr lvl="1"/>
            <a:r>
              <a:rPr lang="en-US" dirty="0"/>
              <a:t>be able to read and consider code</a:t>
            </a:r>
          </a:p>
          <a:p>
            <a:r>
              <a:rPr lang="en-US" dirty="0"/>
              <a:t>But you do NOT have to be able to program them off the top of your head.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317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"When are we ever going to use this stuff?"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response</a:t>
            </a:r>
          </a:p>
          <a:p>
            <a:pPr lvl="1"/>
            <a:r>
              <a:rPr lang="en-US" dirty="0"/>
              <a:t>Depending on your exact situation, perhaps never</a:t>
            </a:r>
          </a:p>
          <a:p>
            <a:pPr lvl="1"/>
            <a:r>
              <a:rPr lang="en-US" dirty="0"/>
              <a:t>But that doesn't mean you shouldn't interact with the material</a:t>
            </a:r>
          </a:p>
          <a:p>
            <a:r>
              <a:rPr lang="en-US" dirty="0"/>
              <a:t>Second response</a:t>
            </a:r>
          </a:p>
          <a:p>
            <a:pPr lvl="1"/>
            <a:r>
              <a:rPr lang="en-US" dirty="0"/>
              <a:t>AP CS A course</a:t>
            </a:r>
          </a:p>
          <a:p>
            <a:pPr lvl="1"/>
            <a:r>
              <a:rPr lang="en-US" dirty="0"/>
              <a:t>When working with student selected (or teacher explored) programming projects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62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 look at course logistics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Course website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Take the time to thoroughly read the course website and syllabus.  </a:t>
            </a:r>
          </a:p>
          <a:p>
            <a:pPr eaLnBrk="1" hangingPunct="1"/>
            <a:r>
              <a:rPr lang="en-US" altLang="en-US" dirty="0"/>
              <a:t>It explains a lot of my process and expectations this semester.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But let's talk about both</a:t>
            </a:r>
          </a:p>
        </p:txBody>
      </p:sp>
    </p:spTree>
    <p:extLst>
      <p:ext uri="{BB962C8B-B14F-4D97-AF65-F5344CB8AC3E}">
        <p14:creationId xmlns:p14="http://schemas.microsoft.com/office/powerpoint/2010/main" val="13553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47864-DC74-0F3E-3C58-C9840B56E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36919-78A3-AE98-2C27-340C34464D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Seven Key Topics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1 - Object Oriented Code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2 - Algorithm Analysis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3 - Linear Data Structures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4 - Searching and Sorting Algorithms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5 - Recursive Algorithms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6 - Searching Algorithms and Tree Structures</a:t>
            </a:r>
          </a:p>
          <a:p>
            <a:pPr lvl="1" eaLnBrk="0" hangingPunct="0">
              <a:spcBef>
                <a:spcPts val="0"/>
              </a:spcBef>
            </a:pP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</a:rPr>
              <a:t>Topic 7 - Additional “Traditional” Algorithms/Structures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519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"You Do It"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They are assigned to facilitate your learning</a:t>
            </a:r>
          </a:p>
          <a:p>
            <a:r>
              <a:rPr lang="en-US" dirty="0"/>
              <a:t>These activities may be collected to see how you are doing (and that you are doing them) but they are "ungraded" (formative assessment)</a:t>
            </a:r>
          </a:p>
          <a:p>
            <a:endParaRPr lang="en-US" dirty="0"/>
          </a:p>
          <a:p>
            <a:r>
              <a:rPr lang="en-US" dirty="0"/>
              <a:t>I really don't want to have to assess if they are "right" or "wrong"</a:t>
            </a:r>
          </a:p>
          <a:p>
            <a:r>
              <a:rPr lang="en-US" dirty="0"/>
              <a:t>In many cases the solutions could be easily found on the internet</a:t>
            </a:r>
          </a:p>
          <a:p>
            <a:endParaRPr lang="en-US" dirty="0"/>
          </a:p>
          <a:p>
            <a:r>
              <a:rPr lang="en-US" dirty="0"/>
              <a:t>You are encouraged to take them seriously and give them your full effort </a:t>
            </a:r>
          </a:p>
        </p:txBody>
      </p:sp>
    </p:spTree>
    <p:extLst>
      <p:ext uri="{BB962C8B-B14F-4D97-AF65-F5344CB8AC3E}">
        <p14:creationId xmlns:p14="http://schemas.microsoft.com/office/powerpoint/2010/main" val="3709260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550</Words>
  <Application>Microsoft Office PowerPoint</Application>
  <PresentationFormat>On-screen Show (4:3)</PresentationFormat>
  <Paragraphs>75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Roboto</vt:lpstr>
      <vt:lpstr>Calibri</vt:lpstr>
      <vt:lpstr>Office Theme</vt:lpstr>
      <vt:lpstr>Data Structures and Algorithms CS 3320/5320</vt:lpstr>
      <vt:lpstr>My thoughts on this course</vt:lpstr>
      <vt:lpstr>My thoughts on this course</vt:lpstr>
      <vt:lpstr>My thoughts on this course</vt:lpstr>
      <vt:lpstr>My thoughts on this course</vt:lpstr>
      <vt:lpstr>"When are we ever going to use this stuff?"</vt:lpstr>
      <vt:lpstr>A look at course logistics</vt:lpstr>
      <vt:lpstr>Course Outcomes</vt:lpstr>
      <vt:lpstr>"You Do It" Activities</vt:lpstr>
      <vt:lpstr>Competency Demos</vt:lpstr>
      <vt:lpstr>Algorithm Projects</vt:lpstr>
      <vt:lpstr>Final Assessment</vt:lpstr>
    </vt:vector>
  </TitlesOfParts>
  <Company>University of Northern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 Environments for Secondary Education</dc:title>
  <dc:creator>Ben Schafer</dc:creator>
  <cp:lastModifiedBy>Ben Schafer</cp:lastModifiedBy>
  <cp:revision>87</cp:revision>
  <dcterms:created xsi:type="dcterms:W3CDTF">2013-08-12T01:21:02Z</dcterms:created>
  <dcterms:modified xsi:type="dcterms:W3CDTF">2025-08-04T19:21:51Z</dcterms:modified>
</cp:coreProperties>
</file>