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9"/>
  </p:notesMasterIdLst>
  <p:sldIdLst>
    <p:sldId id="512" r:id="rId2"/>
    <p:sldId id="400" r:id="rId3"/>
    <p:sldId id="539" r:id="rId4"/>
    <p:sldId id="549" r:id="rId5"/>
    <p:sldId id="540" r:id="rId6"/>
    <p:sldId id="389" r:id="rId7"/>
    <p:sldId id="599" r:id="rId8"/>
    <p:sldId id="598" r:id="rId9"/>
    <p:sldId id="553" r:id="rId10"/>
    <p:sldId id="554" r:id="rId11"/>
    <p:sldId id="555" r:id="rId12"/>
    <p:sldId id="556" r:id="rId13"/>
    <p:sldId id="557" r:id="rId14"/>
    <p:sldId id="600" r:id="rId15"/>
    <p:sldId id="558" r:id="rId16"/>
    <p:sldId id="559" r:id="rId17"/>
    <p:sldId id="560" r:id="rId18"/>
    <p:sldId id="561" r:id="rId19"/>
    <p:sldId id="562" r:id="rId20"/>
    <p:sldId id="563" r:id="rId21"/>
    <p:sldId id="564" r:id="rId22"/>
    <p:sldId id="565" r:id="rId23"/>
    <p:sldId id="566" r:id="rId24"/>
    <p:sldId id="567" r:id="rId25"/>
    <p:sldId id="568" r:id="rId26"/>
    <p:sldId id="569" r:id="rId27"/>
    <p:sldId id="570" r:id="rId28"/>
    <p:sldId id="571" r:id="rId29"/>
    <p:sldId id="572" r:id="rId30"/>
    <p:sldId id="573" r:id="rId31"/>
    <p:sldId id="574" r:id="rId32"/>
    <p:sldId id="575" r:id="rId33"/>
    <p:sldId id="591" r:id="rId34"/>
    <p:sldId id="594" r:id="rId35"/>
    <p:sldId id="601" r:id="rId36"/>
    <p:sldId id="602" r:id="rId37"/>
    <p:sldId id="596" r:id="rId38"/>
  </p:sldIdLst>
  <p:sldSz cx="9144000" cy="5143500" type="screen16x9"/>
  <p:notesSz cx="6858000" cy="9144000"/>
  <p:embeddedFontLst>
    <p:embeddedFont>
      <p:font typeface="Proxima Nova" panose="020B0604020202020204" charset="0"/>
      <p:regular r:id="rId40"/>
      <p:bold r:id="rId41"/>
      <p:italic r:id="rId42"/>
      <p:boldItalic r:id="rId4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1" d="100"/>
          <a:sy n="91" d="100"/>
        </p:scale>
        <p:origin x="560" y="56"/>
      </p:cViewPr>
      <p:guideLst>
        <p:guide orient="horz" pos="162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font" Target="fonts/font3.fntdata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font" Target="fonts/font1.fntdata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font" Target="fonts/font4.fntdata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font" Target="fonts/font2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sic Purple" preserve="1" userDrawn="1">
  <p:cSld name="1_Basic Purp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4" y="13541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 dirty="0"/>
          </a:p>
        </p:txBody>
      </p:sp>
      <p:pic>
        <p:nvPicPr>
          <p:cNvPr id="13" name="Google Shape;13;p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3047225" cy="11918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79806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sic Purple" type="title" preserve="1">
  <p:cSld name="1_Basic Purp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4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 dirty="0"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4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 dirty="0"/>
          </a:p>
        </p:txBody>
      </p:sp>
      <p:pic>
        <p:nvPicPr>
          <p:cNvPr id="13" name="Google Shape;13;p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3047225" cy="11918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2432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 preserve="1">
  <p:cSld name="Title and 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 txBox="1">
            <a:spLocks noGrp="1"/>
          </p:cNvSpPr>
          <p:nvPr>
            <p:ph type="title"/>
          </p:nvPr>
        </p:nvSpPr>
        <p:spPr>
          <a:xfrm>
            <a:off x="4253023" y="445025"/>
            <a:ext cx="4579276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 dirty="0"/>
          </a:p>
        </p:txBody>
      </p:sp>
      <p:sp>
        <p:nvSpPr>
          <p:cNvPr id="20" name="Google Shape;20;p4"/>
          <p:cNvSpPr txBox="1">
            <a:spLocks noGrp="1"/>
          </p:cNvSpPr>
          <p:nvPr>
            <p:ph type="body" idx="1"/>
          </p:nvPr>
        </p:nvSpPr>
        <p:spPr>
          <a:xfrm>
            <a:off x="4253023" y="1152475"/>
            <a:ext cx="4579276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 dirty="0"/>
          </a:p>
        </p:txBody>
      </p:sp>
      <p:sp>
        <p:nvSpPr>
          <p:cNvPr id="21" name="Google Shape;21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6" name="Google Shape;13;p2">
            <a:extLst>
              <a:ext uri="{FF2B5EF4-FFF2-40B4-BE49-F238E27FC236}">
                <a16:creationId xmlns:a16="http://schemas.microsoft.com/office/drawing/2014/main" id="{71E2D1CC-FCD8-4902-9DB5-339829CD8BD6}"/>
              </a:ext>
            </a:extLst>
          </p:cNvPr>
          <p:cNvPicPr preferRelativeResize="0"/>
          <p:nvPr userDrawn="1"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3047225" cy="11918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59610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FD36B-6678-4C24-BFE9-1135468AEDF7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BEB37-4D95-4336-80B3-F75BB516C1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552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dark-2">
    <p:bg>
      <p:bgPr>
        <a:solidFill>
          <a:srgbClr val="000000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Proxima Nova"/>
              <a:buChar char="●"/>
              <a:defRPr sz="1800">
                <a:solidFill>
                  <a:schemeClr val="lt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marL="914400" lvl="1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Proxima Nova"/>
              <a:buChar char="○"/>
              <a:defRPr>
                <a:solidFill>
                  <a:schemeClr val="lt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marL="1371600" lvl="2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Proxima Nova"/>
              <a:buChar char="■"/>
              <a:defRPr>
                <a:solidFill>
                  <a:schemeClr val="lt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marL="1828800" lvl="3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Proxima Nova"/>
              <a:buChar char="●"/>
              <a:defRPr>
                <a:solidFill>
                  <a:schemeClr val="lt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marL="2286000" lvl="4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Proxima Nova"/>
              <a:buChar char="○"/>
              <a:defRPr>
                <a:solidFill>
                  <a:schemeClr val="lt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marL="2743200" lvl="5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Proxima Nova"/>
              <a:buChar char="■"/>
              <a:defRPr>
                <a:solidFill>
                  <a:schemeClr val="lt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marL="3200400" lvl="6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Proxima Nova"/>
              <a:buChar char="●"/>
              <a:defRPr>
                <a:solidFill>
                  <a:schemeClr val="lt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marL="3657600" lvl="7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Proxima Nova"/>
              <a:buChar char="○"/>
              <a:defRPr>
                <a:solidFill>
                  <a:schemeClr val="lt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marL="4114800" lvl="8" indent="-3175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Font typeface="Proxima Nova"/>
              <a:buChar char="■"/>
              <a:defRPr>
                <a:solidFill>
                  <a:schemeClr val="lt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62" r:id="rId3"/>
    <p:sldLayoutId id="2147483663" r:id="rId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Travelling in Romania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Suppose you travelling in Romania</a:t>
            </a:r>
          </a:p>
          <a:p>
            <a:r>
              <a:rPr lang="en-US" dirty="0"/>
              <a:t>Currently you are in Arad</a:t>
            </a:r>
          </a:p>
          <a:p>
            <a:r>
              <a:rPr lang="en-US" dirty="0"/>
              <a:t>Your flight leaves Bucharest tomorrow morning so you need to get to the airport</a:t>
            </a:r>
          </a:p>
        </p:txBody>
      </p:sp>
    </p:spTree>
    <p:extLst>
      <p:ext uri="{BB962C8B-B14F-4D97-AF65-F5344CB8AC3E}">
        <p14:creationId xmlns:p14="http://schemas.microsoft.com/office/powerpoint/2010/main" val="18984361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Heuristic Search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Best-first search: use an evaluation function for each node</a:t>
            </a:r>
          </a:p>
          <a:p>
            <a:pPr lvl="1" eaLnBrk="1" hangingPunct="1"/>
            <a:r>
              <a:rPr lang="en-US" altLang="en-US" dirty="0"/>
              <a:t>Estimate of  “desirability”</a:t>
            </a:r>
          </a:p>
          <a:p>
            <a:pPr lvl="1" eaLnBrk="1" hangingPunct="1"/>
            <a:r>
              <a:rPr lang="en-US" altLang="en-US" dirty="0"/>
              <a:t>Expand most desirable unexpanded node</a:t>
            </a:r>
          </a:p>
          <a:p>
            <a:pPr lvl="1" eaLnBrk="1" hangingPunct="1"/>
            <a:r>
              <a:rPr lang="en-US" altLang="en-US" dirty="0"/>
              <a:t>Implementation: frontier is a queue sorted in decreasing order of desirability</a:t>
            </a:r>
          </a:p>
          <a:p>
            <a:pPr lvl="1" eaLnBrk="1" hangingPunct="1"/>
            <a:r>
              <a:rPr lang="en-US" altLang="en-US" dirty="0"/>
              <a:t>Special cases: </a:t>
            </a:r>
          </a:p>
          <a:p>
            <a:pPr lvl="2" eaLnBrk="1" hangingPunct="1"/>
            <a:r>
              <a:rPr lang="en-US" altLang="en-US" dirty="0"/>
              <a:t>Greedy search</a:t>
            </a:r>
          </a:p>
          <a:p>
            <a:pPr lvl="2" eaLnBrk="1" hangingPunct="1"/>
            <a:r>
              <a:rPr lang="en-US" altLang="en-US" dirty="0"/>
              <a:t>A* search</a:t>
            </a:r>
          </a:p>
        </p:txBody>
      </p:sp>
    </p:spTree>
    <p:extLst>
      <p:ext uri="{BB962C8B-B14F-4D97-AF65-F5344CB8AC3E}">
        <p14:creationId xmlns:p14="http://schemas.microsoft.com/office/powerpoint/2010/main" val="38778733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657350" y="0"/>
            <a:ext cx="5829300" cy="857250"/>
          </a:xfrm>
        </p:spPr>
        <p:txBody>
          <a:bodyPr/>
          <a:lstStyle/>
          <a:p>
            <a:pPr eaLnBrk="1" hangingPunct="1"/>
            <a:r>
              <a:rPr lang="en-US" altLang="en-US" b="1"/>
              <a:t>Heuristic Search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57350" y="742950"/>
            <a:ext cx="5829300" cy="3829050"/>
          </a:xfrm>
        </p:spPr>
        <p:txBody>
          <a:bodyPr/>
          <a:lstStyle/>
          <a:p>
            <a:pPr eaLnBrk="1" hangingPunct="1"/>
            <a:r>
              <a:rPr lang="en-US" altLang="en-US"/>
              <a:t>Romania with step costs in km</a:t>
            </a:r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511715"/>
            <a:ext cx="6858000" cy="35825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555109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Heuristic Search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Greedy search</a:t>
            </a:r>
          </a:p>
          <a:p>
            <a:pPr lvl="1" eaLnBrk="1" hangingPunct="1"/>
            <a:r>
              <a:rPr lang="en-US" altLang="en-US"/>
              <a:t>Evaluation function h(n) (heuristic) = </a:t>
            </a:r>
            <a:br>
              <a:rPr lang="en-US" altLang="en-US"/>
            </a:br>
            <a:r>
              <a:rPr lang="en-US" altLang="en-US"/>
              <a:t>    estimate of cost from n to closest goal</a:t>
            </a:r>
          </a:p>
          <a:p>
            <a:pPr lvl="1" eaLnBrk="1" hangingPunct="1"/>
            <a:r>
              <a:rPr lang="en-US" altLang="en-US"/>
              <a:t>Example: h</a:t>
            </a:r>
            <a:r>
              <a:rPr lang="en-US" altLang="en-US" baseline="-25000"/>
              <a:t>SLD</a:t>
            </a:r>
            <a:r>
              <a:rPr lang="en-US" altLang="en-US"/>
              <a:t>(n) = straight-line distance from n to Bucharest</a:t>
            </a:r>
          </a:p>
          <a:p>
            <a:pPr lvl="1" eaLnBrk="1" hangingPunct="1"/>
            <a:r>
              <a:rPr lang="en-US" altLang="en-US"/>
              <a:t>Greedy search expands the node that appears to be closest to goal</a:t>
            </a:r>
          </a:p>
        </p:txBody>
      </p:sp>
    </p:spTree>
    <p:extLst>
      <p:ext uri="{BB962C8B-B14F-4D97-AF65-F5344CB8AC3E}">
        <p14:creationId xmlns:p14="http://schemas.microsoft.com/office/powerpoint/2010/main" val="27746765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Heuristic search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Greedy search example</a:t>
            </a:r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9666" y="1581355"/>
            <a:ext cx="1364456" cy="7072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602134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Heuristic search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Greedy search example</a:t>
            </a:r>
          </a:p>
        </p:txBody>
      </p:sp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7544" y="1861809"/>
            <a:ext cx="5936456" cy="1614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605942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Heuristic Search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Greedy search example</a:t>
            </a:r>
          </a:p>
        </p:txBody>
      </p: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8460" y="1909037"/>
            <a:ext cx="6772275" cy="1824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58333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Heuristic Search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Greedy search example</a:t>
            </a:r>
          </a:p>
        </p:txBody>
      </p:sp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3866" y="1600200"/>
            <a:ext cx="6790134" cy="24788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449927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Heuristic Search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Properties of greedy search</a:t>
            </a:r>
          </a:p>
          <a:p>
            <a:pPr lvl="1" eaLnBrk="1" hangingPunct="1"/>
            <a:r>
              <a:rPr lang="en-US" altLang="en-US"/>
              <a:t>Complete??</a:t>
            </a:r>
          </a:p>
        </p:txBody>
      </p:sp>
    </p:spTree>
    <p:extLst>
      <p:ext uri="{BB962C8B-B14F-4D97-AF65-F5344CB8AC3E}">
        <p14:creationId xmlns:p14="http://schemas.microsoft.com/office/powerpoint/2010/main" val="39030093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100" dirty="0"/>
              <a:t>Complete?? No – can get stuck in loops, e.g., start in Iasi with Oradea as goal….</a:t>
            </a:r>
            <a:br>
              <a:rPr lang="en-US" altLang="en-US" sz="2100" dirty="0"/>
            </a:br>
            <a:endParaRPr lang="en-US" altLang="en-US" sz="2100" dirty="0">
              <a:sym typeface="Wingdings" panose="05000000000000000000" pitchFamily="2" charset="2"/>
            </a:endParaRPr>
          </a:p>
          <a:p>
            <a:pPr eaLnBrk="1" hangingPunct="1">
              <a:lnSpc>
                <a:spcPct val="90000"/>
              </a:lnSpc>
            </a:pPr>
            <a:endParaRPr lang="en-US" altLang="en-US" sz="2100" dirty="0">
              <a:sym typeface="Wingdings" panose="05000000000000000000" pitchFamily="2" charset="2"/>
            </a:endParaRPr>
          </a:p>
          <a:p>
            <a:pPr eaLnBrk="1" hangingPunct="1">
              <a:lnSpc>
                <a:spcPct val="90000"/>
              </a:lnSpc>
            </a:pPr>
            <a:endParaRPr lang="en-US" altLang="en-US" sz="2100" dirty="0">
              <a:sym typeface="Wingdings" panose="05000000000000000000" pitchFamily="2" charset="2"/>
            </a:endParaRPr>
          </a:p>
          <a:p>
            <a:pPr eaLnBrk="1" hangingPunct="1">
              <a:lnSpc>
                <a:spcPct val="90000"/>
              </a:lnSpc>
            </a:pPr>
            <a:endParaRPr lang="en-US" altLang="en-US" sz="2100" dirty="0">
              <a:sym typeface="Wingdings" panose="05000000000000000000" pitchFamily="2" charset="2"/>
            </a:endParaRPr>
          </a:p>
          <a:p>
            <a:pPr eaLnBrk="1" hangingPunct="1">
              <a:lnSpc>
                <a:spcPct val="90000"/>
              </a:lnSpc>
            </a:pPr>
            <a:endParaRPr lang="en-US" altLang="en-US" sz="2100" dirty="0">
              <a:sym typeface="Wingdings" panose="05000000000000000000" pitchFamily="2" charset="2"/>
            </a:endParaRPr>
          </a:p>
          <a:p>
            <a:pPr eaLnBrk="1" hangingPunct="1">
              <a:lnSpc>
                <a:spcPct val="90000"/>
              </a:lnSpc>
            </a:pPr>
            <a:endParaRPr lang="en-US" altLang="en-US" sz="2100" dirty="0">
              <a:sym typeface="Wingdings" panose="05000000000000000000" pitchFamily="2" charset="2"/>
            </a:endParaRPr>
          </a:p>
          <a:p>
            <a:pPr eaLnBrk="1" hangingPunct="1">
              <a:lnSpc>
                <a:spcPct val="90000"/>
              </a:lnSpc>
            </a:pPr>
            <a:endParaRPr lang="en-US" altLang="en-US" sz="2100" dirty="0">
              <a:sym typeface="Wingdings" panose="05000000000000000000" pitchFamily="2" charset="2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100" dirty="0"/>
              <a:t>Iasi </a:t>
            </a:r>
            <a:r>
              <a:rPr lang="en-US" altLang="en-US" sz="2100" dirty="0">
                <a:sym typeface="Wingdings" panose="05000000000000000000" pitchFamily="2" charset="2"/>
              </a:rPr>
              <a:t> </a:t>
            </a:r>
            <a:r>
              <a:rPr lang="en-US" altLang="en-US" sz="2100" dirty="0" err="1">
                <a:sym typeface="Wingdings" panose="05000000000000000000" pitchFamily="2" charset="2"/>
              </a:rPr>
              <a:t>Neamt</a:t>
            </a:r>
            <a:r>
              <a:rPr lang="en-US" altLang="en-US" sz="2100" dirty="0">
                <a:sym typeface="Wingdings" panose="05000000000000000000" pitchFamily="2" charset="2"/>
              </a:rPr>
              <a:t>  Iasi  </a:t>
            </a:r>
            <a:r>
              <a:rPr lang="en-US" altLang="en-US" sz="2100" dirty="0" err="1">
                <a:sym typeface="Wingdings" panose="05000000000000000000" pitchFamily="2" charset="2"/>
              </a:rPr>
              <a:t>Neamt</a:t>
            </a:r>
            <a:r>
              <a:rPr lang="en-US" altLang="en-US" sz="2100" dirty="0">
                <a:sym typeface="Wingdings" panose="05000000000000000000" pitchFamily="2" charset="2"/>
              </a:rPr>
              <a:t> 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100" dirty="0">
                <a:sym typeface="Wingdings" panose="05000000000000000000" pitchFamily="2" charset="2"/>
              </a:rPr>
              <a:t>Complete in finite space with repeated-state checking</a:t>
            </a:r>
          </a:p>
        </p:txBody>
      </p:sp>
      <p:pic>
        <p:nvPicPr>
          <p:cNvPr id="1229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9446" y="2080097"/>
            <a:ext cx="3907017" cy="2040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Heuristic Search</a:t>
            </a:r>
          </a:p>
        </p:txBody>
      </p:sp>
    </p:spTree>
    <p:extLst>
      <p:ext uri="{BB962C8B-B14F-4D97-AF65-F5344CB8AC3E}">
        <p14:creationId xmlns:p14="http://schemas.microsoft.com/office/powerpoint/2010/main" val="5784708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Heuristic Search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Properties of greedy search</a:t>
            </a:r>
          </a:p>
          <a:p>
            <a:pPr lvl="1" eaLnBrk="1" hangingPunct="1"/>
            <a:r>
              <a:rPr lang="en-US" altLang="en-US"/>
              <a:t>Complete?? No – can get stuck in loops, e.g.,</a:t>
            </a:r>
          </a:p>
          <a:p>
            <a:pPr lvl="2" eaLnBrk="1" hangingPunct="1">
              <a:buFontTx/>
              <a:buNone/>
            </a:pPr>
            <a:r>
              <a:rPr lang="en-US" altLang="en-US">
                <a:sym typeface="Wingdings" panose="05000000000000000000" pitchFamily="2" charset="2"/>
              </a:rPr>
              <a:t>Complete in finite space with repeated-state checking</a:t>
            </a:r>
          </a:p>
          <a:p>
            <a:pPr lvl="1" eaLnBrk="1" hangingPunct="1"/>
            <a:r>
              <a:rPr lang="en-US" altLang="en-US">
                <a:sym typeface="Wingdings" panose="05000000000000000000" pitchFamily="2" charset="2"/>
              </a:rPr>
              <a:t>Time??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05245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Problem Solving Agents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849CB15-FB75-1163-7449-F9158B909AC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5603" name="Picture 102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3669" y="2450042"/>
            <a:ext cx="4342501" cy="26464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2241333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Heuristic Search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Properties of greedy search</a:t>
            </a:r>
          </a:p>
          <a:p>
            <a:pPr lvl="1" eaLnBrk="1" hangingPunct="1"/>
            <a:r>
              <a:rPr lang="en-US" altLang="en-US"/>
              <a:t>Complete?? No – can get stuck in loops, e.g.,</a:t>
            </a:r>
          </a:p>
          <a:p>
            <a:pPr lvl="2" eaLnBrk="1" hangingPunct="1">
              <a:buFontTx/>
              <a:buNone/>
            </a:pPr>
            <a:r>
              <a:rPr lang="en-US" altLang="en-US">
                <a:sym typeface="Wingdings" panose="05000000000000000000" pitchFamily="2" charset="2"/>
              </a:rPr>
              <a:t>Complete in finite space with repeated-state checking</a:t>
            </a:r>
          </a:p>
          <a:p>
            <a:pPr lvl="1" eaLnBrk="1" hangingPunct="1"/>
            <a:r>
              <a:rPr lang="en-US" altLang="en-US">
                <a:sym typeface="Wingdings" panose="05000000000000000000" pitchFamily="2" charset="2"/>
              </a:rPr>
              <a:t>Time?? O(b</a:t>
            </a:r>
            <a:r>
              <a:rPr lang="en-US" altLang="en-US" baseline="30000">
                <a:sym typeface="Wingdings" panose="05000000000000000000" pitchFamily="2" charset="2"/>
              </a:rPr>
              <a:t>m</a:t>
            </a:r>
            <a:r>
              <a:rPr lang="en-US" altLang="en-US">
                <a:sym typeface="Wingdings" panose="05000000000000000000" pitchFamily="2" charset="2"/>
              </a:rPr>
              <a:t>), but a good heuristic can give dramatic improvement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80598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Heuristic Search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Properties of greedy search</a:t>
            </a:r>
          </a:p>
          <a:p>
            <a:pPr lvl="1" eaLnBrk="1" hangingPunct="1"/>
            <a:r>
              <a:rPr lang="en-US" altLang="en-US"/>
              <a:t>Complete?? No – can get stuck in loops, e.g.,</a:t>
            </a:r>
          </a:p>
          <a:p>
            <a:pPr lvl="2" eaLnBrk="1" hangingPunct="1">
              <a:buFontTx/>
              <a:buNone/>
            </a:pPr>
            <a:r>
              <a:rPr lang="en-US" altLang="en-US">
                <a:sym typeface="Wingdings" panose="05000000000000000000" pitchFamily="2" charset="2"/>
              </a:rPr>
              <a:t>Complete in finite space with repeated-state checking</a:t>
            </a:r>
          </a:p>
          <a:p>
            <a:pPr lvl="1" eaLnBrk="1" hangingPunct="1"/>
            <a:r>
              <a:rPr lang="en-US" altLang="en-US">
                <a:sym typeface="Wingdings" panose="05000000000000000000" pitchFamily="2" charset="2"/>
              </a:rPr>
              <a:t>Time?? O(b</a:t>
            </a:r>
            <a:r>
              <a:rPr lang="en-US" altLang="en-US" baseline="30000">
                <a:sym typeface="Wingdings" panose="05000000000000000000" pitchFamily="2" charset="2"/>
              </a:rPr>
              <a:t>m</a:t>
            </a:r>
            <a:r>
              <a:rPr lang="en-US" altLang="en-US">
                <a:sym typeface="Wingdings" panose="05000000000000000000" pitchFamily="2" charset="2"/>
              </a:rPr>
              <a:t>), but a good heuristic can give dramatic improvement</a:t>
            </a:r>
          </a:p>
          <a:p>
            <a:pPr lvl="1" eaLnBrk="1" hangingPunct="1"/>
            <a:r>
              <a:rPr lang="en-US" altLang="en-US">
                <a:sym typeface="Wingdings" panose="05000000000000000000" pitchFamily="2" charset="2"/>
              </a:rPr>
              <a:t>Space?? 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35610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Heuristic Search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Properties of greedy search</a:t>
            </a:r>
          </a:p>
          <a:p>
            <a:pPr lvl="1" eaLnBrk="1" hangingPunct="1"/>
            <a:r>
              <a:rPr lang="en-US" altLang="en-US"/>
              <a:t>Complete?? No – can get stuck in loops, e.g.,</a:t>
            </a:r>
          </a:p>
          <a:p>
            <a:pPr lvl="2" eaLnBrk="1" hangingPunct="1">
              <a:buFontTx/>
              <a:buNone/>
            </a:pPr>
            <a:r>
              <a:rPr lang="en-US" altLang="en-US">
                <a:sym typeface="Wingdings" panose="05000000000000000000" pitchFamily="2" charset="2"/>
              </a:rPr>
              <a:t>Complete in finite space with repeated-state checking</a:t>
            </a:r>
          </a:p>
          <a:p>
            <a:pPr lvl="1" eaLnBrk="1" hangingPunct="1"/>
            <a:r>
              <a:rPr lang="en-US" altLang="en-US">
                <a:sym typeface="Wingdings" panose="05000000000000000000" pitchFamily="2" charset="2"/>
              </a:rPr>
              <a:t>Time?? O(b</a:t>
            </a:r>
            <a:r>
              <a:rPr lang="en-US" altLang="en-US" baseline="30000">
                <a:sym typeface="Wingdings" panose="05000000000000000000" pitchFamily="2" charset="2"/>
              </a:rPr>
              <a:t>m</a:t>
            </a:r>
            <a:r>
              <a:rPr lang="en-US" altLang="en-US">
                <a:sym typeface="Wingdings" panose="05000000000000000000" pitchFamily="2" charset="2"/>
              </a:rPr>
              <a:t>), but a good heuristic can give dramatic improvement</a:t>
            </a:r>
          </a:p>
          <a:p>
            <a:pPr lvl="1" eaLnBrk="1" hangingPunct="1"/>
            <a:r>
              <a:rPr lang="en-US" altLang="en-US">
                <a:sym typeface="Wingdings" panose="05000000000000000000" pitchFamily="2" charset="2"/>
              </a:rPr>
              <a:t>Space?? O(b</a:t>
            </a:r>
            <a:r>
              <a:rPr lang="en-US" altLang="en-US" baseline="30000">
                <a:sym typeface="Wingdings" panose="05000000000000000000" pitchFamily="2" charset="2"/>
              </a:rPr>
              <a:t>m</a:t>
            </a:r>
            <a:r>
              <a:rPr lang="en-US" altLang="en-US">
                <a:sym typeface="Wingdings" panose="05000000000000000000" pitchFamily="2" charset="2"/>
              </a:rPr>
              <a:t>) – keeps all nodes in memory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807438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Heuristic Search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Properties of greedy search</a:t>
            </a:r>
          </a:p>
          <a:p>
            <a:pPr lvl="1" eaLnBrk="1" hangingPunct="1"/>
            <a:r>
              <a:rPr lang="en-US" altLang="en-US"/>
              <a:t>Complete?? No – can get stuck in loops, e.g.,</a:t>
            </a:r>
          </a:p>
          <a:p>
            <a:pPr lvl="2" eaLnBrk="1" hangingPunct="1">
              <a:buFontTx/>
              <a:buNone/>
            </a:pPr>
            <a:r>
              <a:rPr lang="en-US" altLang="en-US">
                <a:sym typeface="Wingdings" panose="05000000000000000000" pitchFamily="2" charset="2"/>
              </a:rPr>
              <a:t>Complete in finite space with repeated-state checking</a:t>
            </a:r>
          </a:p>
          <a:p>
            <a:pPr lvl="1" eaLnBrk="1" hangingPunct="1"/>
            <a:r>
              <a:rPr lang="en-US" altLang="en-US">
                <a:sym typeface="Wingdings" panose="05000000000000000000" pitchFamily="2" charset="2"/>
              </a:rPr>
              <a:t>Time?? O(b</a:t>
            </a:r>
            <a:r>
              <a:rPr lang="en-US" altLang="en-US" baseline="30000">
                <a:sym typeface="Wingdings" panose="05000000000000000000" pitchFamily="2" charset="2"/>
              </a:rPr>
              <a:t>m</a:t>
            </a:r>
            <a:r>
              <a:rPr lang="en-US" altLang="en-US">
                <a:sym typeface="Wingdings" panose="05000000000000000000" pitchFamily="2" charset="2"/>
              </a:rPr>
              <a:t>), but a good heuristic can give dramatic improvement</a:t>
            </a:r>
          </a:p>
          <a:p>
            <a:pPr lvl="1" eaLnBrk="1" hangingPunct="1"/>
            <a:r>
              <a:rPr lang="en-US" altLang="en-US">
                <a:sym typeface="Wingdings" panose="05000000000000000000" pitchFamily="2" charset="2"/>
              </a:rPr>
              <a:t>Space?? O(b</a:t>
            </a:r>
            <a:r>
              <a:rPr lang="en-US" altLang="en-US" baseline="30000">
                <a:sym typeface="Wingdings" panose="05000000000000000000" pitchFamily="2" charset="2"/>
              </a:rPr>
              <a:t>m</a:t>
            </a:r>
            <a:r>
              <a:rPr lang="en-US" altLang="en-US">
                <a:sym typeface="Wingdings" panose="05000000000000000000" pitchFamily="2" charset="2"/>
              </a:rPr>
              <a:t>) – keeps all nodes in memory</a:t>
            </a:r>
          </a:p>
          <a:p>
            <a:pPr lvl="1" eaLnBrk="1" hangingPunct="1"/>
            <a:r>
              <a:rPr lang="en-US" altLang="en-US">
                <a:sym typeface="Wingdings" panose="05000000000000000000" pitchFamily="2" charset="2"/>
              </a:rPr>
              <a:t>Optimal?? 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843291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Heuristic Search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Properties of greedy search</a:t>
            </a:r>
          </a:p>
          <a:p>
            <a:pPr lvl="1" eaLnBrk="1" hangingPunct="1"/>
            <a:r>
              <a:rPr lang="en-US" altLang="en-US"/>
              <a:t>Complete?? No – can get stuck in loops, e.g.,</a:t>
            </a:r>
          </a:p>
          <a:p>
            <a:pPr lvl="2" eaLnBrk="1" hangingPunct="1">
              <a:buFontTx/>
              <a:buNone/>
            </a:pPr>
            <a:r>
              <a:rPr lang="en-US" altLang="en-US">
                <a:sym typeface="Wingdings" panose="05000000000000000000" pitchFamily="2" charset="2"/>
              </a:rPr>
              <a:t>Complete in finite space with repeated-state checking</a:t>
            </a:r>
          </a:p>
          <a:p>
            <a:pPr lvl="1" eaLnBrk="1" hangingPunct="1"/>
            <a:r>
              <a:rPr lang="en-US" altLang="en-US">
                <a:sym typeface="Wingdings" panose="05000000000000000000" pitchFamily="2" charset="2"/>
              </a:rPr>
              <a:t>Time?? O(b</a:t>
            </a:r>
            <a:r>
              <a:rPr lang="en-US" altLang="en-US" baseline="30000">
                <a:sym typeface="Wingdings" panose="05000000000000000000" pitchFamily="2" charset="2"/>
              </a:rPr>
              <a:t>m</a:t>
            </a:r>
            <a:r>
              <a:rPr lang="en-US" altLang="en-US">
                <a:sym typeface="Wingdings" panose="05000000000000000000" pitchFamily="2" charset="2"/>
              </a:rPr>
              <a:t>), but a good heuristic can give dramatic improvement</a:t>
            </a:r>
          </a:p>
          <a:p>
            <a:pPr lvl="1" eaLnBrk="1" hangingPunct="1"/>
            <a:r>
              <a:rPr lang="en-US" altLang="en-US">
                <a:sym typeface="Wingdings" panose="05000000000000000000" pitchFamily="2" charset="2"/>
              </a:rPr>
              <a:t>Space?? O(b</a:t>
            </a:r>
            <a:r>
              <a:rPr lang="en-US" altLang="en-US" baseline="30000">
                <a:sym typeface="Wingdings" panose="05000000000000000000" pitchFamily="2" charset="2"/>
              </a:rPr>
              <a:t>m</a:t>
            </a:r>
            <a:r>
              <a:rPr lang="en-US" altLang="en-US">
                <a:sym typeface="Wingdings" panose="05000000000000000000" pitchFamily="2" charset="2"/>
              </a:rPr>
              <a:t>) – keeps all nodes in memory</a:t>
            </a:r>
          </a:p>
          <a:p>
            <a:pPr lvl="1" eaLnBrk="1" hangingPunct="1"/>
            <a:r>
              <a:rPr lang="en-US" altLang="en-US">
                <a:sym typeface="Wingdings" panose="05000000000000000000" pitchFamily="2" charset="2"/>
              </a:rPr>
              <a:t>Optimal?? No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585866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Heuristic Search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A* search</a:t>
            </a:r>
          </a:p>
          <a:p>
            <a:pPr lvl="1" eaLnBrk="1" hangingPunct="1"/>
            <a:r>
              <a:rPr lang="en-US" altLang="en-US"/>
              <a:t>Premise - Avoid expanding paths that are already expansive</a:t>
            </a:r>
          </a:p>
          <a:p>
            <a:pPr lvl="1" eaLnBrk="1" hangingPunct="1"/>
            <a:r>
              <a:rPr lang="en-US" altLang="en-US"/>
              <a:t>Evaluation function f(n) = g(n) + h(n)</a:t>
            </a:r>
            <a:br>
              <a:rPr lang="en-US" altLang="en-US"/>
            </a:br>
            <a:br>
              <a:rPr lang="en-US" altLang="en-US"/>
            </a:br>
            <a:r>
              <a:rPr lang="en-US" altLang="en-US"/>
              <a:t>g(n) = cost so far to reach n</a:t>
            </a:r>
            <a:br>
              <a:rPr lang="en-US" altLang="en-US"/>
            </a:br>
            <a:r>
              <a:rPr lang="en-US" altLang="en-US"/>
              <a:t>h(n) = estimated cost to goal from n</a:t>
            </a:r>
            <a:br>
              <a:rPr lang="en-US" altLang="en-US"/>
            </a:br>
            <a:r>
              <a:rPr lang="en-US" altLang="en-US"/>
              <a:t>f(n) = estimated total cost of path through n to goal</a:t>
            </a:r>
          </a:p>
          <a:p>
            <a:pPr lvl="1" eaLnBrk="1" hangingPunct="1">
              <a:buFontTx/>
              <a:buNone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055068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Heuristic Search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A* search</a:t>
            </a:r>
          </a:p>
          <a:p>
            <a:pPr lvl="1" eaLnBrk="1" hangingPunct="1"/>
            <a:r>
              <a:rPr lang="en-US" altLang="en-US"/>
              <a:t>A* search uses an </a:t>
            </a:r>
            <a:r>
              <a:rPr lang="en-US" altLang="en-US" b="1">
                <a:solidFill>
                  <a:schemeClr val="accent2"/>
                </a:solidFill>
              </a:rPr>
              <a:t>admissible</a:t>
            </a:r>
            <a:r>
              <a:rPr lang="en-US" altLang="en-US"/>
              <a:t> heuristic</a:t>
            </a:r>
            <a:br>
              <a:rPr lang="en-US" altLang="en-US"/>
            </a:br>
            <a:r>
              <a:rPr lang="en-US" altLang="en-US"/>
              <a:t>i.e., h(n) </a:t>
            </a:r>
            <a:r>
              <a:rPr lang="en-US" altLang="en-US">
                <a:sym typeface="Symbol" panose="05050102010706020507" pitchFamily="18" charset="2"/>
              </a:rPr>
              <a:t> h*(n) where h*(n) is the true cost from n.</a:t>
            </a:r>
            <a:br>
              <a:rPr lang="en-US" altLang="en-US">
                <a:sym typeface="Symbol" panose="05050102010706020507" pitchFamily="18" charset="2"/>
              </a:rPr>
            </a:br>
            <a:r>
              <a:rPr lang="en-US" altLang="en-US">
                <a:sym typeface="Symbol" panose="05050102010706020507" pitchFamily="18" charset="2"/>
              </a:rPr>
              <a:t>(also require h(n) 0, so h(G) = 0 for any goal G.)</a:t>
            </a:r>
            <a:br>
              <a:rPr lang="en-US" altLang="en-US">
                <a:sym typeface="Symbol" panose="05050102010706020507" pitchFamily="18" charset="2"/>
              </a:rPr>
            </a:br>
            <a:br>
              <a:rPr lang="en-US" altLang="en-US">
                <a:sym typeface="Symbol" panose="05050102010706020507" pitchFamily="18" charset="2"/>
              </a:rPr>
            </a:br>
            <a:r>
              <a:rPr lang="en-US" altLang="en-US">
                <a:sym typeface="Symbol" panose="05050102010706020507" pitchFamily="18" charset="2"/>
              </a:rPr>
              <a:t>example, h</a:t>
            </a:r>
            <a:r>
              <a:rPr lang="en-US" altLang="en-US" baseline="-25000">
                <a:sym typeface="Symbol" panose="05050102010706020507" pitchFamily="18" charset="2"/>
              </a:rPr>
              <a:t>SLD</a:t>
            </a:r>
            <a:r>
              <a:rPr lang="en-US" altLang="en-US">
                <a:sym typeface="Symbol" panose="05050102010706020507" pitchFamily="18" charset="2"/>
              </a:rPr>
              <a:t>(n) never overestimates the actual road distance.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581850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Heuristic Search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A* search example</a:t>
            </a:r>
          </a:p>
        </p:txBody>
      </p:sp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8484" y="1623666"/>
            <a:ext cx="1121569" cy="642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290989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Heuristic Search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A* search example</a:t>
            </a:r>
          </a:p>
        </p:txBody>
      </p:sp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2180" y="1890870"/>
            <a:ext cx="6050756" cy="1228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0629395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Heuristic Search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A* search example</a:t>
            </a:r>
          </a:p>
        </p:txBody>
      </p:sp>
      <p:pic>
        <p:nvPicPr>
          <p:cNvPr id="2355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804392"/>
            <a:ext cx="6858000" cy="15347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441333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400" b="1" dirty="0"/>
              <a:t>General Tree Search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80EFF6A-CCE6-39E6-C816-9AF7606E3F3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43287" y="2855168"/>
            <a:ext cx="5700713" cy="2271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116599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Heuristic Search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A* search example</a:t>
            </a:r>
          </a:p>
        </p:txBody>
      </p:sp>
      <p:pic>
        <p:nvPicPr>
          <p:cNvPr id="2458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846" y="1644845"/>
            <a:ext cx="6858000" cy="2259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6043004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Heuristic Search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A* search example</a:t>
            </a:r>
          </a:p>
        </p:txBody>
      </p:sp>
      <p:pic>
        <p:nvPicPr>
          <p:cNvPr id="2560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2735" y="1632938"/>
            <a:ext cx="6858000" cy="2300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8544171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Heuristic Search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Properties of A*</a:t>
            </a:r>
          </a:p>
          <a:p>
            <a:pPr lvl="1" eaLnBrk="1" hangingPunct="1">
              <a:spcBef>
                <a:spcPts val="0"/>
              </a:spcBef>
            </a:pPr>
            <a:r>
              <a:rPr lang="en-US" altLang="en-US" dirty="0"/>
              <a:t>Complete?? Yes, unless there are infinitely many nodes with f </a:t>
            </a:r>
            <a:r>
              <a:rPr lang="en-US" altLang="en-US" dirty="0">
                <a:sym typeface="Symbol" panose="05050102010706020507" pitchFamily="18" charset="2"/>
              </a:rPr>
              <a:t></a:t>
            </a:r>
            <a:r>
              <a:rPr lang="en-US" altLang="en-US" dirty="0"/>
              <a:t> f(G)</a:t>
            </a:r>
          </a:p>
          <a:p>
            <a:pPr lvl="1" eaLnBrk="1" hangingPunct="1">
              <a:spcBef>
                <a:spcPts val="0"/>
              </a:spcBef>
            </a:pPr>
            <a:r>
              <a:rPr lang="en-US" altLang="en-US" dirty="0"/>
              <a:t>Time?? Exponential based on the  </a:t>
            </a:r>
            <a:br>
              <a:rPr lang="en-US" altLang="en-US" dirty="0"/>
            </a:br>
            <a:r>
              <a:rPr lang="en-US" altLang="en-US" dirty="0"/>
              <a:t>       [relative error in h x length of solution.]</a:t>
            </a:r>
          </a:p>
          <a:p>
            <a:pPr lvl="1" eaLnBrk="1" hangingPunct="1">
              <a:spcBef>
                <a:spcPts val="0"/>
              </a:spcBef>
            </a:pPr>
            <a:r>
              <a:rPr lang="en-US" altLang="en-US" dirty="0"/>
              <a:t>Space?? Keeps all nodes in memory</a:t>
            </a:r>
          </a:p>
          <a:p>
            <a:pPr lvl="1" eaLnBrk="1" hangingPunct="1">
              <a:spcBef>
                <a:spcPts val="0"/>
              </a:spcBef>
            </a:pPr>
            <a:r>
              <a:rPr lang="en-US" altLang="en-US" dirty="0"/>
              <a:t>Optimal?? Yes – cannot expand f </a:t>
            </a:r>
            <a:r>
              <a:rPr lang="en-US" altLang="en-US" baseline="-25000" dirty="0"/>
              <a:t>i+1</a:t>
            </a:r>
            <a:r>
              <a:rPr lang="en-US" altLang="en-US" dirty="0"/>
              <a:t> until f</a:t>
            </a:r>
            <a:r>
              <a:rPr lang="en-US" altLang="en-US" baseline="-25000" dirty="0"/>
              <a:t>i</a:t>
            </a:r>
            <a:r>
              <a:rPr lang="en-US" altLang="en-US" dirty="0"/>
              <a:t> is finished</a:t>
            </a:r>
            <a:br>
              <a:rPr lang="en-US" altLang="en-US" dirty="0"/>
            </a:br>
            <a:r>
              <a:rPr lang="en-US" altLang="en-US" dirty="0"/>
              <a:t>A* expands all nodes with f(n) &lt; C*</a:t>
            </a:r>
            <a:br>
              <a:rPr lang="en-US" altLang="en-US" dirty="0"/>
            </a:br>
            <a:r>
              <a:rPr lang="en-US" altLang="en-US" dirty="0"/>
              <a:t>A* expands some nodes with f(n) = C*</a:t>
            </a:r>
            <a:br>
              <a:rPr lang="en-US" altLang="en-US" dirty="0"/>
            </a:br>
            <a:r>
              <a:rPr lang="en-US" altLang="en-US" dirty="0"/>
              <a:t>A* expands no nodes with f(n) &gt; C*</a:t>
            </a:r>
          </a:p>
        </p:txBody>
      </p:sp>
    </p:spTree>
    <p:extLst>
      <p:ext uri="{BB962C8B-B14F-4D97-AF65-F5344CB8AC3E}">
        <p14:creationId xmlns:p14="http://schemas.microsoft.com/office/powerpoint/2010/main" val="117914293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/>
              <a:t>Heuristic Search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A* search</a:t>
            </a:r>
          </a:p>
          <a:p>
            <a:pPr lvl="1" eaLnBrk="1" hangingPunct="1"/>
            <a:r>
              <a:rPr lang="en-US" altLang="en-US" dirty="0"/>
              <a:t>A* search uses an </a:t>
            </a:r>
            <a:r>
              <a:rPr lang="en-US" altLang="en-US" b="1" dirty="0">
                <a:solidFill>
                  <a:schemeClr val="accent2"/>
                </a:solidFill>
              </a:rPr>
              <a:t>admissible</a:t>
            </a:r>
            <a:r>
              <a:rPr lang="en-US" altLang="en-US" dirty="0"/>
              <a:t> heuristic</a:t>
            </a:r>
          </a:p>
          <a:p>
            <a:pPr lvl="1" eaLnBrk="1" hangingPunct="1"/>
            <a:r>
              <a:rPr lang="en-US" altLang="en-US" dirty="0"/>
              <a:t>i.e., h(n) </a:t>
            </a:r>
            <a:r>
              <a:rPr lang="en-US" altLang="en-US" dirty="0">
                <a:sym typeface="Symbol" panose="05050102010706020507" pitchFamily="18" charset="2"/>
              </a:rPr>
              <a:t> h*(n) where h*(n) is the true cost from n.</a:t>
            </a:r>
            <a:br>
              <a:rPr lang="en-US" altLang="en-US" dirty="0">
                <a:sym typeface="Symbol" panose="05050102010706020507" pitchFamily="18" charset="2"/>
              </a:rPr>
            </a:br>
            <a:r>
              <a:rPr lang="en-US" altLang="en-US" dirty="0">
                <a:sym typeface="Symbol" panose="05050102010706020507" pitchFamily="18" charset="2"/>
              </a:rPr>
              <a:t>(also require h(n) 0, so h(G) = 0 for any goal G.)</a:t>
            </a:r>
            <a:br>
              <a:rPr lang="en-US" altLang="en-US" dirty="0">
                <a:sym typeface="Symbol" panose="05050102010706020507" pitchFamily="18" charset="2"/>
              </a:rPr>
            </a:br>
            <a:br>
              <a:rPr lang="en-US" altLang="en-US" dirty="0">
                <a:sym typeface="Symbol" panose="05050102010706020507" pitchFamily="18" charset="2"/>
              </a:rPr>
            </a:br>
            <a:r>
              <a:rPr lang="en-US" altLang="en-US" dirty="0">
                <a:sym typeface="Symbol" panose="05050102010706020507" pitchFamily="18" charset="2"/>
              </a:rPr>
              <a:t>example, </a:t>
            </a:r>
            <a:r>
              <a:rPr lang="en-US" altLang="en-US" dirty="0" err="1">
                <a:sym typeface="Symbol" panose="05050102010706020507" pitchFamily="18" charset="2"/>
              </a:rPr>
              <a:t>h</a:t>
            </a:r>
            <a:r>
              <a:rPr lang="en-US" altLang="en-US" baseline="-25000" dirty="0" err="1">
                <a:sym typeface="Symbol" panose="05050102010706020507" pitchFamily="18" charset="2"/>
              </a:rPr>
              <a:t>SLD</a:t>
            </a:r>
            <a:r>
              <a:rPr lang="en-US" altLang="en-US" dirty="0">
                <a:sym typeface="Symbol" panose="05050102010706020507" pitchFamily="18" charset="2"/>
              </a:rPr>
              <a:t>(n) never overestimates the actual road distance.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06729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Heuristic Functions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20938" y="1152475"/>
            <a:ext cx="4811361" cy="3416400"/>
          </a:xfrm>
        </p:spPr>
        <p:txBody>
          <a:bodyPr/>
          <a:lstStyle/>
          <a:p>
            <a:pPr marL="114300" indent="0" eaLnBrk="1" hangingPunct="1">
              <a:buNone/>
            </a:pPr>
            <a:r>
              <a:rPr lang="en-US" altLang="en-US" sz="1600" dirty="0"/>
              <a:t>Admissible heuristic example: for the 8-puzzle</a:t>
            </a:r>
            <a:endParaRPr lang="en-US" altLang="en-US" dirty="0"/>
          </a:p>
          <a:p>
            <a:pPr eaLnBrk="1" hangingPunct="1"/>
            <a:r>
              <a:rPr lang="en-US" altLang="en-US" dirty="0"/>
              <a:t>h</a:t>
            </a:r>
            <a:r>
              <a:rPr lang="en-US" altLang="en-US" baseline="-25000" dirty="0"/>
              <a:t>1</a:t>
            </a:r>
            <a:r>
              <a:rPr lang="en-US" altLang="en-US" dirty="0"/>
              <a:t>(n) = number of misplaced tiles</a:t>
            </a:r>
          </a:p>
          <a:p>
            <a:pPr eaLnBrk="1" hangingPunct="1"/>
            <a:r>
              <a:rPr lang="en-US" altLang="en-US" dirty="0"/>
              <a:t>h</a:t>
            </a:r>
            <a:r>
              <a:rPr lang="en-US" altLang="en-US" baseline="-25000" dirty="0"/>
              <a:t>2</a:t>
            </a:r>
            <a:r>
              <a:rPr lang="en-US" altLang="en-US" dirty="0"/>
              <a:t>(n) = total Manhattan distance</a:t>
            </a:r>
            <a:br>
              <a:rPr lang="en-US" altLang="en-US" dirty="0"/>
            </a:br>
            <a:r>
              <a:rPr lang="en-US" altLang="en-US" sz="1400" dirty="0"/>
              <a:t>[num of squares from desired location of each tile]</a:t>
            </a:r>
          </a:p>
          <a:p>
            <a:pPr marL="114300" indent="0" eaLnBrk="1" hangingPunct="1">
              <a:buNone/>
            </a:pPr>
            <a:br>
              <a:rPr lang="en-US" altLang="en-US" dirty="0"/>
            </a:br>
            <a:r>
              <a:rPr lang="en-US" altLang="en-US" dirty="0"/>
              <a:t>h</a:t>
            </a:r>
            <a:r>
              <a:rPr lang="en-US" altLang="en-US" baseline="-25000" dirty="0"/>
              <a:t>1</a:t>
            </a:r>
            <a:r>
              <a:rPr lang="en-US" altLang="en-US" dirty="0"/>
              <a:t>(S) = ??</a:t>
            </a:r>
            <a:br>
              <a:rPr lang="en-US" altLang="en-US" dirty="0"/>
            </a:br>
            <a:r>
              <a:rPr lang="en-US" altLang="en-US" dirty="0"/>
              <a:t>h</a:t>
            </a:r>
            <a:r>
              <a:rPr lang="en-US" altLang="en-US" baseline="-25000" dirty="0"/>
              <a:t>2</a:t>
            </a:r>
            <a:r>
              <a:rPr lang="en-US" altLang="en-US" dirty="0"/>
              <a:t>(S) = ??</a:t>
            </a:r>
          </a:p>
        </p:txBody>
      </p:sp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572" y="3545144"/>
            <a:ext cx="3203428" cy="15983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8617719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Heuristic Functions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20938" y="1152475"/>
            <a:ext cx="4811361" cy="3416400"/>
          </a:xfrm>
        </p:spPr>
        <p:txBody>
          <a:bodyPr/>
          <a:lstStyle/>
          <a:p>
            <a:pPr marL="114300" indent="0" eaLnBrk="1" hangingPunct="1">
              <a:buNone/>
            </a:pPr>
            <a:r>
              <a:rPr lang="en-US" altLang="en-US" sz="1600" dirty="0"/>
              <a:t>Admissible heuristic example: for the 8-puzzle</a:t>
            </a:r>
            <a:endParaRPr lang="en-US" altLang="en-US" dirty="0"/>
          </a:p>
          <a:p>
            <a:pPr eaLnBrk="1" hangingPunct="1"/>
            <a:r>
              <a:rPr lang="en-US" altLang="en-US" dirty="0"/>
              <a:t>h</a:t>
            </a:r>
            <a:r>
              <a:rPr lang="en-US" altLang="en-US" baseline="-25000" dirty="0"/>
              <a:t>1</a:t>
            </a:r>
            <a:r>
              <a:rPr lang="en-US" altLang="en-US" dirty="0"/>
              <a:t>(n) = number of misplaced tiles</a:t>
            </a:r>
          </a:p>
          <a:p>
            <a:pPr eaLnBrk="1" hangingPunct="1"/>
            <a:r>
              <a:rPr lang="en-US" altLang="en-US" dirty="0"/>
              <a:t>h</a:t>
            </a:r>
            <a:r>
              <a:rPr lang="en-US" altLang="en-US" baseline="-25000" dirty="0"/>
              <a:t>2</a:t>
            </a:r>
            <a:r>
              <a:rPr lang="en-US" altLang="en-US" dirty="0"/>
              <a:t>(n) = total Manhattan distance</a:t>
            </a:r>
            <a:br>
              <a:rPr lang="en-US" altLang="en-US" dirty="0"/>
            </a:br>
            <a:r>
              <a:rPr lang="en-US" altLang="en-US" sz="1400" dirty="0"/>
              <a:t>[num of squares from desired location of each tile]</a:t>
            </a:r>
          </a:p>
          <a:p>
            <a:pPr marL="114300" indent="0" eaLnBrk="1" hangingPunct="1">
              <a:buNone/>
            </a:pPr>
            <a:br>
              <a:rPr lang="en-US" altLang="en-US" dirty="0"/>
            </a:br>
            <a:r>
              <a:rPr lang="en-US" altLang="en-US" dirty="0"/>
              <a:t>h</a:t>
            </a:r>
            <a:r>
              <a:rPr lang="en-US" altLang="en-US" baseline="-25000" dirty="0"/>
              <a:t>1</a:t>
            </a:r>
            <a:r>
              <a:rPr lang="en-US" altLang="en-US" dirty="0"/>
              <a:t>(S) = 6</a:t>
            </a:r>
            <a:br>
              <a:rPr lang="en-US" altLang="en-US" dirty="0"/>
            </a:br>
            <a:r>
              <a:rPr lang="en-US" altLang="en-US" dirty="0"/>
              <a:t>h</a:t>
            </a:r>
            <a:r>
              <a:rPr lang="en-US" altLang="en-US" baseline="-25000" dirty="0"/>
              <a:t>2</a:t>
            </a:r>
            <a:r>
              <a:rPr lang="en-US" altLang="en-US" dirty="0"/>
              <a:t>(S) = ??</a:t>
            </a:r>
          </a:p>
        </p:txBody>
      </p:sp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572" y="3545144"/>
            <a:ext cx="3203428" cy="15983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9536364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Heuristic Functions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20938" y="1152475"/>
            <a:ext cx="4811361" cy="3416400"/>
          </a:xfrm>
        </p:spPr>
        <p:txBody>
          <a:bodyPr/>
          <a:lstStyle/>
          <a:p>
            <a:pPr marL="114300" indent="0" eaLnBrk="1" hangingPunct="1">
              <a:buNone/>
            </a:pPr>
            <a:r>
              <a:rPr lang="en-US" altLang="en-US" sz="1600" dirty="0"/>
              <a:t>Admissible heuristic example: for the 8-puzzle</a:t>
            </a:r>
            <a:endParaRPr lang="en-US" altLang="en-US" dirty="0"/>
          </a:p>
          <a:p>
            <a:pPr eaLnBrk="1" hangingPunct="1"/>
            <a:r>
              <a:rPr lang="en-US" altLang="en-US" dirty="0"/>
              <a:t>h</a:t>
            </a:r>
            <a:r>
              <a:rPr lang="en-US" altLang="en-US" baseline="-25000" dirty="0"/>
              <a:t>1</a:t>
            </a:r>
            <a:r>
              <a:rPr lang="en-US" altLang="en-US" dirty="0"/>
              <a:t>(n) = number of misplaced tiles</a:t>
            </a:r>
          </a:p>
          <a:p>
            <a:pPr eaLnBrk="1" hangingPunct="1"/>
            <a:r>
              <a:rPr lang="en-US" altLang="en-US" dirty="0"/>
              <a:t>h</a:t>
            </a:r>
            <a:r>
              <a:rPr lang="en-US" altLang="en-US" baseline="-25000" dirty="0"/>
              <a:t>2</a:t>
            </a:r>
            <a:r>
              <a:rPr lang="en-US" altLang="en-US" dirty="0"/>
              <a:t>(n) = total Manhattan distance</a:t>
            </a:r>
            <a:br>
              <a:rPr lang="en-US" altLang="en-US" dirty="0"/>
            </a:br>
            <a:r>
              <a:rPr lang="en-US" altLang="en-US" sz="1400" dirty="0"/>
              <a:t>[num of squares from desired location of each tile]</a:t>
            </a:r>
          </a:p>
          <a:p>
            <a:pPr marL="114300" indent="0" eaLnBrk="1" hangingPunct="1">
              <a:buNone/>
            </a:pPr>
            <a:br>
              <a:rPr lang="en-US" altLang="en-US" sz="1400" dirty="0"/>
            </a:br>
            <a:r>
              <a:rPr lang="en-US" altLang="en-US" dirty="0"/>
              <a:t>h</a:t>
            </a:r>
            <a:r>
              <a:rPr lang="en-US" altLang="en-US" baseline="-25000" dirty="0"/>
              <a:t>1</a:t>
            </a:r>
            <a:r>
              <a:rPr lang="en-US" altLang="en-US" dirty="0"/>
              <a:t>(S) = 6</a:t>
            </a:r>
            <a:br>
              <a:rPr lang="en-US" altLang="en-US" dirty="0"/>
            </a:br>
            <a:r>
              <a:rPr lang="en-US" altLang="en-US" dirty="0"/>
              <a:t>h</a:t>
            </a:r>
            <a:r>
              <a:rPr lang="en-US" altLang="en-US" baseline="-25000" dirty="0"/>
              <a:t>2</a:t>
            </a:r>
            <a:r>
              <a:rPr lang="en-US" altLang="en-US" dirty="0"/>
              <a:t>(S) = 4+0+3+3+1+0+2+1</a:t>
            </a:r>
            <a:br>
              <a:rPr lang="en-US" altLang="en-US" dirty="0"/>
            </a:br>
            <a:r>
              <a:rPr lang="en-US" altLang="en-US" dirty="0"/>
              <a:t>         = 14</a:t>
            </a:r>
          </a:p>
        </p:txBody>
      </p:sp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572" y="3545144"/>
            <a:ext cx="3203428" cy="15983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3708718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Heuristic Functions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Dominance</a:t>
            </a:r>
          </a:p>
          <a:p>
            <a:pPr lvl="1" eaLnBrk="1" hangingPunct="1"/>
            <a:r>
              <a:rPr lang="en-US" altLang="en-US" dirty="0"/>
              <a:t>if </a:t>
            </a:r>
            <a:r>
              <a:rPr lang="en-US" altLang="en-US" sz="1500" dirty="0"/>
              <a:t>h</a:t>
            </a:r>
            <a:r>
              <a:rPr lang="en-US" altLang="en-US" sz="1500" baseline="-25000" dirty="0"/>
              <a:t>2</a:t>
            </a:r>
            <a:r>
              <a:rPr lang="en-US" altLang="en-US" sz="1500" dirty="0"/>
              <a:t>(n) </a:t>
            </a:r>
            <a:r>
              <a:rPr lang="en-US" altLang="en-US" sz="1500" dirty="0">
                <a:sym typeface="Symbol" panose="05050102010706020507" pitchFamily="18" charset="2"/>
              </a:rPr>
              <a:t></a:t>
            </a:r>
            <a:r>
              <a:rPr lang="en-US" altLang="en-US" sz="1500" dirty="0"/>
              <a:t> h</a:t>
            </a:r>
            <a:r>
              <a:rPr lang="en-US" altLang="en-US" sz="1500" baseline="-25000" dirty="0"/>
              <a:t>1</a:t>
            </a:r>
            <a:r>
              <a:rPr lang="en-US" altLang="en-US" sz="1500" dirty="0"/>
              <a:t>(n) for all n (both admissible)</a:t>
            </a:r>
            <a:br>
              <a:rPr lang="en-US" altLang="en-US" sz="1500" dirty="0"/>
            </a:br>
            <a:r>
              <a:rPr lang="en-US" altLang="en-US" sz="1500" dirty="0"/>
              <a:t>then h</a:t>
            </a:r>
            <a:r>
              <a:rPr lang="en-US" altLang="en-US" sz="1500" baseline="-25000" dirty="0"/>
              <a:t>2</a:t>
            </a:r>
            <a:r>
              <a:rPr lang="en-US" altLang="en-US" sz="1500" dirty="0"/>
              <a:t> dominates h</a:t>
            </a:r>
            <a:r>
              <a:rPr lang="en-US" altLang="en-US" sz="1500" baseline="-25000" dirty="0"/>
              <a:t>1</a:t>
            </a:r>
            <a:r>
              <a:rPr lang="en-US" altLang="en-US" sz="1500" dirty="0"/>
              <a:t> and is better for search</a:t>
            </a:r>
            <a:br>
              <a:rPr lang="en-US" altLang="en-US" sz="1500" dirty="0"/>
            </a:br>
            <a:br>
              <a:rPr lang="en-US" altLang="en-US" sz="1500" dirty="0"/>
            </a:br>
            <a:r>
              <a:rPr lang="en-US" altLang="en-US" sz="1500" dirty="0"/>
              <a:t>Typical search costs: </a:t>
            </a:r>
            <a:br>
              <a:rPr lang="en-US" altLang="en-US" sz="1500" dirty="0"/>
            </a:br>
            <a:br>
              <a:rPr lang="en-US" altLang="en-US" sz="1500" dirty="0"/>
            </a:br>
            <a:r>
              <a:rPr lang="en-US" altLang="en-US" sz="1500" dirty="0"/>
              <a:t>d = 14</a:t>
            </a:r>
            <a:br>
              <a:rPr lang="en-US" altLang="en-US" sz="1500" dirty="0"/>
            </a:br>
            <a:r>
              <a:rPr lang="en-US" altLang="en-US" sz="1500" dirty="0"/>
              <a:t>           	A*(h</a:t>
            </a:r>
            <a:r>
              <a:rPr lang="en-US" altLang="en-US" sz="1500" baseline="-25000" dirty="0"/>
              <a:t>1</a:t>
            </a:r>
            <a:r>
              <a:rPr lang="en-US" altLang="en-US" sz="1500" dirty="0"/>
              <a:t>) = 539 nodes</a:t>
            </a:r>
            <a:br>
              <a:rPr lang="en-US" altLang="en-US" sz="1500" dirty="0"/>
            </a:br>
            <a:r>
              <a:rPr lang="en-US" altLang="en-US" sz="1500" dirty="0"/>
              <a:t>	A*(h</a:t>
            </a:r>
            <a:r>
              <a:rPr lang="en-US" altLang="en-US" sz="1500" baseline="-25000" dirty="0"/>
              <a:t>2</a:t>
            </a:r>
            <a:r>
              <a:rPr lang="en-US" altLang="en-US" sz="1500" dirty="0"/>
              <a:t>) = 113 nodes</a:t>
            </a:r>
            <a:br>
              <a:rPr lang="en-US" altLang="en-US" sz="1500" dirty="0"/>
            </a:br>
            <a:r>
              <a:rPr lang="en-US" altLang="en-US" sz="1500" dirty="0"/>
              <a:t>d = 24</a:t>
            </a:r>
            <a:br>
              <a:rPr lang="en-US" altLang="en-US" sz="1500" dirty="0"/>
            </a:br>
            <a:r>
              <a:rPr lang="en-US" altLang="en-US" sz="1500" dirty="0"/>
              <a:t>            	A*(h</a:t>
            </a:r>
            <a:r>
              <a:rPr lang="en-US" altLang="en-US" sz="1500" baseline="-25000" dirty="0"/>
              <a:t>1</a:t>
            </a:r>
            <a:r>
              <a:rPr lang="en-US" altLang="en-US" sz="1500" dirty="0"/>
              <a:t>) = 39,135 nodes</a:t>
            </a:r>
            <a:br>
              <a:rPr lang="en-US" altLang="en-US" sz="1500" dirty="0"/>
            </a:br>
            <a:r>
              <a:rPr lang="en-US" altLang="en-US" sz="1500" dirty="0"/>
              <a:t>	 A*(h</a:t>
            </a:r>
            <a:r>
              <a:rPr lang="en-US" altLang="en-US" sz="1500" baseline="-25000" dirty="0"/>
              <a:t>2</a:t>
            </a:r>
            <a:r>
              <a:rPr lang="en-US" altLang="en-US" sz="1500" dirty="0"/>
              <a:t>) = 1,641 nodes</a:t>
            </a:r>
          </a:p>
          <a:p>
            <a:pPr lvl="1" eaLnBrk="1" hangingPunct="1"/>
            <a:endParaRPr lang="en-US" altLang="en-US" sz="1500" dirty="0"/>
          </a:p>
        </p:txBody>
      </p:sp>
    </p:spTree>
    <p:extLst>
      <p:ext uri="{BB962C8B-B14F-4D97-AF65-F5344CB8AC3E}">
        <p14:creationId xmlns:p14="http://schemas.microsoft.com/office/powerpoint/2010/main" val="4002829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/>
              <a:t>Review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Review: tree search</a:t>
            </a:r>
            <a:br>
              <a:rPr lang="en-US" altLang="en-US" dirty="0"/>
            </a:br>
            <a:r>
              <a:rPr lang="en-US" altLang="en-US" dirty="0"/>
              <a:t>a strategy is defined by picking the order of node expansion</a:t>
            </a:r>
          </a:p>
        </p:txBody>
      </p:sp>
    </p:spTree>
    <p:extLst>
      <p:ext uri="{BB962C8B-B14F-4D97-AF65-F5344CB8AC3E}">
        <p14:creationId xmlns:p14="http://schemas.microsoft.com/office/powerpoint/2010/main" val="33489670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400" b="1" dirty="0"/>
              <a:t>Uninformed Search Strategies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Uninformed strategies use only information available in the problem definition</a:t>
            </a:r>
          </a:p>
          <a:p>
            <a:pPr lvl="1" eaLnBrk="1" hangingPunct="1"/>
            <a:r>
              <a:rPr lang="en-US" altLang="en-US" dirty="0"/>
              <a:t>Breadth-first search</a:t>
            </a:r>
          </a:p>
          <a:p>
            <a:pPr lvl="1" eaLnBrk="1" hangingPunct="1"/>
            <a:r>
              <a:rPr lang="en-US" altLang="en-US" dirty="0"/>
              <a:t>Uniform-cost search</a:t>
            </a:r>
          </a:p>
          <a:p>
            <a:pPr lvl="1" eaLnBrk="1" hangingPunct="1"/>
            <a:r>
              <a:rPr lang="en-US" altLang="en-US" dirty="0"/>
              <a:t>Depth-first search</a:t>
            </a:r>
          </a:p>
          <a:p>
            <a:pPr lvl="1" eaLnBrk="1" hangingPunct="1"/>
            <a:r>
              <a:rPr lang="en-US" altLang="en-US" dirty="0"/>
              <a:t>Depth-limited search</a:t>
            </a:r>
          </a:p>
          <a:p>
            <a:pPr lvl="1" eaLnBrk="1" hangingPunct="1"/>
            <a:r>
              <a:rPr lang="en-US" altLang="en-US" dirty="0"/>
              <a:t>Iterative deepening search</a:t>
            </a:r>
          </a:p>
        </p:txBody>
      </p:sp>
    </p:spTree>
    <p:extLst>
      <p:ext uri="{BB962C8B-B14F-4D97-AF65-F5344CB8AC3E}">
        <p14:creationId xmlns:p14="http://schemas.microsoft.com/office/powerpoint/2010/main" val="42055947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Agents that Search</a:t>
            </a:r>
          </a:p>
        </p:txBody>
      </p:sp>
      <p:sp>
        <p:nvSpPr>
          <p:cNvPr id="3" name="Subtit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But what if we have "Informed" search?</a:t>
            </a:r>
          </a:p>
          <a:p>
            <a:endParaRPr lang="en-US" dirty="0"/>
          </a:p>
          <a:p>
            <a:r>
              <a:rPr lang="en-US" dirty="0"/>
              <a:t>AKA heuristic search</a:t>
            </a:r>
          </a:p>
        </p:txBody>
      </p:sp>
    </p:spTree>
    <p:extLst>
      <p:ext uri="{BB962C8B-B14F-4D97-AF65-F5344CB8AC3E}">
        <p14:creationId xmlns:p14="http://schemas.microsoft.com/office/powerpoint/2010/main" val="42821192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/>
              <a:t>What looks "better?"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849CB15-FB75-1163-7449-F9158B909AC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If I ask you to look at this map and find your way from Arad to Bucharest, what do you do?</a:t>
            </a:r>
          </a:p>
        </p:txBody>
      </p:sp>
      <p:pic>
        <p:nvPicPr>
          <p:cNvPr id="25603" name="Picture 102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3669" y="2450042"/>
            <a:ext cx="4342501" cy="26464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592725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/>
              <a:t>What looks "better?"</a:t>
            </a:r>
            <a:endParaRPr lang="en-US" altLang="en-US" dirty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lvl="1" indent="0">
              <a:buNone/>
            </a:pPr>
            <a:endParaRPr lang="en-US" altLang="en-US" dirty="0"/>
          </a:p>
          <a:p>
            <a:pPr marL="342900" lvl="1" indent="0">
              <a:buNone/>
            </a:pPr>
            <a:endParaRPr lang="en-US" altLang="en-US" dirty="0"/>
          </a:p>
          <a:p>
            <a:pPr marL="342900" lvl="1" indent="0">
              <a:buNone/>
            </a:pPr>
            <a:endParaRPr lang="en-US" altLang="en-US" dirty="0"/>
          </a:p>
          <a:p>
            <a:pPr marL="342900" lvl="1" indent="0">
              <a:buNone/>
            </a:pPr>
            <a:endParaRPr lang="en-US" altLang="en-US" dirty="0"/>
          </a:p>
          <a:p>
            <a:pPr marL="0" indent="0">
              <a:buNone/>
            </a:pPr>
            <a:endParaRPr lang="en-US" sz="2100" dirty="0"/>
          </a:p>
          <a:p>
            <a:pPr marL="342900" lvl="1" indent="0">
              <a:buNone/>
            </a:pPr>
            <a:endParaRPr lang="en-US" altLang="en-US" dirty="0"/>
          </a:p>
          <a:p>
            <a:pPr marL="342900" lvl="1" indent="0">
              <a:buNone/>
            </a:pPr>
            <a:r>
              <a:rPr lang="en-US" altLang="en-US" dirty="0"/>
              <a:t>You know there are 8 options.  </a:t>
            </a:r>
          </a:p>
          <a:p>
            <a:pPr marL="342900" lvl="1" indent="0">
              <a:buNone/>
            </a:pPr>
            <a:r>
              <a:rPr lang="en-US" altLang="en-US" dirty="0"/>
              <a:t>But which one(s) look more appealing?  Why?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0982" y="1769961"/>
            <a:ext cx="1584258" cy="160357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7022" y="1779621"/>
            <a:ext cx="1555277" cy="1584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62783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Heuristic Search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Heuristic searches use knowledge about the problem to include “forward looking” information.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That is, which move do I THINK would get me closest to the goal.</a:t>
            </a:r>
          </a:p>
        </p:txBody>
      </p:sp>
    </p:spTree>
    <p:extLst>
      <p:ext uri="{BB962C8B-B14F-4D97-AF65-F5344CB8AC3E}">
        <p14:creationId xmlns:p14="http://schemas.microsoft.com/office/powerpoint/2010/main" val="3303427851"/>
      </p:ext>
    </p:extLst>
  </p:cSld>
  <p:clrMapOvr>
    <a:masterClrMapping/>
  </p:clrMapOvr>
</p:sld>
</file>

<file path=ppt/theme/theme1.xml><?xml version="1.0" encoding="utf-8"?>
<a:theme xmlns:a="http://schemas.openxmlformats.org/drawingml/2006/main" name="Basic Purple">
  <a:themeElements>
    <a:clrScheme name="Simple Dark">
      <a:dk1>
        <a:srgbClr val="FFFFFF"/>
      </a:dk1>
      <a:lt1>
        <a:srgbClr val="500778"/>
      </a:lt1>
      <a:dk2>
        <a:srgbClr val="303030"/>
      </a:dk2>
      <a:lt2>
        <a:srgbClr val="FFFFFF"/>
      </a:lt2>
      <a:accent1>
        <a:srgbClr val="5CB8B2"/>
      </a:accent1>
      <a:accent2>
        <a:srgbClr val="E5E1E6"/>
      </a:accent2>
      <a:accent3>
        <a:srgbClr val="C6DAE7"/>
      </a:accent3>
      <a:accent4>
        <a:srgbClr val="FFB500"/>
      </a:accent4>
      <a:accent5>
        <a:srgbClr val="2E1A47"/>
      </a:accent5>
      <a:accent6>
        <a:srgbClr val="A7A8AA"/>
      </a:accent6>
      <a:hlink>
        <a:srgbClr val="AC4FC6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659</TotalTime>
  <Words>1218</Words>
  <Application>Microsoft Office PowerPoint</Application>
  <PresentationFormat>On-screen Show (16:9)</PresentationFormat>
  <Paragraphs>151</Paragraphs>
  <Slides>37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2" baseType="lpstr">
      <vt:lpstr>Proxima Nova</vt:lpstr>
      <vt:lpstr>Arial</vt:lpstr>
      <vt:lpstr>Wingdings</vt:lpstr>
      <vt:lpstr>Symbol</vt:lpstr>
      <vt:lpstr>Basic Purple</vt:lpstr>
      <vt:lpstr>Travelling in Romania</vt:lpstr>
      <vt:lpstr>Problem Solving Agents</vt:lpstr>
      <vt:lpstr>General Tree Search</vt:lpstr>
      <vt:lpstr>Review</vt:lpstr>
      <vt:lpstr>Uninformed Search Strategies</vt:lpstr>
      <vt:lpstr>Agents that Search</vt:lpstr>
      <vt:lpstr>What looks "better?"</vt:lpstr>
      <vt:lpstr>What looks "better?"</vt:lpstr>
      <vt:lpstr>Heuristic Search</vt:lpstr>
      <vt:lpstr>Heuristic Search</vt:lpstr>
      <vt:lpstr>Heuristic Search</vt:lpstr>
      <vt:lpstr>Heuristic Search</vt:lpstr>
      <vt:lpstr>Heuristic search</vt:lpstr>
      <vt:lpstr>Heuristic search</vt:lpstr>
      <vt:lpstr>Heuristic Search</vt:lpstr>
      <vt:lpstr>Heuristic Search</vt:lpstr>
      <vt:lpstr>Heuristic Search</vt:lpstr>
      <vt:lpstr>Heuristic Search</vt:lpstr>
      <vt:lpstr>Heuristic Search</vt:lpstr>
      <vt:lpstr>Heuristic Search</vt:lpstr>
      <vt:lpstr>Heuristic Search</vt:lpstr>
      <vt:lpstr>Heuristic Search</vt:lpstr>
      <vt:lpstr>Heuristic Search</vt:lpstr>
      <vt:lpstr>Heuristic Search</vt:lpstr>
      <vt:lpstr>Heuristic Search</vt:lpstr>
      <vt:lpstr>Heuristic Search</vt:lpstr>
      <vt:lpstr>Heuristic Search</vt:lpstr>
      <vt:lpstr>Heuristic Search</vt:lpstr>
      <vt:lpstr>Heuristic Search</vt:lpstr>
      <vt:lpstr>Heuristic Search</vt:lpstr>
      <vt:lpstr>Heuristic Search</vt:lpstr>
      <vt:lpstr>Heuristic Search</vt:lpstr>
      <vt:lpstr>Heuristic Search</vt:lpstr>
      <vt:lpstr>Heuristic Functions</vt:lpstr>
      <vt:lpstr>Heuristic Functions</vt:lpstr>
      <vt:lpstr>Heuristic Functions</vt:lpstr>
      <vt:lpstr>Heuristic Functions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B Schafer</dc:creator>
  <cp:lastModifiedBy>John B Schafer</cp:lastModifiedBy>
  <cp:revision>40</cp:revision>
  <dcterms:modified xsi:type="dcterms:W3CDTF">2024-10-17T20:14:31Z</dcterms:modified>
</cp:coreProperties>
</file>