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6"/>
  </p:notesMasterIdLst>
  <p:sldIdLst>
    <p:sldId id="403" r:id="rId2"/>
    <p:sldId id="517" r:id="rId3"/>
    <p:sldId id="404" r:id="rId4"/>
    <p:sldId id="518" r:id="rId5"/>
    <p:sldId id="422" r:id="rId6"/>
    <p:sldId id="423" r:id="rId7"/>
    <p:sldId id="428" r:id="rId8"/>
    <p:sldId id="523" r:id="rId9"/>
    <p:sldId id="524" r:id="rId10"/>
    <p:sldId id="525" r:id="rId11"/>
    <p:sldId id="526" r:id="rId12"/>
    <p:sldId id="446" r:id="rId13"/>
    <p:sldId id="447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  <p:sldId id="461" r:id="rId28"/>
    <p:sldId id="462" r:id="rId29"/>
    <p:sldId id="463" r:id="rId30"/>
    <p:sldId id="464" r:id="rId31"/>
    <p:sldId id="465" r:id="rId32"/>
    <p:sldId id="466" r:id="rId33"/>
    <p:sldId id="467" r:id="rId34"/>
    <p:sldId id="468" r:id="rId35"/>
    <p:sldId id="469" r:id="rId36"/>
    <p:sldId id="470" r:id="rId37"/>
    <p:sldId id="471" r:id="rId38"/>
    <p:sldId id="472" r:id="rId39"/>
    <p:sldId id="473" r:id="rId40"/>
    <p:sldId id="474" r:id="rId41"/>
    <p:sldId id="475" r:id="rId42"/>
    <p:sldId id="477" r:id="rId43"/>
    <p:sldId id="538" r:id="rId44"/>
    <p:sldId id="478" r:id="rId45"/>
  </p:sldIdLst>
  <p:sldSz cx="9144000" cy="5143500" type="screen16x9"/>
  <p:notesSz cx="6858000" cy="9144000"/>
  <p:embeddedFontLst>
    <p:embeddedFont>
      <p:font typeface="Proxima Nova" panose="020B0604020202020204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Purple" preserve="1" userDrawn="1">
  <p:cSld name="1_Basic Purp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4" y="13541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80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Purple" type="title" preserve="1">
  <p:cSld name="1_Basic Purp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4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4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43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253023" y="445025"/>
            <a:ext cx="457927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253023" y="1152475"/>
            <a:ext cx="4579276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" name="Google Shape;13;p2">
            <a:extLst>
              <a:ext uri="{FF2B5EF4-FFF2-40B4-BE49-F238E27FC236}">
                <a16:creationId xmlns:a16="http://schemas.microsoft.com/office/drawing/2014/main" id="{71E2D1CC-FCD8-4902-9DB5-339829CD8BD6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61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Proxima Nova"/>
              <a:buChar char="●"/>
              <a:defRPr sz="18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●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●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Implementation: General Tree Search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B34AF4-6B43-ED2F-7A46-FD3986689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664" y="1532784"/>
            <a:ext cx="5700713" cy="227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1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3022" y="1152475"/>
            <a:ext cx="4759359" cy="3416400"/>
          </a:xfrm>
        </p:spPr>
        <p:txBody>
          <a:bodyPr/>
          <a:lstStyle/>
          <a:p>
            <a:pPr eaLnBrk="1" hangingPunct="1"/>
            <a:r>
              <a:rPr lang="en-US" altLang="en-US" dirty="0"/>
              <a:t>Complete?? Yes (if b is finite)</a:t>
            </a:r>
          </a:p>
          <a:p>
            <a:pPr eaLnBrk="1" hangingPunct="1"/>
            <a:r>
              <a:rPr lang="en-US" altLang="en-US" dirty="0"/>
              <a:t>Time?? 1 + b + b</a:t>
            </a:r>
            <a:r>
              <a:rPr lang="en-US" altLang="en-US" baseline="30000" dirty="0"/>
              <a:t>2</a:t>
            </a:r>
            <a:r>
              <a:rPr lang="en-US" altLang="en-US" dirty="0"/>
              <a:t> + b</a:t>
            </a:r>
            <a:r>
              <a:rPr lang="en-US" altLang="en-US" baseline="30000" dirty="0"/>
              <a:t>3</a:t>
            </a:r>
            <a:r>
              <a:rPr lang="en-US" altLang="en-US" dirty="0"/>
              <a:t> + … + b</a:t>
            </a:r>
            <a:r>
              <a:rPr lang="en-US" altLang="en-US" baseline="30000" dirty="0"/>
              <a:t>d</a:t>
            </a:r>
            <a:r>
              <a:rPr lang="en-US" altLang="en-US" dirty="0"/>
              <a:t>  + b(b</a:t>
            </a:r>
            <a:r>
              <a:rPr lang="en-US" altLang="en-US" baseline="30000" dirty="0"/>
              <a:t>d</a:t>
            </a:r>
            <a:r>
              <a:rPr lang="en-US" altLang="en-US" dirty="0"/>
              <a:t> – 1)</a:t>
            </a:r>
            <a:br>
              <a:rPr lang="en-US" altLang="en-US" dirty="0"/>
            </a:br>
            <a:r>
              <a:rPr lang="en-US" altLang="en-US" dirty="0"/>
              <a:t>= O( b</a:t>
            </a:r>
            <a:r>
              <a:rPr lang="en-US" altLang="en-US" baseline="30000" dirty="0"/>
              <a:t>d+1</a:t>
            </a:r>
            <a:r>
              <a:rPr lang="en-US" altLang="en-US" dirty="0"/>
              <a:t> ), </a:t>
            </a:r>
            <a:r>
              <a:rPr lang="en-US" altLang="en-US" dirty="0" err="1"/>
              <a:t>ie</a:t>
            </a:r>
            <a:r>
              <a:rPr lang="en-US" altLang="en-US" dirty="0"/>
              <a:t>, exp. in d</a:t>
            </a:r>
          </a:p>
          <a:p>
            <a:pPr eaLnBrk="1" hangingPunct="1"/>
            <a:r>
              <a:rPr lang="en-US" altLang="en-US" dirty="0"/>
              <a:t>Space?? O( b</a:t>
            </a:r>
            <a:r>
              <a:rPr lang="en-US" altLang="en-US" baseline="30000" dirty="0"/>
              <a:t>d+1</a:t>
            </a:r>
            <a:r>
              <a:rPr lang="en-US" altLang="en-US" dirty="0"/>
              <a:t> ) (keep every node in memory)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Optimal?? Yes (if cost = 1 per step); not optimal in general</a:t>
            </a:r>
          </a:p>
          <a:p>
            <a:pPr eaLnBrk="1" hangingPunct="1"/>
            <a:r>
              <a:rPr lang="en-US" altLang="en-US" dirty="0"/>
              <a:t>Space is the big problem: can easily generate nodes at 100MB/sec, so 24hours = 8.60 TB</a:t>
            </a:r>
          </a:p>
        </p:txBody>
      </p:sp>
    </p:spTree>
    <p:extLst>
      <p:ext uri="{BB962C8B-B14F-4D97-AF65-F5344CB8AC3E}">
        <p14:creationId xmlns:p14="http://schemas.microsoft.com/office/powerpoint/2010/main" val="3922095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3022" y="1152475"/>
            <a:ext cx="4759359" cy="3416400"/>
          </a:xfrm>
        </p:spPr>
        <p:txBody>
          <a:bodyPr/>
          <a:lstStyle/>
          <a:p>
            <a:pPr eaLnBrk="1" hangingPunct="1"/>
            <a:r>
              <a:rPr lang="en-US" altLang="en-US" dirty="0"/>
              <a:t>Complete?? Yes (if b is finite)</a:t>
            </a:r>
          </a:p>
          <a:p>
            <a:pPr eaLnBrk="1" hangingPunct="1"/>
            <a:r>
              <a:rPr lang="en-US" altLang="en-US" dirty="0"/>
              <a:t>Time?? 1 + b + b</a:t>
            </a:r>
            <a:r>
              <a:rPr lang="en-US" altLang="en-US" baseline="30000" dirty="0"/>
              <a:t>2</a:t>
            </a:r>
            <a:r>
              <a:rPr lang="en-US" altLang="en-US" dirty="0"/>
              <a:t> + b</a:t>
            </a:r>
            <a:r>
              <a:rPr lang="en-US" altLang="en-US" baseline="30000" dirty="0"/>
              <a:t>3</a:t>
            </a:r>
            <a:r>
              <a:rPr lang="en-US" altLang="en-US" dirty="0"/>
              <a:t> + … + b</a:t>
            </a:r>
            <a:r>
              <a:rPr lang="en-US" altLang="en-US" baseline="30000" dirty="0"/>
              <a:t>d</a:t>
            </a:r>
            <a:r>
              <a:rPr lang="en-US" altLang="en-US" dirty="0"/>
              <a:t>  + b(b</a:t>
            </a:r>
            <a:r>
              <a:rPr lang="en-US" altLang="en-US" baseline="30000" dirty="0"/>
              <a:t>d</a:t>
            </a:r>
            <a:r>
              <a:rPr lang="en-US" altLang="en-US" dirty="0"/>
              <a:t> – 1)</a:t>
            </a:r>
            <a:br>
              <a:rPr lang="en-US" altLang="en-US" dirty="0"/>
            </a:br>
            <a:r>
              <a:rPr lang="en-US" altLang="en-US" dirty="0"/>
              <a:t>= O( b</a:t>
            </a:r>
            <a:r>
              <a:rPr lang="en-US" altLang="en-US" baseline="30000" dirty="0"/>
              <a:t>d+1</a:t>
            </a:r>
            <a:r>
              <a:rPr lang="en-US" altLang="en-US" dirty="0"/>
              <a:t> ), </a:t>
            </a:r>
            <a:r>
              <a:rPr lang="en-US" altLang="en-US" dirty="0" err="1"/>
              <a:t>ie</a:t>
            </a:r>
            <a:r>
              <a:rPr lang="en-US" altLang="en-US" dirty="0"/>
              <a:t>, exp. in d</a:t>
            </a:r>
          </a:p>
          <a:p>
            <a:pPr eaLnBrk="1" hangingPunct="1"/>
            <a:r>
              <a:rPr lang="en-US" altLang="en-US" dirty="0"/>
              <a:t>Space?? O( b</a:t>
            </a:r>
            <a:r>
              <a:rPr lang="en-US" altLang="en-US" baseline="30000" dirty="0"/>
              <a:t>d+1</a:t>
            </a:r>
            <a:r>
              <a:rPr lang="en-US" altLang="en-US" dirty="0"/>
              <a:t> ) (keep every node in memory)</a:t>
            </a:r>
          </a:p>
          <a:p>
            <a:pPr eaLnBrk="1" hangingPunct="1"/>
            <a:r>
              <a:rPr lang="en-US" altLang="en-US" dirty="0"/>
              <a:t>Optimal?? Yes (</a:t>
            </a:r>
            <a:r>
              <a:rPr lang="en-US" altLang="en-US" dirty="0">
                <a:solidFill>
                  <a:srgbClr val="FF0000"/>
                </a:solidFill>
              </a:rPr>
              <a:t>if cost = 1 per step</a:t>
            </a:r>
            <a:r>
              <a:rPr lang="en-US" altLang="en-US" dirty="0"/>
              <a:t>); not optimal in general</a:t>
            </a:r>
          </a:p>
          <a:p>
            <a:pPr eaLnBrk="1" hangingPunct="1"/>
            <a:r>
              <a:rPr lang="en-US" altLang="en-US" dirty="0"/>
              <a:t>Space is the big problem: can easily generate nodes at 100MB/sec, so 24hours = 8.60 TB</a:t>
            </a:r>
          </a:p>
        </p:txBody>
      </p:sp>
    </p:spTree>
    <p:extLst>
      <p:ext uri="{BB962C8B-B14F-4D97-AF65-F5344CB8AC3E}">
        <p14:creationId xmlns:p14="http://schemas.microsoft.com/office/powerpoint/2010/main" val="186216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444" y="2518350"/>
            <a:ext cx="4170556" cy="254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82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</p:txBody>
      </p:sp>
    </p:spTree>
    <p:extLst>
      <p:ext uri="{BB962C8B-B14F-4D97-AF65-F5344CB8AC3E}">
        <p14:creationId xmlns:p14="http://schemas.microsoft.com/office/powerpoint/2010/main" val="384728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1828800" y="2000250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" name="TextBox 2"/>
          <p:cNvSpPr txBox="1"/>
          <p:nvPr/>
        </p:nvSpPr>
        <p:spPr>
          <a:xfrm>
            <a:off x="2382012" y="2005965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55023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2297559" y="1644848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Oval 5"/>
          <p:cNvSpPr/>
          <p:nvPr/>
        </p:nvSpPr>
        <p:spPr>
          <a:xfrm>
            <a:off x="1981628" y="2857500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" name="TextBox 2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2391" y="1570710"/>
            <a:ext cx="3994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75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5379" y="267528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3835758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2297559" y="1644848"/>
            <a:ext cx="571500" cy="4000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Oval 5"/>
          <p:cNvSpPr/>
          <p:nvPr/>
        </p:nvSpPr>
        <p:spPr>
          <a:xfrm>
            <a:off x="1981628" y="2857500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TextBox 6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2391" y="1570710"/>
            <a:ext cx="3994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75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5379" y="267528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294098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Oval 5"/>
          <p:cNvSpPr/>
          <p:nvPr/>
        </p:nvSpPr>
        <p:spPr>
          <a:xfrm>
            <a:off x="1981628" y="2857500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TextBox 8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45379" y="267528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93906" y="191976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</p:spTree>
    <p:extLst>
      <p:ext uri="{BB962C8B-B14F-4D97-AF65-F5344CB8AC3E}">
        <p14:creationId xmlns:p14="http://schemas.microsoft.com/office/powerpoint/2010/main" val="3400447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Oval 5"/>
          <p:cNvSpPr/>
          <p:nvPr/>
        </p:nvSpPr>
        <p:spPr>
          <a:xfrm>
            <a:off x="1981628" y="2857500"/>
            <a:ext cx="571500" cy="4000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TextBox 8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45379" y="267528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93906" y="191976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3514266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Oval 5"/>
          <p:cNvSpPr/>
          <p:nvPr/>
        </p:nvSpPr>
        <p:spPr>
          <a:xfrm>
            <a:off x="1981628" y="2857500"/>
            <a:ext cx="571500" cy="4000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TextBox 10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45379" y="267528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97538" y="184418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4540" y="2330720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3" name="Rectangle 2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25542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</p:spTree>
    <p:extLst>
      <p:ext uri="{BB962C8B-B14F-4D97-AF65-F5344CB8AC3E}">
        <p14:creationId xmlns:p14="http://schemas.microsoft.com/office/powerpoint/2010/main" val="28905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Implementation: General Tree Search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B34AF4-6B43-ED2F-7A46-FD3986689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664" y="1532784"/>
            <a:ext cx="5700713" cy="22717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036367-B305-D74A-5DC6-6F869A0E46AA}"/>
              </a:ext>
            </a:extLst>
          </p:cNvPr>
          <p:cNvSpPr/>
          <p:nvPr/>
        </p:nvSpPr>
        <p:spPr>
          <a:xfrm>
            <a:off x="3872575" y="2427934"/>
            <a:ext cx="4457700" cy="28575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E89CFC-05E0-B26F-666E-B0F7A36B2ED1}"/>
              </a:ext>
            </a:extLst>
          </p:cNvPr>
          <p:cNvSpPr/>
          <p:nvPr/>
        </p:nvSpPr>
        <p:spPr>
          <a:xfrm>
            <a:off x="3872575" y="3620940"/>
            <a:ext cx="3600450" cy="17145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12962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TextBox 10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07345" y="183647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28166" y="229789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25542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</p:spTree>
    <p:extLst>
      <p:ext uri="{BB962C8B-B14F-4D97-AF65-F5344CB8AC3E}">
        <p14:creationId xmlns:p14="http://schemas.microsoft.com/office/powerpoint/2010/main" val="4235027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TextBox 10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25542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07345" y="183647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28166" y="229789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</p:spTree>
    <p:extLst>
      <p:ext uri="{BB962C8B-B14F-4D97-AF65-F5344CB8AC3E}">
        <p14:creationId xmlns:p14="http://schemas.microsoft.com/office/powerpoint/2010/main" val="364880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3028950" y="2375297"/>
            <a:ext cx="571500" cy="4000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Oval 10"/>
          <p:cNvSpPr/>
          <p:nvPr/>
        </p:nvSpPr>
        <p:spPr>
          <a:xfrm>
            <a:off x="2095928" y="21493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Oval 11"/>
          <p:cNvSpPr/>
          <p:nvPr/>
        </p:nvSpPr>
        <p:spPr>
          <a:xfrm>
            <a:off x="2573035" y="1320669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3486150" y="2816705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5" name="TextBox 14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14700" y="210981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7345" y="183647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1058" y="199930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1361" y="251920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175" y="2969830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0983" y="1591357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1459771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skip forward, hiding some details</a:t>
            </a:r>
          </a:p>
        </p:txBody>
      </p:sp>
    </p:spTree>
    <p:extLst>
      <p:ext uri="{BB962C8B-B14F-4D97-AF65-F5344CB8AC3E}">
        <p14:creationId xmlns:p14="http://schemas.microsoft.com/office/powerpoint/2010/main" val="2588213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Oval 7"/>
          <p:cNvSpPr/>
          <p:nvPr/>
        </p:nvSpPr>
        <p:spPr>
          <a:xfrm>
            <a:off x="2454883" y="1252544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Oval 10"/>
          <p:cNvSpPr/>
          <p:nvPr/>
        </p:nvSpPr>
        <p:spPr>
          <a:xfrm>
            <a:off x="2095928" y="21493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Oval 11"/>
          <p:cNvSpPr/>
          <p:nvPr/>
        </p:nvSpPr>
        <p:spPr>
          <a:xfrm>
            <a:off x="2573035" y="1320669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3486150" y="2816705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6" name="Rectangle 15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50795" y="1253575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7345" y="183647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1058" y="199930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1361" y="251920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175" y="2969830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0983" y="1591357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279029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859623" y="2028825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Oval 10"/>
          <p:cNvSpPr/>
          <p:nvPr/>
        </p:nvSpPr>
        <p:spPr>
          <a:xfrm>
            <a:off x="2095928" y="21493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Oval 11"/>
          <p:cNvSpPr/>
          <p:nvPr/>
        </p:nvSpPr>
        <p:spPr>
          <a:xfrm>
            <a:off x="2573035" y="1320669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3486150" y="2816705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7345" y="183647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1058" y="199930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1361" y="251920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175" y="2969830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0983" y="1591357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1493266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Oval 9"/>
          <p:cNvSpPr/>
          <p:nvPr/>
        </p:nvSpPr>
        <p:spPr>
          <a:xfrm>
            <a:off x="1981628" y="20350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Oval 10"/>
          <p:cNvSpPr/>
          <p:nvPr/>
        </p:nvSpPr>
        <p:spPr>
          <a:xfrm>
            <a:off x="2095928" y="2149344"/>
            <a:ext cx="571500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Oval 11"/>
          <p:cNvSpPr/>
          <p:nvPr/>
        </p:nvSpPr>
        <p:spPr>
          <a:xfrm>
            <a:off x="2573035" y="1320669"/>
            <a:ext cx="745517" cy="4000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3486150" y="2816705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1058" y="199930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1361" y="2519202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175" y="2969830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0983" y="1591357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462362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3486150" y="2816705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175" y="2969830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</p:spTree>
    <p:extLst>
      <p:ext uri="{BB962C8B-B14F-4D97-AF65-F5344CB8AC3E}">
        <p14:creationId xmlns:p14="http://schemas.microsoft.com/office/powerpoint/2010/main" val="2521505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815440" y="3119872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248290" y="326991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945793" y="2859008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54140" y="366194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523638" y="4030074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144960" y="397712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527046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667428" y="348162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248290" y="326991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4156860" y="237540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3241156" y="3347091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12935" y="212684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54140" y="366194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523638" y="4030074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144960" y="397712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271136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dirty="0"/>
              <a:t>Breadth-first search</a:t>
            </a:r>
          </a:p>
          <a:p>
            <a:pPr lvl="1" eaLnBrk="1" hangingPunct="1"/>
            <a:r>
              <a:rPr lang="en-US" altLang="en-US" dirty="0"/>
              <a:t>Uniform-cost search</a:t>
            </a:r>
          </a:p>
          <a:p>
            <a:pPr lvl="1" eaLnBrk="1" hangingPunct="1"/>
            <a:r>
              <a:rPr lang="en-US" altLang="en-US" dirty="0"/>
              <a:t>Depth-first search</a:t>
            </a:r>
          </a:p>
          <a:p>
            <a:pPr lvl="1" eaLnBrk="1" hangingPunct="1"/>
            <a:r>
              <a:rPr lang="en-US" altLang="en-US" dirty="0"/>
              <a:t>Depth-limited search</a:t>
            </a:r>
          </a:p>
          <a:p>
            <a:pPr lvl="1" eaLnBrk="1" hangingPunct="1"/>
            <a:r>
              <a:rPr lang="en-US" altLang="en-US" dirty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3573989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667428" y="3481627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248290" y="326991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3241156" y="3347091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299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54140" y="366194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523638" y="4030074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144960" y="397712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853872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588216" y="3915448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248290" y="326991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713077" y="4265630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54140" y="3661943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523638" y="4030074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144960" y="397712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737265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588216" y="3915448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981181" y="374124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713077" y="4265630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38370" y="408537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3523638" y="4030074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144960" y="397712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240211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588216" y="3915448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981181" y="374124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2713077" y="4265630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38370" y="408537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4178720" y="3297790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807360" y="327310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2151087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596400" y="4085371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981181" y="3741243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4178720" y="4005632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38370" y="4085371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4178720" y="3297790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807360" y="327310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2202409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596400" y="4085371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981181" y="3741243"/>
            <a:ext cx="670710" cy="42342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4178720" y="4005632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38371" y="4085371"/>
            <a:ext cx="76174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  <a:endParaRPr 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78720" y="3297790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807360" y="327310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1172336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314450"/>
            <a:ext cx="5450681" cy="332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596400" y="4085371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Oval 12"/>
          <p:cNvSpPr/>
          <p:nvPr/>
        </p:nvSpPr>
        <p:spPr>
          <a:xfrm>
            <a:off x="4981181" y="3741243"/>
            <a:ext cx="670710" cy="42342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Oval 13"/>
          <p:cNvSpPr/>
          <p:nvPr/>
        </p:nvSpPr>
        <p:spPr>
          <a:xfrm>
            <a:off x="5052027" y="3661943"/>
            <a:ext cx="670710" cy="4234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4178720" y="4005632"/>
            <a:ext cx="4106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48255" y="3402559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38371" y="4085371"/>
            <a:ext cx="76174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  <a:endParaRPr 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78720" y="3297790"/>
            <a:ext cx="670710" cy="423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TextBox 16"/>
          <p:cNvSpPr txBox="1"/>
          <p:nvPr/>
        </p:nvSpPr>
        <p:spPr>
          <a:xfrm>
            <a:off x="4807360" y="3273106"/>
            <a:ext cx="506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27151" y="1327078"/>
            <a:ext cx="2752331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Note: Recall that we aren't showing the "loop back" nodes in this diagram.  </a:t>
            </a:r>
          </a:p>
          <a:p>
            <a:r>
              <a:rPr lang="en-US" sz="1050" dirty="0"/>
              <a:t>By my calculation there are 78 nodes in memory when Bucharest is finally found.</a:t>
            </a:r>
          </a:p>
        </p:txBody>
      </p:sp>
    </p:spTree>
    <p:extLst>
      <p:ext uri="{BB962C8B-B14F-4D97-AF65-F5344CB8AC3E}">
        <p14:creationId xmlns:p14="http://schemas.microsoft.com/office/powerpoint/2010/main" val="2569001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  <a:p>
            <a:pPr eaLnBrk="1" hangingPunct="1"/>
            <a:r>
              <a:rPr lang="en-US" altLang="en-US" dirty="0"/>
              <a:t>Complete?? </a:t>
            </a:r>
            <a:endParaRPr lang="en-US" alt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0664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  <a:p>
            <a:pPr eaLnBrk="1" hangingPunct="1"/>
            <a:r>
              <a:rPr lang="en-US" altLang="en-US" dirty="0"/>
              <a:t>Complete?? Yes, if step cost </a:t>
            </a:r>
            <a:r>
              <a:rPr lang="en-US" altLang="en-US" dirty="0">
                <a:sym typeface="Symbol" panose="05050102010706020507" pitchFamily="18" charset="2"/>
              </a:rPr>
              <a:t></a:t>
            </a:r>
          </a:p>
        </p:txBody>
      </p:sp>
    </p:spTree>
    <p:extLst>
      <p:ext uri="{BB962C8B-B14F-4D97-AF65-F5344CB8AC3E}">
        <p14:creationId xmlns:p14="http://schemas.microsoft.com/office/powerpoint/2010/main" val="12216287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  <a:p>
            <a:pPr eaLnBrk="1" hangingPunct="1"/>
            <a:r>
              <a:rPr lang="en-US" altLang="en-US" dirty="0"/>
              <a:t>Complete?? Yes, if step cost </a:t>
            </a:r>
            <a:r>
              <a:rPr lang="en-US" altLang="en-US" dirty="0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Time?? </a:t>
            </a:r>
          </a:p>
        </p:txBody>
      </p:sp>
    </p:spTree>
    <p:extLst>
      <p:ext uri="{BB962C8B-B14F-4D97-AF65-F5344CB8AC3E}">
        <p14:creationId xmlns:p14="http://schemas.microsoft.com/office/powerpoint/2010/main" val="7760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Breadth-first search</a:t>
            </a:r>
          </a:p>
          <a:p>
            <a:pPr lvl="1" eaLnBrk="1" hangingPunct="1"/>
            <a:r>
              <a:rPr lang="en-US" altLang="en-US" dirty="0"/>
              <a:t>Uniform-cost search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Depth-first search</a:t>
            </a:r>
          </a:p>
          <a:p>
            <a:pPr lvl="1" eaLnBrk="1" hangingPunct="1"/>
            <a:r>
              <a:rPr lang="en-US" altLang="en-US" dirty="0"/>
              <a:t>Depth-limited search</a:t>
            </a:r>
          </a:p>
          <a:p>
            <a:pPr lvl="1" eaLnBrk="1" hangingPunct="1"/>
            <a:r>
              <a:rPr lang="en-US" altLang="en-US" dirty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26184593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  <a:p>
            <a:pPr eaLnBrk="1" hangingPunct="1"/>
            <a:r>
              <a:rPr lang="en-US" altLang="en-US" dirty="0"/>
              <a:t>Complete?? Yes, if step cost </a:t>
            </a:r>
            <a:r>
              <a:rPr lang="en-US" altLang="en-US" dirty="0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dirty="0">
                <a:sym typeface="Symbol" panose="05050102010706020507" pitchFamily="18" charset="2"/>
              </a:rPr>
              <a:t>) where C* is cost of optimal solution</a:t>
            </a:r>
          </a:p>
        </p:txBody>
      </p:sp>
    </p:spTree>
    <p:extLst>
      <p:ext uri="{BB962C8B-B14F-4D97-AF65-F5344CB8AC3E}">
        <p14:creationId xmlns:p14="http://schemas.microsoft.com/office/powerpoint/2010/main" val="1419439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/>
            <a:r>
              <a:rPr lang="en-US" altLang="en-US" dirty="0"/>
              <a:t>Expand least-cost unexpanded node</a:t>
            </a:r>
          </a:p>
          <a:p>
            <a:pPr eaLnBrk="1" hangingPunct="1"/>
            <a:r>
              <a:rPr lang="en-US" altLang="en-US" dirty="0"/>
              <a:t>Implementation:</a:t>
            </a:r>
          </a:p>
          <a:p>
            <a:pPr lvl="1" eaLnBrk="1" hangingPunct="1"/>
            <a:r>
              <a:rPr lang="en-US" altLang="en-US" dirty="0"/>
              <a:t>Frontier = queue ordered by path cost</a:t>
            </a:r>
          </a:p>
          <a:p>
            <a:pPr lvl="1" eaLnBrk="1" hangingPunct="1"/>
            <a:r>
              <a:rPr lang="en-US" altLang="en-US" dirty="0"/>
              <a:t>Equivalent to breadth-first if step costs all equal</a:t>
            </a:r>
          </a:p>
          <a:p>
            <a:pPr eaLnBrk="1" hangingPunct="1"/>
            <a:r>
              <a:rPr lang="en-US" altLang="en-US" dirty="0"/>
              <a:t>Complete?? Yes, if step cost </a:t>
            </a:r>
            <a:r>
              <a:rPr lang="en-US" altLang="en-US" dirty="0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dirty="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Space?? </a:t>
            </a:r>
          </a:p>
        </p:txBody>
      </p:sp>
    </p:spTree>
    <p:extLst>
      <p:ext uri="{BB962C8B-B14F-4D97-AF65-F5344CB8AC3E}">
        <p14:creationId xmlns:p14="http://schemas.microsoft.com/office/powerpoint/2010/main" val="22559277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Frontier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Complete?? Yes, if step cost </a:t>
            </a:r>
            <a:r>
              <a:rPr lang="en-US" altLang="en-US" sz="2100" dirty="0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93256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Frontier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Complete?? Yes, if step cost </a:t>
            </a:r>
            <a:r>
              <a:rPr lang="en-US" altLang="en-US" sz="2100" dirty="0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Optimal?? </a:t>
            </a:r>
          </a:p>
        </p:txBody>
      </p:sp>
    </p:spTree>
    <p:extLst>
      <p:ext uri="{BB962C8B-B14F-4D97-AF65-F5344CB8AC3E}">
        <p14:creationId xmlns:p14="http://schemas.microsoft.com/office/powerpoint/2010/main" val="2476653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771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Frontier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Complete?? Yes, if step cost </a:t>
            </a:r>
            <a:r>
              <a:rPr lang="en-US" altLang="en-US" sz="2100" dirty="0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sz="2100" baseline="30000" dirty="0">
                <a:sym typeface="Symbol" panose="05050102010706020507" pitchFamily="18" charset="2"/>
              </a:rPr>
              <a:t>C*/</a:t>
            </a:r>
            <a:r>
              <a:rPr lang="en-US" altLang="en-US" sz="2100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Optimal?? Yes – nodes expanded in increasing order of g(n)</a:t>
            </a:r>
          </a:p>
        </p:txBody>
      </p:sp>
    </p:spTree>
    <p:extLst>
      <p:ext uri="{BB962C8B-B14F-4D97-AF65-F5344CB8AC3E}">
        <p14:creationId xmlns:p14="http://schemas.microsoft.com/office/powerpoint/2010/main" val="429441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A strategy is defined by picking the order of node expansion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Strategies are evaluated along the following dimensions: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1700" dirty="0"/>
              <a:t>completeness – does it always find a solution if one exists?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1700" dirty="0"/>
              <a:t>time complexity – number of nodes generated/expanded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1700" dirty="0"/>
              <a:t>space complexity – maximum number of nodes in memory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1700" dirty="0"/>
              <a:t>optimality – does it always find a least-cost solution</a:t>
            </a:r>
          </a:p>
        </p:txBody>
      </p:sp>
    </p:spTree>
    <p:extLst>
      <p:ext uri="{BB962C8B-B14F-4D97-AF65-F5344CB8AC3E}">
        <p14:creationId xmlns:p14="http://schemas.microsoft.com/office/powerpoint/2010/main" val="249051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Time and space complexity are measured in terms of 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100"/>
              <a:t>b – maximum branching factor of the search tree</a:t>
            </a:r>
            <a:br>
              <a:rPr lang="en-US" altLang="en-US" sz="2100"/>
            </a:br>
            <a:r>
              <a:rPr lang="en-US" altLang="en-US" sz="2100"/>
              <a:t>d – depth of the least-cost solution</a:t>
            </a:r>
            <a:br>
              <a:rPr lang="en-US" altLang="en-US" sz="2100"/>
            </a:br>
            <a:r>
              <a:rPr lang="en-US" altLang="en-US" sz="2100"/>
              <a:t>m – maximum depth of the state space (may be infinite)</a:t>
            </a:r>
          </a:p>
        </p:txBody>
      </p:sp>
    </p:spTree>
    <p:extLst>
      <p:ext uri="{BB962C8B-B14F-4D97-AF65-F5344CB8AC3E}">
        <p14:creationId xmlns:p14="http://schemas.microsoft.com/office/powerpoint/2010/main" val="138530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3022" y="1152475"/>
            <a:ext cx="4759359" cy="3416400"/>
          </a:xfrm>
        </p:spPr>
        <p:txBody>
          <a:bodyPr/>
          <a:lstStyle/>
          <a:p>
            <a:pPr eaLnBrk="1" hangingPunct="1"/>
            <a:r>
              <a:rPr lang="en-US" altLang="en-US" dirty="0"/>
              <a:t>Complete?? Yes (if b is finite)</a:t>
            </a:r>
          </a:p>
          <a:p>
            <a:pPr eaLnBrk="1" hangingPunct="1"/>
            <a:r>
              <a:rPr lang="en-US" altLang="en-US" dirty="0"/>
              <a:t>Time?? 1 + b + b</a:t>
            </a:r>
            <a:r>
              <a:rPr lang="en-US" altLang="en-US" baseline="30000" dirty="0"/>
              <a:t>2</a:t>
            </a:r>
            <a:r>
              <a:rPr lang="en-US" altLang="en-US" dirty="0"/>
              <a:t> + b</a:t>
            </a:r>
            <a:r>
              <a:rPr lang="en-US" altLang="en-US" baseline="30000" dirty="0"/>
              <a:t>3</a:t>
            </a:r>
            <a:r>
              <a:rPr lang="en-US" altLang="en-US" dirty="0"/>
              <a:t> + … + b</a:t>
            </a:r>
            <a:r>
              <a:rPr lang="en-US" altLang="en-US" baseline="30000" dirty="0"/>
              <a:t>d</a:t>
            </a:r>
            <a:r>
              <a:rPr lang="en-US" altLang="en-US" dirty="0"/>
              <a:t>  + b(b</a:t>
            </a:r>
            <a:r>
              <a:rPr lang="en-US" altLang="en-US" baseline="30000" dirty="0"/>
              <a:t>d</a:t>
            </a:r>
            <a:r>
              <a:rPr lang="en-US" altLang="en-US" dirty="0"/>
              <a:t> – 1)</a:t>
            </a:r>
            <a:br>
              <a:rPr lang="en-US" altLang="en-US" dirty="0"/>
            </a:br>
            <a:r>
              <a:rPr lang="en-US" altLang="en-US" dirty="0"/>
              <a:t>= O( b</a:t>
            </a:r>
            <a:r>
              <a:rPr lang="en-US" altLang="en-US" baseline="30000" dirty="0"/>
              <a:t>d+1</a:t>
            </a:r>
            <a:r>
              <a:rPr lang="en-US" altLang="en-US" dirty="0"/>
              <a:t> ), </a:t>
            </a:r>
            <a:r>
              <a:rPr lang="en-US" altLang="en-US" dirty="0" err="1"/>
              <a:t>ie</a:t>
            </a:r>
            <a:r>
              <a:rPr lang="en-US" altLang="en-US" dirty="0"/>
              <a:t>, exp. in d</a:t>
            </a:r>
          </a:p>
          <a:p>
            <a:pPr eaLnBrk="1" hangingPunct="1"/>
            <a:r>
              <a:rPr lang="en-US" altLang="en-US" dirty="0"/>
              <a:t>Space?? O( b</a:t>
            </a:r>
            <a:r>
              <a:rPr lang="en-US" altLang="en-US" baseline="30000" dirty="0"/>
              <a:t>d+1</a:t>
            </a:r>
            <a:r>
              <a:rPr lang="en-US" altLang="en-US" dirty="0"/>
              <a:t> ) (keep every node in memory)</a:t>
            </a:r>
          </a:p>
          <a:p>
            <a:pPr eaLnBrk="1" hangingPunct="1"/>
            <a:r>
              <a:rPr lang="en-US" altLang="en-US" dirty="0"/>
              <a:t>Optimal?? Yes (if cost = 1 per step); not optimal in general</a:t>
            </a:r>
          </a:p>
          <a:p>
            <a:pPr eaLnBrk="1" hangingPunct="1"/>
            <a:r>
              <a:rPr lang="en-US" altLang="en-US" dirty="0"/>
              <a:t>Space is the big problem: can easily generate nodes at 100MB/sec, so 24hours = 8.60 TB</a:t>
            </a:r>
          </a:p>
        </p:txBody>
      </p:sp>
    </p:spTree>
    <p:extLst>
      <p:ext uri="{BB962C8B-B14F-4D97-AF65-F5344CB8AC3E}">
        <p14:creationId xmlns:p14="http://schemas.microsoft.com/office/powerpoint/2010/main" val="2093595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Properties of Depth-first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Complete?? No: fails in infinite-depth spaces, spaces with loops</a:t>
            </a:r>
            <a:br>
              <a:rPr lang="en-US" altLang="en-US" sz="2100" dirty="0"/>
            </a:br>
            <a:r>
              <a:rPr lang="en-US" altLang="en-US" sz="2100" dirty="0"/>
              <a:t>Modify to avoid repeated states along path </a:t>
            </a:r>
            <a:r>
              <a:rPr lang="en-US" altLang="en-US" sz="2100" dirty="0">
                <a:sym typeface="Symbol" panose="05050102010706020507" pitchFamily="18" charset="2"/>
              </a:rPr>
              <a:t> 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Time?? O(b</a:t>
            </a:r>
            <a:r>
              <a:rPr lang="en-US" altLang="en-US" sz="2100" baseline="30000" dirty="0">
                <a:sym typeface="Symbol" panose="05050102010706020507" pitchFamily="18" charset="2"/>
              </a:rPr>
              <a:t>m</a:t>
            </a:r>
            <a:r>
              <a:rPr lang="en-US" altLang="en-US" sz="2100" dirty="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100" dirty="0">
                <a:sym typeface="Symbol" panose="05050102010706020507" pitchFamily="18" charset="2"/>
              </a:rPr>
            </a:br>
            <a:r>
              <a:rPr lang="en-US" altLang="en-US" sz="2100" dirty="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Space?? O(bm),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Symbol" panose="05050102010706020507" pitchFamily="18" charset="2"/>
              </a:rPr>
              <a:t>Optimal?? No.</a:t>
            </a:r>
          </a:p>
        </p:txBody>
      </p:sp>
    </p:spTree>
    <p:extLst>
      <p:ext uri="{BB962C8B-B14F-4D97-AF65-F5344CB8AC3E}">
        <p14:creationId xmlns:p14="http://schemas.microsoft.com/office/powerpoint/2010/main" val="230830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dirty="0"/>
              <a:t>Breadth-first search</a:t>
            </a:r>
          </a:p>
          <a:p>
            <a:pPr lvl="1" eaLnBrk="1" hangingPunct="1"/>
            <a:r>
              <a:rPr lang="en-US" altLang="en-US" dirty="0"/>
              <a:t>Uniform-cost search</a:t>
            </a:r>
          </a:p>
          <a:p>
            <a:pPr lvl="1" eaLnBrk="1" hangingPunct="1"/>
            <a:r>
              <a:rPr lang="en-US" altLang="en-US" dirty="0"/>
              <a:t>Depth-first search</a:t>
            </a:r>
          </a:p>
          <a:p>
            <a:pPr lvl="1" eaLnBrk="1" hangingPunct="1"/>
            <a:r>
              <a:rPr lang="en-US" altLang="en-US" dirty="0"/>
              <a:t>Depth-limited search</a:t>
            </a:r>
          </a:p>
          <a:p>
            <a:pPr lvl="1" eaLnBrk="1" hangingPunct="1"/>
            <a:r>
              <a:rPr lang="en-US" altLang="en-US" dirty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25452567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c Purple">
  <a:themeElements>
    <a:clrScheme name="Simple Dark">
      <a:dk1>
        <a:srgbClr val="FFFFFF"/>
      </a:dk1>
      <a:lt1>
        <a:srgbClr val="500778"/>
      </a:lt1>
      <a:dk2>
        <a:srgbClr val="303030"/>
      </a:dk2>
      <a:lt2>
        <a:srgbClr val="FFFFFF"/>
      </a:lt2>
      <a:accent1>
        <a:srgbClr val="5CB8B2"/>
      </a:accent1>
      <a:accent2>
        <a:srgbClr val="E5E1E6"/>
      </a:accent2>
      <a:accent3>
        <a:srgbClr val="C6DAE7"/>
      </a:accent3>
      <a:accent4>
        <a:srgbClr val="FFB500"/>
      </a:accent4>
      <a:accent5>
        <a:srgbClr val="2E1A47"/>
      </a:accent5>
      <a:accent6>
        <a:srgbClr val="A7A8AA"/>
      </a:accent6>
      <a:hlink>
        <a:srgbClr val="AC4FC6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1253</Words>
  <Application>Microsoft Office PowerPoint</Application>
  <PresentationFormat>On-screen Show (16:9)</PresentationFormat>
  <Paragraphs>248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Symbol</vt:lpstr>
      <vt:lpstr>Arial</vt:lpstr>
      <vt:lpstr>Proxima Nova</vt:lpstr>
      <vt:lpstr>Basic Purple</vt:lpstr>
      <vt:lpstr>Implementation: General Tree Search</vt:lpstr>
      <vt:lpstr>Implementation: General Tree Search</vt:lpstr>
      <vt:lpstr>Uninformed Search Strategies</vt:lpstr>
      <vt:lpstr>Uninformed Search Strategies</vt:lpstr>
      <vt:lpstr>Search Strategies</vt:lpstr>
      <vt:lpstr>Search Strategies</vt:lpstr>
      <vt:lpstr>Properties of Breadth-First Search</vt:lpstr>
      <vt:lpstr>Properties of Depth-first Search</vt:lpstr>
      <vt:lpstr>Uninformed Search Strategies</vt:lpstr>
      <vt:lpstr>Properties of Breadth-First Search</vt:lpstr>
      <vt:lpstr>Properties of Breadth-First Search</vt:lpstr>
      <vt:lpstr>Problem Solving Agents</vt:lpstr>
      <vt:lpstr>Uniform-cost Search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PowerPoint Presentation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 Schafer</dc:creator>
  <cp:lastModifiedBy>Ben Schafer</cp:lastModifiedBy>
  <cp:revision>37</cp:revision>
  <dcterms:modified xsi:type="dcterms:W3CDTF">2024-10-15T19:57:16Z</dcterms:modified>
</cp:coreProperties>
</file>