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21" r:id="rId1"/>
  </p:sldMasterIdLst>
  <p:notesMasterIdLst>
    <p:notesMasterId r:id="rId31"/>
  </p:notesMasterIdLst>
  <p:sldIdLst>
    <p:sldId id="256" r:id="rId2"/>
    <p:sldId id="257" r:id="rId3"/>
    <p:sldId id="258" r:id="rId4"/>
    <p:sldId id="281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82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8" r:id="rId24"/>
    <p:sldId id="284" r:id="rId25"/>
    <p:sldId id="276" r:id="rId26"/>
    <p:sldId id="277" r:id="rId27"/>
    <p:sldId id="283" r:id="rId28"/>
    <p:sldId id="279" r:id="rId29"/>
    <p:sldId id="280" r:id="rId30"/>
  </p:sldIdLst>
  <p:sldSz cx="9144000" cy="5143500" type="screen16x9"/>
  <p:notesSz cx="6858000" cy="9144000"/>
  <p:embeddedFontLst>
    <p:embeddedFont>
      <p:font typeface="Caveat" panose="020B0604020202020204" charset="0"/>
      <p:regular r:id="rId32"/>
      <p:bold r:id="rId33"/>
    </p:embeddedFont>
    <p:embeddedFont>
      <p:font typeface="Chewy" panose="020B0604020202020204" charset="0"/>
      <p:regular r:id="rId34"/>
    </p:embeddedFont>
    <p:embeddedFont>
      <p:font typeface="Consolas" panose="020B0609020204030204" pitchFamily="49" charset="0"/>
      <p:regular r:id="rId35"/>
      <p:bold r:id="rId36"/>
      <p:italic r:id="rId37"/>
      <p:boldItalic r:id="rId38"/>
    </p:embeddedFont>
    <p:embeddedFont>
      <p:font typeface="Montserrat" panose="00000500000000000000" pitchFamily="2" charset="0"/>
      <p:regular r:id="rId39"/>
      <p:bold r:id="rId40"/>
      <p:italic r:id="rId41"/>
      <p:boldItalic r:id="rId42"/>
    </p:embeddedFont>
    <p:embeddedFont>
      <p:font typeface="Poppins" panose="00000500000000000000" pitchFamily="2" charset="0"/>
      <p:regular r:id="rId43"/>
      <p:bold r:id="rId44"/>
      <p:italic r:id="rId45"/>
      <p:boldItalic r:id="rId46"/>
    </p:embeddedFont>
    <p:embeddedFont>
      <p:font typeface="Poppins Light" panose="00000400000000000000" pitchFamily="2" charset="0"/>
      <p:regular r:id="rId47"/>
      <p:bold r:id="rId48"/>
      <p:italic r:id="rId49"/>
      <p:boldItalic r:id="rId50"/>
    </p:embeddedFont>
    <p:embeddedFont>
      <p:font typeface="Poppins Medium" panose="00000600000000000000" pitchFamily="2" charset="0"/>
      <p:regular r:id="rId51"/>
      <p:bold r:id="rId52"/>
      <p:italic r:id="rId53"/>
      <p:boldItalic r:id="rId54"/>
    </p:embeddedFont>
    <p:embeddedFont>
      <p:font typeface="Proxima Nova" panose="020B0604020202020204" charset="0"/>
      <p:regular r:id="rId55"/>
      <p:bold r:id="rId56"/>
      <p:italic r:id="rId57"/>
      <p:boldItalic r:id="rId58"/>
    </p:embeddedFont>
    <p:embeddedFont>
      <p:font typeface="Roboto Mono" panose="00000009000000000000" pitchFamily="49" charset="0"/>
      <p:regular r:id="rId59"/>
      <p:bold r:id="rId60"/>
      <p:italic r:id="rId61"/>
      <p:boldItalic r:id="rId62"/>
    </p:embeddedFont>
    <p:embeddedFont>
      <p:font typeface="Short Stack" panose="020B0604020202020204" charset="0"/>
      <p:regular r:id="rId6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font" Target="fonts/font19.fntdata"/><Relationship Id="rId55" Type="http://schemas.openxmlformats.org/officeDocument/2006/relationships/font" Target="fonts/font24.fntdata"/><Relationship Id="rId63" Type="http://schemas.openxmlformats.org/officeDocument/2006/relationships/font" Target="fonts/font32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3" Type="http://schemas.openxmlformats.org/officeDocument/2006/relationships/font" Target="fonts/font22.fntdata"/><Relationship Id="rId58" Type="http://schemas.openxmlformats.org/officeDocument/2006/relationships/font" Target="fonts/font27.fntdata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font" Target="fonts/font30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font" Target="fonts/font17.fntdata"/><Relationship Id="rId56" Type="http://schemas.openxmlformats.org/officeDocument/2006/relationships/font" Target="fonts/font25.fntdata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2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59" Type="http://schemas.openxmlformats.org/officeDocument/2006/relationships/font" Target="fonts/font28.fntdata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0.fntdata"/><Relationship Id="rId54" Type="http://schemas.openxmlformats.org/officeDocument/2006/relationships/font" Target="fonts/font23.fntdata"/><Relationship Id="rId62" Type="http://schemas.openxmlformats.org/officeDocument/2006/relationships/font" Target="fonts/font3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font" Target="fonts/font18.fntdata"/><Relationship Id="rId57" Type="http://schemas.openxmlformats.org/officeDocument/2006/relationships/font" Target="fonts/font26.fntdata"/><Relationship Id="rId10" Type="http://schemas.openxmlformats.org/officeDocument/2006/relationships/slide" Target="slides/slide9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52" Type="http://schemas.openxmlformats.org/officeDocument/2006/relationships/font" Target="fonts/font21.fntdata"/><Relationship Id="rId60" Type="http://schemas.openxmlformats.org/officeDocument/2006/relationships/font" Target="fonts/font29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g1e116a26e77_0_15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8" name="Google Shape;698;g1e116a26e77_0_15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1e116a26e77_0_17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9" name="Google Shape;769;g1e116a26e77_0_17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g1e116a26e77_0_18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2" name="Google Shape;782;g1e116a26e77_0_18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g1e116a26e77_0_18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2" name="Google Shape;782;g1e116a26e77_0_18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77832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g1e116a26e77_0_18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3" name="Google Shape;793;g1e116a26e77_0_18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g1e116a26e77_0_27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4" name="Google Shape;804;g1e116a26e77_0_27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g1e116a26e77_0_27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2" name="Google Shape;822;g1e116a26e77_0_27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1e14487194c_1_4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1e14487194c_1_4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g1e116a26e77_0_27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4" name="Google Shape;854;g1e116a26e77_0_27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g1e116a26e77_0_17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9" name="Google Shape;869;g1e116a26e77_0_17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g1e116a26e77_0_17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6" name="Google Shape;876;g1e116a26e77_0_17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1e116a26e77_0_15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3" name="Google Shape;703;g1e116a26e77_0_15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g1e14487194c_1_4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4" name="Google Shape;884;g1e14487194c_1_4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g1e116a26e77_0_28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8" name="Google Shape;928;g1e116a26e77_0_28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g1e116a26e77_0_19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6" name="Google Shape;946;g1e116a26e77_0_19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g1e116a26e77_0_19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6" name="Google Shape;946;g1e116a26e77_0_19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92337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g1e116a26e77_0_18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5" name="Google Shape;935;g1e116a26e77_0_18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g1e116a26e77_0_19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9" name="Google Shape;939;g1e116a26e77_0_19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g1e116a26e77_0_19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6" name="Google Shape;946;g1e116a26e77_0_19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19369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g1e116a26e77_0_19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2" name="Google Shape;952;g1e116a26e77_0_19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g1e116a26e77_0_20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8" name="Google Shape;958;g1e116a26e77_0_20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g1e14487194c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7" name="Google Shape;707;g1e14487194c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g1e116a26e77_0_16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3" name="Google Shape;723;g1e116a26e77_0_16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g1e116a26e77_0_16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9" name="Google Shape;729;g1e116a26e77_0_16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1e116a26e77_0_16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1e116a26e77_0_16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1e116a26e77_0_16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9" name="Google Shape;739;g1e116a26e77_0_16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g1e116a26e77_0_27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5" name="Google Shape;745;g1e116a26e77_0_27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1e116a26e77_0_17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4" name="Google Shape;754;g1e116a26e77_0_17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rap Up Text" type="tx">
  <p:cSld name="TITLE_AND_BODY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3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rgbClr val="766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3"/>
          <p:cNvSpPr/>
          <p:nvPr/>
        </p:nvSpPr>
        <p:spPr>
          <a:xfrm>
            <a:off x="875365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3"/>
          <p:cNvSpPr/>
          <p:nvPr/>
        </p:nvSpPr>
        <p:spPr>
          <a:xfrm>
            <a:off x="839120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3"/>
          <p:cNvSpPr/>
          <p:nvPr/>
        </p:nvSpPr>
        <p:spPr>
          <a:xfrm>
            <a:off x="802875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1" name="Google Shape;181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3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3" name="Google Shape;183;p23"/>
          <p:cNvSpPr txBox="1">
            <a:spLocks noGrp="1"/>
          </p:cNvSpPr>
          <p:nvPr>
            <p:ph type="body" idx="1"/>
          </p:nvPr>
        </p:nvSpPr>
        <p:spPr>
          <a:xfrm>
            <a:off x="457200" y="640080"/>
            <a:ext cx="82296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Char char="●"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Char char="○"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Char char="■"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Char char="●"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Char char="○"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Char char="■"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Char char="●"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Char char="○"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810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400"/>
              <a:buFont typeface="Poppins"/>
              <a:buChar char="■"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arm Up Video">
  <p:cSld name="TITLE_AND_BODY_3_1_1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2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7" name="Google Shape;257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32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9" name="Google Shape;259;p32"/>
          <p:cNvSpPr txBox="1">
            <a:spLocks noGrp="1"/>
          </p:cNvSpPr>
          <p:nvPr>
            <p:ph type="subTitle" idx="1"/>
          </p:nvPr>
        </p:nvSpPr>
        <p:spPr>
          <a:xfrm>
            <a:off x="457200" y="685800"/>
            <a:ext cx="82296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0" name="Google Shape;260;p32"/>
          <p:cNvSpPr txBox="1">
            <a:spLocks noGrp="1"/>
          </p:cNvSpPr>
          <p:nvPr>
            <p:ph type="body" idx="2"/>
          </p:nvPr>
        </p:nvSpPr>
        <p:spPr>
          <a:xfrm>
            <a:off x="457200" y="1600200"/>
            <a:ext cx="4023300" cy="32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16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16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6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6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261" name="Google Shape;261;p32"/>
          <p:cNvSpPr/>
          <p:nvPr/>
        </p:nvSpPr>
        <p:spPr>
          <a:xfrm>
            <a:off x="4709160" y="1554480"/>
            <a:ext cx="4114800" cy="3200400"/>
          </a:xfrm>
          <a:prstGeom prst="rect">
            <a:avLst/>
          </a:prstGeom>
          <a:solidFill>
            <a:srgbClr val="D0E1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32"/>
          <p:cNvSpPr/>
          <p:nvPr/>
        </p:nvSpPr>
        <p:spPr>
          <a:xfrm>
            <a:off x="8753650" y="60913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32"/>
          <p:cNvSpPr/>
          <p:nvPr/>
        </p:nvSpPr>
        <p:spPr>
          <a:xfrm>
            <a:off x="8391200" y="60913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32"/>
          <p:cNvSpPr/>
          <p:nvPr/>
        </p:nvSpPr>
        <p:spPr>
          <a:xfrm>
            <a:off x="802875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 Video">
  <p:cSld name="TITLE_AND_BODY_1_7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3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rgbClr val="00AD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33"/>
          <p:cNvSpPr/>
          <p:nvPr/>
        </p:nvSpPr>
        <p:spPr>
          <a:xfrm>
            <a:off x="8753650" y="60913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33"/>
          <p:cNvSpPr/>
          <p:nvPr/>
        </p:nvSpPr>
        <p:spPr>
          <a:xfrm>
            <a:off x="839120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33"/>
          <p:cNvSpPr/>
          <p:nvPr/>
        </p:nvSpPr>
        <p:spPr>
          <a:xfrm>
            <a:off x="802875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0" name="Google Shape;270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33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2" name="Google Shape;272;p33"/>
          <p:cNvSpPr txBox="1">
            <a:spLocks noGrp="1"/>
          </p:cNvSpPr>
          <p:nvPr>
            <p:ph type="subTitle" idx="1"/>
          </p:nvPr>
        </p:nvSpPr>
        <p:spPr>
          <a:xfrm>
            <a:off x="457200" y="685800"/>
            <a:ext cx="82296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3" name="Google Shape;273;p33"/>
          <p:cNvSpPr txBox="1">
            <a:spLocks noGrp="1"/>
          </p:cNvSpPr>
          <p:nvPr>
            <p:ph type="body" idx="2"/>
          </p:nvPr>
        </p:nvSpPr>
        <p:spPr>
          <a:xfrm>
            <a:off x="457200" y="1600200"/>
            <a:ext cx="4023300" cy="32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16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16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6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6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274" name="Google Shape;274;p33"/>
          <p:cNvSpPr/>
          <p:nvPr/>
        </p:nvSpPr>
        <p:spPr>
          <a:xfrm>
            <a:off x="4709160" y="1554480"/>
            <a:ext cx="4114800" cy="3200400"/>
          </a:xfrm>
          <a:prstGeom prst="rect">
            <a:avLst/>
          </a:prstGeom>
          <a:solidFill>
            <a:srgbClr val="A6E3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 Blank">
  <p:cSld name="TITLE_AND_BODY_1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4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rgbClr val="00AD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34"/>
          <p:cNvSpPr/>
          <p:nvPr/>
        </p:nvSpPr>
        <p:spPr>
          <a:xfrm>
            <a:off x="8753650" y="60913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34"/>
          <p:cNvSpPr/>
          <p:nvPr/>
        </p:nvSpPr>
        <p:spPr>
          <a:xfrm>
            <a:off x="839120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34"/>
          <p:cNvSpPr/>
          <p:nvPr/>
        </p:nvSpPr>
        <p:spPr>
          <a:xfrm>
            <a:off x="802875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0" name="Google Shape;280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4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allery Walk">
  <p:cSld name="TITLE_AND_BODY_1_10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5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rgbClr val="00AD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35"/>
          <p:cNvSpPr/>
          <p:nvPr/>
        </p:nvSpPr>
        <p:spPr>
          <a:xfrm>
            <a:off x="8753650" y="60913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35"/>
          <p:cNvSpPr/>
          <p:nvPr/>
        </p:nvSpPr>
        <p:spPr>
          <a:xfrm>
            <a:off x="839120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35"/>
          <p:cNvSpPr/>
          <p:nvPr/>
        </p:nvSpPr>
        <p:spPr>
          <a:xfrm>
            <a:off x="802875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7" name="Google Shape;287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5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9" name="Google Shape;289;p35"/>
          <p:cNvSpPr txBox="1"/>
          <p:nvPr/>
        </p:nvSpPr>
        <p:spPr>
          <a:xfrm>
            <a:off x="457200" y="640075"/>
            <a:ext cx="3761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🖼️Gallery Walk</a:t>
            </a:r>
            <a:endParaRPr/>
          </a:p>
        </p:txBody>
      </p:sp>
      <p:pic>
        <p:nvPicPr>
          <p:cNvPr id="290" name="Google Shape;290;p35"/>
          <p:cNvPicPr preferRelativeResize="0"/>
          <p:nvPr/>
        </p:nvPicPr>
        <p:blipFill rotWithShape="1">
          <a:blip r:embed="rId3">
            <a:alphaModFix/>
          </a:blip>
          <a:srcRect l="5834" t="3548" r="5489" b="3548"/>
          <a:stretch/>
        </p:blipFill>
        <p:spPr>
          <a:xfrm>
            <a:off x="5932600" y="640075"/>
            <a:ext cx="2776199" cy="3963325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35"/>
          <p:cNvSpPr/>
          <p:nvPr/>
        </p:nvSpPr>
        <p:spPr>
          <a:xfrm>
            <a:off x="6438100" y="2196575"/>
            <a:ext cx="606000" cy="606000"/>
          </a:xfrm>
          <a:prstGeom prst="foldedCorner">
            <a:avLst>
              <a:gd name="adj" fmla="val 16667"/>
            </a:avLst>
          </a:prstGeom>
          <a:solidFill>
            <a:srgbClr val="FF7EB9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35"/>
          <p:cNvSpPr/>
          <p:nvPr/>
        </p:nvSpPr>
        <p:spPr>
          <a:xfrm>
            <a:off x="7602875" y="1593550"/>
            <a:ext cx="606000" cy="606000"/>
          </a:xfrm>
          <a:prstGeom prst="foldedCorner">
            <a:avLst>
              <a:gd name="adj" fmla="val 16667"/>
            </a:avLst>
          </a:prstGeom>
          <a:solidFill>
            <a:srgbClr val="FFF74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35"/>
          <p:cNvSpPr/>
          <p:nvPr/>
        </p:nvSpPr>
        <p:spPr>
          <a:xfrm>
            <a:off x="6438100" y="1052943"/>
            <a:ext cx="606000" cy="606000"/>
          </a:xfrm>
          <a:prstGeom prst="foldedCorner">
            <a:avLst>
              <a:gd name="adj" fmla="val 16667"/>
            </a:avLst>
          </a:prstGeom>
          <a:solidFill>
            <a:srgbClr val="7AFC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35"/>
          <p:cNvSpPr/>
          <p:nvPr/>
        </p:nvSpPr>
        <p:spPr>
          <a:xfrm>
            <a:off x="6763025" y="1248468"/>
            <a:ext cx="606000" cy="606000"/>
          </a:xfrm>
          <a:prstGeom prst="foldedCorner">
            <a:avLst>
              <a:gd name="adj" fmla="val 16667"/>
            </a:avLst>
          </a:prstGeom>
          <a:solidFill>
            <a:srgbClr val="7AFC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35"/>
          <p:cNvSpPr/>
          <p:nvPr/>
        </p:nvSpPr>
        <p:spPr>
          <a:xfrm>
            <a:off x="7417425" y="1940025"/>
            <a:ext cx="606000" cy="606000"/>
          </a:xfrm>
          <a:prstGeom prst="foldedCorner">
            <a:avLst>
              <a:gd name="adj" fmla="val 16667"/>
            </a:avLst>
          </a:prstGeom>
          <a:solidFill>
            <a:srgbClr val="FFF74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35"/>
          <p:cNvSpPr/>
          <p:nvPr/>
        </p:nvSpPr>
        <p:spPr>
          <a:xfrm>
            <a:off x="6696400" y="2514325"/>
            <a:ext cx="606000" cy="606000"/>
          </a:xfrm>
          <a:prstGeom prst="foldedCorner">
            <a:avLst>
              <a:gd name="adj" fmla="val 16667"/>
            </a:avLst>
          </a:prstGeom>
          <a:solidFill>
            <a:srgbClr val="FF7EB9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7" name="Google Shape;297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82652" y="1870895"/>
            <a:ext cx="1694748" cy="31905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 of the Day">
  <p:cSld name="TITLE_AND_BODY_1_9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6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rgbClr val="00AD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36"/>
          <p:cNvSpPr/>
          <p:nvPr/>
        </p:nvSpPr>
        <p:spPr>
          <a:xfrm>
            <a:off x="8753650" y="60913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36"/>
          <p:cNvSpPr/>
          <p:nvPr/>
        </p:nvSpPr>
        <p:spPr>
          <a:xfrm>
            <a:off x="839120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36"/>
          <p:cNvSpPr/>
          <p:nvPr/>
        </p:nvSpPr>
        <p:spPr>
          <a:xfrm>
            <a:off x="802875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3" name="Google Shape;303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36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5" name="Google Shape;305;p36"/>
          <p:cNvSpPr txBox="1"/>
          <p:nvPr/>
        </p:nvSpPr>
        <p:spPr>
          <a:xfrm>
            <a:off x="457200" y="640075"/>
            <a:ext cx="8229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Montserrat"/>
                <a:ea typeface="Montserrat"/>
                <a:cs typeface="Montserrat"/>
                <a:sym typeface="Montserrat"/>
              </a:rPr>
              <a:t>🚀 Question of the Day</a:t>
            </a:r>
            <a:endParaRPr sz="30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6" name="Google Shape;306;p36"/>
          <p:cNvSpPr txBox="1">
            <a:spLocks noGrp="1"/>
          </p:cNvSpPr>
          <p:nvPr>
            <p:ph type="body" idx="1"/>
          </p:nvPr>
        </p:nvSpPr>
        <p:spPr>
          <a:xfrm>
            <a:off x="457200" y="1554480"/>
            <a:ext cx="8229600" cy="22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81000" algn="ctr" rtl="0">
              <a:spcBef>
                <a:spcPts val="160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algn="ctr" rtl="0">
              <a:spcBef>
                <a:spcPts val="160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algn="ctr" rtl="0">
              <a:spcBef>
                <a:spcPts val="16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algn="ctr" rtl="0">
              <a:spcBef>
                <a:spcPts val="16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algn="ctr" rtl="0">
              <a:spcBef>
                <a:spcPts val="16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algn="ctr" rtl="0">
              <a:spcBef>
                <a:spcPts val="16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algn="ctr" rtl="0">
              <a:spcBef>
                <a:spcPts val="16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algn="ctr" rtl="0">
              <a:spcBef>
                <a:spcPts val="1600"/>
              </a:spcBef>
              <a:spcAft>
                <a:spcPts val="16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rap Up Question of the Day">
  <p:cSld name="TITLE_AND_BODY_1_9_1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7"/>
          <p:cNvSpPr txBox="1"/>
          <p:nvPr/>
        </p:nvSpPr>
        <p:spPr>
          <a:xfrm>
            <a:off x="457200" y="640075"/>
            <a:ext cx="8229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Montserrat"/>
                <a:ea typeface="Montserrat"/>
                <a:cs typeface="Montserrat"/>
                <a:sym typeface="Montserrat"/>
              </a:rPr>
              <a:t>🚀 Question of the Day</a:t>
            </a:r>
            <a:endParaRPr sz="30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9" name="Google Shape;309;p37"/>
          <p:cNvSpPr txBox="1">
            <a:spLocks noGrp="1"/>
          </p:cNvSpPr>
          <p:nvPr>
            <p:ph type="body" idx="1"/>
          </p:nvPr>
        </p:nvSpPr>
        <p:spPr>
          <a:xfrm>
            <a:off x="457200" y="1554480"/>
            <a:ext cx="8229600" cy="22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81000" algn="ctr" rtl="0">
              <a:spcBef>
                <a:spcPts val="160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algn="ctr" rtl="0">
              <a:spcBef>
                <a:spcPts val="160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algn="ctr" rtl="0">
              <a:spcBef>
                <a:spcPts val="16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algn="ctr" rtl="0">
              <a:spcBef>
                <a:spcPts val="16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algn="ctr" rtl="0">
              <a:spcBef>
                <a:spcPts val="16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algn="ctr" rtl="0">
              <a:spcBef>
                <a:spcPts val="16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algn="ctr" rtl="0">
              <a:spcBef>
                <a:spcPts val="16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algn="ctr" rtl="0">
              <a:spcBef>
                <a:spcPts val="1600"/>
              </a:spcBef>
              <a:spcAft>
                <a:spcPts val="16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310" name="Google Shape;310;p37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1" name="Google Shape;311;p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37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3" name="Google Shape;313;p37"/>
          <p:cNvSpPr/>
          <p:nvPr/>
        </p:nvSpPr>
        <p:spPr>
          <a:xfrm>
            <a:off x="875365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37"/>
          <p:cNvSpPr/>
          <p:nvPr/>
        </p:nvSpPr>
        <p:spPr>
          <a:xfrm>
            <a:off x="839120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37"/>
          <p:cNvSpPr/>
          <p:nvPr/>
        </p:nvSpPr>
        <p:spPr>
          <a:xfrm>
            <a:off x="802875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sson Objectives">
  <p:cSld name="TITLE_AND_BODY_1_8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8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rgbClr val="00AD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38"/>
          <p:cNvSpPr/>
          <p:nvPr/>
        </p:nvSpPr>
        <p:spPr>
          <a:xfrm>
            <a:off x="8753650" y="60913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38"/>
          <p:cNvSpPr/>
          <p:nvPr/>
        </p:nvSpPr>
        <p:spPr>
          <a:xfrm>
            <a:off x="839120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38"/>
          <p:cNvSpPr/>
          <p:nvPr/>
        </p:nvSpPr>
        <p:spPr>
          <a:xfrm>
            <a:off x="802875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1" name="Google Shape;321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38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3" name="Google Shape;323;p38"/>
          <p:cNvSpPr txBox="1"/>
          <p:nvPr/>
        </p:nvSpPr>
        <p:spPr>
          <a:xfrm>
            <a:off x="457200" y="640080"/>
            <a:ext cx="8229600" cy="12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🎯 Lesson Objectives</a:t>
            </a:r>
            <a:endParaRPr sz="30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By the end of this lesson, you will be able to . . .</a:t>
            </a:r>
            <a:endParaRPr sz="30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4" name="Google Shape;324;p38"/>
          <p:cNvSpPr txBox="1">
            <a:spLocks noGrp="1"/>
          </p:cNvSpPr>
          <p:nvPr>
            <p:ph type="body" idx="1"/>
          </p:nvPr>
        </p:nvSpPr>
        <p:spPr>
          <a:xfrm>
            <a:off x="457200" y="1868875"/>
            <a:ext cx="8229600" cy="27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16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16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6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6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rap Up Lesson Objectives">
  <p:cSld name="TITLE_AND_BODY_1_8_1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9"/>
          <p:cNvSpPr txBox="1"/>
          <p:nvPr/>
        </p:nvSpPr>
        <p:spPr>
          <a:xfrm>
            <a:off x="457200" y="640080"/>
            <a:ext cx="8229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🎉 Today, you learned about . . .</a:t>
            </a:r>
            <a:endParaRPr sz="30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7" name="Google Shape;327;p39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8229600" cy="27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16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16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6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6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28" name="Google Shape;328;p39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9" name="Google Shape;329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39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1" name="Google Shape;331;p39"/>
          <p:cNvSpPr/>
          <p:nvPr/>
        </p:nvSpPr>
        <p:spPr>
          <a:xfrm>
            <a:off x="875365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39"/>
          <p:cNvSpPr/>
          <p:nvPr/>
        </p:nvSpPr>
        <p:spPr>
          <a:xfrm>
            <a:off x="839120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39"/>
          <p:cNvSpPr/>
          <p:nvPr/>
        </p:nvSpPr>
        <p:spPr>
          <a:xfrm>
            <a:off x="802875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ctice Level">
  <p:cSld name="TITLE_AND_BODY_1_6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0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rgbClr val="00AD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40"/>
          <p:cNvSpPr/>
          <p:nvPr/>
        </p:nvSpPr>
        <p:spPr>
          <a:xfrm>
            <a:off x="8753650" y="60913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40"/>
          <p:cNvSpPr/>
          <p:nvPr/>
        </p:nvSpPr>
        <p:spPr>
          <a:xfrm>
            <a:off x="839120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0"/>
          <p:cNvSpPr/>
          <p:nvPr/>
        </p:nvSpPr>
        <p:spPr>
          <a:xfrm>
            <a:off x="802875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9" name="Google Shape;339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40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1" name="Google Shape;341;p40"/>
          <p:cNvSpPr txBox="1"/>
          <p:nvPr/>
        </p:nvSpPr>
        <p:spPr>
          <a:xfrm>
            <a:off x="4297750" y="1554479"/>
            <a:ext cx="4572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400" b="1">
                <a:latin typeface="Poppins"/>
                <a:ea typeface="Poppins"/>
                <a:cs typeface="Poppins"/>
                <a:sym typeface="Poppins"/>
              </a:rPr>
              <a:t>✅ Do This:</a:t>
            </a:r>
            <a:endParaRPr sz="24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2" name="Google Shape;342;p40"/>
          <p:cNvSpPr/>
          <p:nvPr/>
        </p:nvSpPr>
        <p:spPr>
          <a:xfrm>
            <a:off x="4663450" y="868680"/>
            <a:ext cx="4206300" cy="45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FFFFFF"/>
              </a:solidFill>
            </a:endParaRPr>
          </a:p>
        </p:txBody>
      </p:sp>
      <p:sp>
        <p:nvSpPr>
          <p:cNvPr id="343" name="Google Shape;343;p40"/>
          <p:cNvSpPr txBox="1">
            <a:spLocks noGrp="1"/>
          </p:cNvSpPr>
          <p:nvPr>
            <p:ph type="subTitle" idx="1"/>
          </p:nvPr>
        </p:nvSpPr>
        <p:spPr>
          <a:xfrm>
            <a:off x="5303520" y="962130"/>
            <a:ext cx="3383400" cy="27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 Medium"/>
              <a:buNone/>
              <a:defRPr sz="16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2400"/>
              <a:buNone/>
              <a:defRPr/>
            </a:lvl9pPr>
          </a:lstStyle>
          <a:p>
            <a:endParaRPr/>
          </a:p>
        </p:txBody>
      </p:sp>
      <p:pic>
        <p:nvPicPr>
          <p:cNvPr id="344" name="Google Shape;34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7750" y="64008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40"/>
          <p:cNvSpPr txBox="1"/>
          <p:nvPr/>
        </p:nvSpPr>
        <p:spPr>
          <a:xfrm>
            <a:off x="182880" y="640080"/>
            <a:ext cx="3657600" cy="6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Montserrat"/>
                <a:ea typeface="Montserrat"/>
                <a:cs typeface="Montserrat"/>
                <a:sym typeface="Montserrat"/>
              </a:rPr>
              <a:t>🎉Practice</a:t>
            </a:r>
            <a:endParaRPr sz="3000" b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vestigate Level">
  <p:cSld name="TITLE_AND_BODY_1_6_2"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1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rgbClr val="00AD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41"/>
          <p:cNvSpPr/>
          <p:nvPr/>
        </p:nvSpPr>
        <p:spPr>
          <a:xfrm>
            <a:off x="8753650" y="60913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41"/>
          <p:cNvSpPr/>
          <p:nvPr/>
        </p:nvSpPr>
        <p:spPr>
          <a:xfrm>
            <a:off x="839120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41"/>
          <p:cNvSpPr/>
          <p:nvPr/>
        </p:nvSpPr>
        <p:spPr>
          <a:xfrm>
            <a:off x="802875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51" name="Google Shape;351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41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3" name="Google Shape;353;p41"/>
          <p:cNvSpPr txBox="1"/>
          <p:nvPr/>
        </p:nvSpPr>
        <p:spPr>
          <a:xfrm>
            <a:off x="4297750" y="1554479"/>
            <a:ext cx="4572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400" b="1">
                <a:latin typeface="Poppins"/>
                <a:ea typeface="Poppins"/>
                <a:cs typeface="Poppins"/>
                <a:sym typeface="Poppins"/>
              </a:rPr>
              <a:t>✅ Do This:</a:t>
            </a:r>
            <a:endParaRPr sz="24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4" name="Google Shape;354;p41"/>
          <p:cNvSpPr/>
          <p:nvPr/>
        </p:nvSpPr>
        <p:spPr>
          <a:xfrm>
            <a:off x="4663450" y="868680"/>
            <a:ext cx="4206300" cy="45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FFFFFF"/>
              </a:solidFill>
            </a:endParaRPr>
          </a:p>
        </p:txBody>
      </p:sp>
      <p:sp>
        <p:nvSpPr>
          <p:cNvPr id="355" name="Google Shape;355;p41"/>
          <p:cNvSpPr txBox="1">
            <a:spLocks noGrp="1"/>
          </p:cNvSpPr>
          <p:nvPr>
            <p:ph type="subTitle" idx="1"/>
          </p:nvPr>
        </p:nvSpPr>
        <p:spPr>
          <a:xfrm>
            <a:off x="5303520" y="962130"/>
            <a:ext cx="3383400" cy="27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 Medium"/>
              <a:buNone/>
              <a:defRPr sz="16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2400"/>
              <a:buNone/>
              <a:defRPr/>
            </a:lvl9pPr>
          </a:lstStyle>
          <a:p>
            <a:endParaRPr/>
          </a:p>
        </p:txBody>
      </p:sp>
      <p:pic>
        <p:nvPicPr>
          <p:cNvPr id="356" name="Google Shape;356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7750" y="64008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41"/>
          <p:cNvSpPr txBox="1"/>
          <p:nvPr/>
        </p:nvSpPr>
        <p:spPr>
          <a:xfrm>
            <a:off x="1365975" y="994625"/>
            <a:ext cx="25851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latin typeface="Montserrat"/>
                <a:ea typeface="Montserrat"/>
                <a:cs typeface="Montserrat"/>
                <a:sym typeface="Montserrat"/>
              </a:rPr>
              <a:t>Investigate</a:t>
            </a:r>
            <a:endParaRPr sz="32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latin typeface="Montserrat"/>
                <a:ea typeface="Montserrat"/>
                <a:cs typeface="Montserrat"/>
                <a:sym typeface="Montserrat"/>
              </a:rPr>
              <a:t>and Modify</a:t>
            </a:r>
            <a:endParaRPr sz="32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8" name="Google Shape;358;p41"/>
          <p:cNvSpPr txBox="1"/>
          <p:nvPr/>
        </p:nvSpPr>
        <p:spPr>
          <a:xfrm>
            <a:off x="111875" y="949500"/>
            <a:ext cx="13278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📝</a:t>
            </a:r>
            <a:endParaRPr sz="72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arm Up Text">
  <p:cSld name="TITLE_AND_BODY_8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4"/>
          <p:cNvSpPr txBox="1">
            <a:spLocks noGrp="1"/>
          </p:cNvSpPr>
          <p:nvPr>
            <p:ph type="body" idx="1"/>
          </p:nvPr>
        </p:nvSpPr>
        <p:spPr>
          <a:xfrm>
            <a:off x="457200" y="640080"/>
            <a:ext cx="82296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Char char="●"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Char char="○"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Char char="■"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Char char="●"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Char char="○"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Char char="■"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Char char="●"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Char char="○"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810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400"/>
              <a:buFont typeface="Poppins"/>
              <a:buChar char="■"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86" name="Google Shape;186;p24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7" name="Google Shape;187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4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9" name="Google Shape;189;p24"/>
          <p:cNvSpPr/>
          <p:nvPr/>
        </p:nvSpPr>
        <p:spPr>
          <a:xfrm>
            <a:off x="8753650" y="60913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4"/>
          <p:cNvSpPr/>
          <p:nvPr/>
        </p:nvSpPr>
        <p:spPr>
          <a:xfrm>
            <a:off x="8391200" y="60913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4"/>
          <p:cNvSpPr/>
          <p:nvPr/>
        </p:nvSpPr>
        <p:spPr>
          <a:xfrm>
            <a:off x="802875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dict Level">
  <p:cSld name="TITLE_AND_BODY_1_6_1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2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rgbClr val="00AD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42"/>
          <p:cNvSpPr/>
          <p:nvPr/>
        </p:nvSpPr>
        <p:spPr>
          <a:xfrm>
            <a:off x="8753650" y="60913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42"/>
          <p:cNvSpPr/>
          <p:nvPr/>
        </p:nvSpPr>
        <p:spPr>
          <a:xfrm>
            <a:off x="839120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42"/>
          <p:cNvSpPr/>
          <p:nvPr/>
        </p:nvSpPr>
        <p:spPr>
          <a:xfrm>
            <a:off x="802875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64" name="Google Shape;364;p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42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6" name="Google Shape;366;p42"/>
          <p:cNvSpPr txBox="1"/>
          <p:nvPr/>
        </p:nvSpPr>
        <p:spPr>
          <a:xfrm>
            <a:off x="4297750" y="1554479"/>
            <a:ext cx="4572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400" b="1">
                <a:latin typeface="Poppins"/>
                <a:ea typeface="Poppins"/>
                <a:cs typeface="Poppins"/>
                <a:sym typeface="Poppins"/>
              </a:rPr>
              <a:t>✅ Do This:</a:t>
            </a:r>
            <a:endParaRPr sz="24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7" name="Google Shape;367;p42"/>
          <p:cNvSpPr/>
          <p:nvPr/>
        </p:nvSpPr>
        <p:spPr>
          <a:xfrm>
            <a:off x="4663450" y="868680"/>
            <a:ext cx="4206300" cy="45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FFFFFF"/>
              </a:solidFill>
            </a:endParaRPr>
          </a:p>
        </p:txBody>
      </p:sp>
      <p:sp>
        <p:nvSpPr>
          <p:cNvPr id="368" name="Google Shape;368;p42"/>
          <p:cNvSpPr txBox="1">
            <a:spLocks noGrp="1"/>
          </p:cNvSpPr>
          <p:nvPr>
            <p:ph type="subTitle" idx="1"/>
          </p:nvPr>
        </p:nvSpPr>
        <p:spPr>
          <a:xfrm>
            <a:off x="5303520" y="962130"/>
            <a:ext cx="3383400" cy="27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 Medium"/>
              <a:buNone/>
              <a:defRPr sz="16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2400"/>
              <a:buNone/>
              <a:defRPr/>
            </a:lvl9pPr>
          </a:lstStyle>
          <a:p>
            <a:endParaRPr/>
          </a:p>
        </p:txBody>
      </p:sp>
      <p:pic>
        <p:nvPicPr>
          <p:cNvPr id="369" name="Google Shape;369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7750" y="64008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42"/>
          <p:cNvSpPr txBox="1"/>
          <p:nvPr/>
        </p:nvSpPr>
        <p:spPr>
          <a:xfrm>
            <a:off x="1365975" y="994625"/>
            <a:ext cx="25851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Montserrat"/>
                <a:ea typeface="Montserrat"/>
                <a:cs typeface="Montserrat"/>
                <a:sym typeface="Montserrat"/>
              </a:rPr>
              <a:t>Predict</a:t>
            </a:r>
            <a:endParaRPr sz="36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Montserrat"/>
                <a:ea typeface="Montserrat"/>
                <a:cs typeface="Montserrat"/>
                <a:sym typeface="Montserrat"/>
              </a:rPr>
              <a:t>and Run</a:t>
            </a:r>
            <a:endParaRPr sz="36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1" name="Google Shape;371;p42"/>
          <p:cNvSpPr txBox="1"/>
          <p:nvPr/>
        </p:nvSpPr>
        <p:spPr>
          <a:xfrm>
            <a:off x="111875" y="949500"/>
            <a:ext cx="13278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🔮</a:t>
            </a:r>
            <a:endParaRPr sz="720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 Text">
  <p:cSld name="TITLE_AND_BODY_1_3"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3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rgbClr val="00AD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43"/>
          <p:cNvSpPr/>
          <p:nvPr/>
        </p:nvSpPr>
        <p:spPr>
          <a:xfrm>
            <a:off x="8753650" y="60913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43"/>
          <p:cNvSpPr/>
          <p:nvPr/>
        </p:nvSpPr>
        <p:spPr>
          <a:xfrm>
            <a:off x="839120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43"/>
          <p:cNvSpPr/>
          <p:nvPr/>
        </p:nvSpPr>
        <p:spPr>
          <a:xfrm>
            <a:off x="802875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77" name="Google Shape;377;p4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43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9" name="Google Shape;379;p43"/>
          <p:cNvSpPr txBox="1">
            <a:spLocks noGrp="1"/>
          </p:cNvSpPr>
          <p:nvPr>
            <p:ph type="body" idx="1"/>
          </p:nvPr>
        </p:nvSpPr>
        <p:spPr>
          <a:xfrm>
            <a:off x="457200" y="640080"/>
            <a:ext cx="82296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1pPr>
            <a:lvl2pPr marL="914400" lvl="1" indent="-38100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marL="1371600" lvl="2" indent="-38100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marL="1828800" lvl="3" indent="-38100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4pPr>
            <a:lvl5pPr marL="2286000" lvl="4" indent="-38100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5pPr>
            <a:lvl6pPr marL="2743200" lvl="5" indent="-38100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6pPr>
            <a:lvl7pPr marL="3200400" lvl="6" indent="-38100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7pPr>
            <a:lvl8pPr marL="3657600" lvl="7" indent="-38100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8pPr>
            <a:lvl9pPr marL="4114800" lvl="8" indent="-381000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G">
  <p:cSld name="TITLE_AND_BODY_1_3_1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4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rgbClr val="00AD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44"/>
          <p:cNvSpPr/>
          <p:nvPr/>
        </p:nvSpPr>
        <p:spPr>
          <a:xfrm>
            <a:off x="8753650" y="60913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44"/>
          <p:cNvSpPr/>
          <p:nvPr/>
        </p:nvSpPr>
        <p:spPr>
          <a:xfrm>
            <a:off x="839120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44"/>
          <p:cNvSpPr/>
          <p:nvPr/>
        </p:nvSpPr>
        <p:spPr>
          <a:xfrm>
            <a:off x="802875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85" name="Google Shape;385;p4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44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87" name="Google Shape;387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475" y="830000"/>
            <a:ext cx="3390900" cy="348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44"/>
          <p:cNvSpPr/>
          <p:nvPr/>
        </p:nvSpPr>
        <p:spPr>
          <a:xfrm>
            <a:off x="4209775" y="789425"/>
            <a:ext cx="1086600" cy="981900"/>
          </a:xfrm>
          <a:prstGeom prst="rect">
            <a:avLst/>
          </a:prstGeom>
          <a:solidFill>
            <a:srgbClr val="FDCC59"/>
          </a:solidFill>
          <a:ln w="9525" cap="flat" cmpd="sng">
            <a:solidFill>
              <a:srgbClr val="FFA4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</a:t>
            </a:r>
            <a:endParaRPr sz="4800" b="1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9" name="Google Shape;389;p44"/>
          <p:cNvSpPr/>
          <p:nvPr/>
        </p:nvSpPr>
        <p:spPr>
          <a:xfrm>
            <a:off x="4209775" y="2169350"/>
            <a:ext cx="1086600" cy="981900"/>
          </a:xfrm>
          <a:prstGeom prst="rect">
            <a:avLst/>
          </a:prstGeom>
          <a:solidFill>
            <a:srgbClr val="FDCC59"/>
          </a:solidFill>
          <a:ln w="9525" cap="flat" cmpd="sng">
            <a:solidFill>
              <a:srgbClr val="FFA4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</a:t>
            </a:r>
            <a:endParaRPr sz="4800" b="1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0" name="Google Shape;390;p44"/>
          <p:cNvSpPr/>
          <p:nvPr/>
        </p:nvSpPr>
        <p:spPr>
          <a:xfrm>
            <a:off x="4209775" y="3549275"/>
            <a:ext cx="1086600" cy="981900"/>
          </a:xfrm>
          <a:prstGeom prst="rect">
            <a:avLst/>
          </a:prstGeom>
          <a:solidFill>
            <a:srgbClr val="FDCC59"/>
          </a:solidFill>
          <a:ln w="9525" cap="flat" cmpd="sng">
            <a:solidFill>
              <a:srgbClr val="FFA4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</a:t>
            </a:r>
            <a:endParaRPr sz="4800" b="1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1" name="Google Shape;391;p44"/>
          <p:cNvSpPr txBox="1"/>
          <p:nvPr/>
        </p:nvSpPr>
        <p:spPr>
          <a:xfrm>
            <a:off x="5394960" y="833975"/>
            <a:ext cx="33909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Poppins"/>
                <a:ea typeface="Poppins"/>
                <a:cs typeface="Poppins"/>
                <a:sym typeface="Poppins"/>
              </a:rPr>
              <a:t>Tell</a:t>
            </a:r>
            <a:r>
              <a:rPr lang="en" sz="2000">
                <a:latin typeface="Poppins"/>
                <a:ea typeface="Poppins"/>
                <a:cs typeface="Poppins"/>
                <a:sym typeface="Poppins"/>
              </a:rPr>
              <a:t> them something you like about their code.</a:t>
            </a:r>
            <a:endParaRPr sz="20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2" name="Google Shape;392;p44"/>
          <p:cNvSpPr txBox="1"/>
          <p:nvPr/>
        </p:nvSpPr>
        <p:spPr>
          <a:xfrm>
            <a:off x="5394960" y="2213900"/>
            <a:ext cx="33909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Poppins"/>
                <a:ea typeface="Poppins"/>
                <a:cs typeface="Poppins"/>
                <a:sym typeface="Poppins"/>
              </a:rPr>
              <a:t>Ask</a:t>
            </a:r>
            <a:r>
              <a:rPr lang="en" sz="2000">
                <a:latin typeface="Poppins"/>
                <a:ea typeface="Poppins"/>
                <a:cs typeface="Poppins"/>
                <a:sym typeface="Poppins"/>
              </a:rPr>
              <a:t> them something about the code.</a:t>
            </a:r>
            <a:endParaRPr sz="20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3" name="Google Shape;393;p44"/>
          <p:cNvSpPr txBox="1"/>
          <p:nvPr/>
        </p:nvSpPr>
        <p:spPr>
          <a:xfrm>
            <a:off x="5394960" y="3593825"/>
            <a:ext cx="33909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Poppins"/>
                <a:ea typeface="Poppins"/>
                <a:cs typeface="Poppins"/>
                <a:sym typeface="Poppins"/>
              </a:rPr>
              <a:t>Give</a:t>
            </a:r>
            <a:r>
              <a:rPr lang="en" sz="2000">
                <a:latin typeface="Poppins"/>
                <a:ea typeface="Poppins"/>
                <a:cs typeface="Poppins"/>
                <a:sym typeface="Poppins"/>
              </a:rPr>
              <a:t> a suggestion for improvement.</a:t>
            </a:r>
            <a:endParaRPr sz="20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arm Up Distribute">
  <p:cSld name="TITLE_AND_BODY_1_2_1_1"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5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96" name="Google Shape;396;p4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45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8" name="Google Shape;398;p45"/>
          <p:cNvSpPr txBox="1">
            <a:spLocks noGrp="1"/>
          </p:cNvSpPr>
          <p:nvPr>
            <p:ph type="title"/>
          </p:nvPr>
        </p:nvSpPr>
        <p:spPr>
          <a:xfrm>
            <a:off x="274320" y="685800"/>
            <a:ext cx="5120700" cy="68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99" name="Google Shape;399;p45"/>
          <p:cNvSpPr txBox="1">
            <a:spLocks noGrp="1"/>
          </p:cNvSpPr>
          <p:nvPr>
            <p:ph type="body" idx="1"/>
          </p:nvPr>
        </p:nvSpPr>
        <p:spPr>
          <a:xfrm>
            <a:off x="274320" y="1463040"/>
            <a:ext cx="5120700" cy="10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  <a:defRPr sz="2000">
                <a:solidFill>
                  <a:schemeClr val="dk1"/>
                </a:solidFill>
              </a:defRPr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 sz="2000">
                <a:solidFill>
                  <a:schemeClr val="dk1"/>
                </a:solidFill>
              </a:defRPr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  <a:defRPr sz="2000">
                <a:solidFill>
                  <a:schemeClr val="dk1"/>
                </a:solidFill>
              </a:defRPr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 sz="2000">
                <a:solidFill>
                  <a:schemeClr val="dk1"/>
                </a:solidFill>
              </a:defRPr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  <a:defRPr sz="2000">
                <a:solidFill>
                  <a:schemeClr val="dk1"/>
                </a:solidFill>
              </a:defRPr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0" name="Google Shape;400;p45"/>
          <p:cNvSpPr/>
          <p:nvPr/>
        </p:nvSpPr>
        <p:spPr>
          <a:xfrm>
            <a:off x="8753650" y="60913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45"/>
          <p:cNvSpPr/>
          <p:nvPr/>
        </p:nvSpPr>
        <p:spPr>
          <a:xfrm>
            <a:off x="8391200" y="60913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45"/>
          <p:cNvSpPr/>
          <p:nvPr/>
        </p:nvSpPr>
        <p:spPr>
          <a:xfrm>
            <a:off x="802875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 Distribute">
  <p:cSld name="TITLE_AND_BODY_1_2_1_1_2"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46"/>
          <p:cNvSpPr txBox="1">
            <a:spLocks noGrp="1"/>
          </p:cNvSpPr>
          <p:nvPr>
            <p:ph type="title"/>
          </p:nvPr>
        </p:nvSpPr>
        <p:spPr>
          <a:xfrm>
            <a:off x="274320" y="685800"/>
            <a:ext cx="5120700" cy="68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05" name="Google Shape;405;p46"/>
          <p:cNvSpPr txBox="1">
            <a:spLocks noGrp="1"/>
          </p:cNvSpPr>
          <p:nvPr>
            <p:ph type="body" idx="1"/>
          </p:nvPr>
        </p:nvSpPr>
        <p:spPr>
          <a:xfrm>
            <a:off x="274320" y="1463040"/>
            <a:ext cx="5120700" cy="10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  <a:defRPr sz="2000">
                <a:solidFill>
                  <a:schemeClr val="dk1"/>
                </a:solidFill>
              </a:defRPr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 sz="2000">
                <a:solidFill>
                  <a:schemeClr val="dk1"/>
                </a:solidFill>
              </a:defRPr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  <a:defRPr sz="2000">
                <a:solidFill>
                  <a:schemeClr val="dk1"/>
                </a:solidFill>
              </a:defRPr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 sz="2000">
                <a:solidFill>
                  <a:schemeClr val="dk1"/>
                </a:solidFill>
              </a:defRPr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  <a:defRPr sz="2000">
                <a:solidFill>
                  <a:schemeClr val="dk1"/>
                </a:solidFill>
              </a:defRPr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6" name="Google Shape;406;p46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rgbClr val="00AD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46"/>
          <p:cNvSpPr/>
          <p:nvPr/>
        </p:nvSpPr>
        <p:spPr>
          <a:xfrm>
            <a:off x="8753650" y="60913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46"/>
          <p:cNvSpPr/>
          <p:nvPr/>
        </p:nvSpPr>
        <p:spPr>
          <a:xfrm>
            <a:off x="839120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46"/>
          <p:cNvSpPr/>
          <p:nvPr/>
        </p:nvSpPr>
        <p:spPr>
          <a:xfrm>
            <a:off x="802875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10" name="Google Shape;410;p4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46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rap Up Distribute">
  <p:cSld name="TITLE_AND_BODY_1_2_1_1_1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47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14" name="Google Shape;414;p4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47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6" name="Google Shape;416;p47"/>
          <p:cNvSpPr txBox="1">
            <a:spLocks noGrp="1"/>
          </p:cNvSpPr>
          <p:nvPr>
            <p:ph type="title"/>
          </p:nvPr>
        </p:nvSpPr>
        <p:spPr>
          <a:xfrm>
            <a:off x="274320" y="685800"/>
            <a:ext cx="5120700" cy="68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17" name="Google Shape;417;p47"/>
          <p:cNvSpPr txBox="1">
            <a:spLocks noGrp="1"/>
          </p:cNvSpPr>
          <p:nvPr>
            <p:ph type="body" idx="1"/>
          </p:nvPr>
        </p:nvSpPr>
        <p:spPr>
          <a:xfrm>
            <a:off x="274320" y="1463040"/>
            <a:ext cx="5120700" cy="10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  <a:defRPr sz="2000">
                <a:solidFill>
                  <a:schemeClr val="dk1"/>
                </a:solidFill>
              </a:defRPr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 sz="2000">
                <a:solidFill>
                  <a:schemeClr val="dk1"/>
                </a:solidFill>
              </a:defRPr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  <a:defRPr sz="2000">
                <a:solidFill>
                  <a:schemeClr val="dk1"/>
                </a:solidFill>
              </a:defRPr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 sz="2000">
                <a:solidFill>
                  <a:schemeClr val="dk1"/>
                </a:solidFill>
              </a:defRPr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  <a:defRPr sz="2000">
                <a:solidFill>
                  <a:schemeClr val="dk1"/>
                </a:solidFill>
              </a:defRPr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18" name="Google Shape;418;p47"/>
          <p:cNvSpPr/>
          <p:nvPr/>
        </p:nvSpPr>
        <p:spPr>
          <a:xfrm>
            <a:off x="875365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47"/>
          <p:cNvSpPr/>
          <p:nvPr/>
        </p:nvSpPr>
        <p:spPr>
          <a:xfrm>
            <a:off x="839120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47"/>
          <p:cNvSpPr/>
          <p:nvPr/>
        </p:nvSpPr>
        <p:spPr>
          <a:xfrm>
            <a:off x="802875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arm Up Activity Guide">
  <p:cSld name="TITLE_AND_BODY_1_1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48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rgbClr val="B9BF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48"/>
          <p:cNvSpPr/>
          <p:nvPr/>
        </p:nvSpPr>
        <p:spPr>
          <a:xfrm>
            <a:off x="8753650" y="60913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48"/>
          <p:cNvSpPr/>
          <p:nvPr/>
        </p:nvSpPr>
        <p:spPr>
          <a:xfrm>
            <a:off x="8391200" y="60913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48"/>
          <p:cNvSpPr/>
          <p:nvPr/>
        </p:nvSpPr>
        <p:spPr>
          <a:xfrm>
            <a:off x="802875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26" name="Google Shape;426;p4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48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8" name="Google Shape;428;p48"/>
          <p:cNvSpPr txBox="1">
            <a:spLocks noGrp="1"/>
          </p:cNvSpPr>
          <p:nvPr>
            <p:ph type="body" idx="1"/>
          </p:nvPr>
        </p:nvSpPr>
        <p:spPr>
          <a:xfrm>
            <a:off x="457200" y="1280160"/>
            <a:ext cx="4572000" cy="338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1pPr>
            <a:lvl2pPr marL="914400" lvl="1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marL="1371600" lvl="2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marL="1828800" lvl="3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4pPr>
            <a:lvl5pPr marL="2286000" lvl="4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5pPr>
            <a:lvl6pPr marL="2743200" lvl="5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6pPr>
            <a:lvl7pPr marL="3200400" lvl="6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7pPr>
            <a:lvl8pPr marL="3657600" lvl="7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8pPr>
            <a:lvl9pPr marL="4114800" lvl="8" indent="-3810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29" name="Google Shape;429;p48"/>
          <p:cNvSpPr txBox="1"/>
          <p:nvPr/>
        </p:nvSpPr>
        <p:spPr>
          <a:xfrm>
            <a:off x="457200" y="640080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✅ Do This:</a:t>
            </a: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rap Up Activity Guide">
  <p:cSld name="TITLE_AND_BODY_1_1_7"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49"/>
          <p:cNvSpPr txBox="1">
            <a:spLocks noGrp="1"/>
          </p:cNvSpPr>
          <p:nvPr>
            <p:ph type="body" idx="1"/>
          </p:nvPr>
        </p:nvSpPr>
        <p:spPr>
          <a:xfrm>
            <a:off x="457200" y="1280160"/>
            <a:ext cx="4572000" cy="338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1pPr>
            <a:lvl2pPr marL="914400" lvl="1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marL="1371600" lvl="2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marL="1828800" lvl="3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4pPr>
            <a:lvl5pPr marL="2286000" lvl="4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5pPr>
            <a:lvl6pPr marL="2743200" lvl="5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6pPr>
            <a:lvl7pPr marL="3200400" lvl="6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7pPr>
            <a:lvl8pPr marL="3657600" lvl="7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8pPr>
            <a:lvl9pPr marL="4114800" lvl="8" indent="-3810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32" name="Google Shape;432;p49"/>
          <p:cNvSpPr txBox="1"/>
          <p:nvPr/>
        </p:nvSpPr>
        <p:spPr>
          <a:xfrm>
            <a:off x="457200" y="640080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✅ Do This:</a:t>
            </a:r>
            <a:endParaRPr/>
          </a:p>
        </p:txBody>
      </p:sp>
      <p:sp>
        <p:nvSpPr>
          <p:cNvPr id="433" name="Google Shape;433;p49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34" name="Google Shape;434;p4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49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6" name="Google Shape;436;p49"/>
          <p:cNvSpPr/>
          <p:nvPr/>
        </p:nvSpPr>
        <p:spPr>
          <a:xfrm>
            <a:off x="875365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49"/>
          <p:cNvSpPr/>
          <p:nvPr/>
        </p:nvSpPr>
        <p:spPr>
          <a:xfrm>
            <a:off x="839120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49"/>
          <p:cNvSpPr/>
          <p:nvPr/>
        </p:nvSpPr>
        <p:spPr>
          <a:xfrm>
            <a:off x="802875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 Guide">
  <p:cSld name="TITLE_AND_BODY_1_1_6"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50"/>
          <p:cNvSpPr txBox="1">
            <a:spLocks noGrp="1"/>
          </p:cNvSpPr>
          <p:nvPr>
            <p:ph type="body" idx="1"/>
          </p:nvPr>
        </p:nvSpPr>
        <p:spPr>
          <a:xfrm>
            <a:off x="457200" y="1280160"/>
            <a:ext cx="4572000" cy="338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1pPr>
            <a:lvl2pPr marL="914400" lvl="1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marL="1371600" lvl="2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marL="1828800" lvl="3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4pPr>
            <a:lvl5pPr marL="2286000" lvl="4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5pPr>
            <a:lvl6pPr marL="2743200" lvl="5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6pPr>
            <a:lvl7pPr marL="3200400" lvl="6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7pPr>
            <a:lvl8pPr marL="3657600" lvl="7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8pPr>
            <a:lvl9pPr marL="4114800" lvl="8" indent="-3810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1" name="Google Shape;441;p50"/>
          <p:cNvSpPr txBox="1"/>
          <p:nvPr/>
        </p:nvSpPr>
        <p:spPr>
          <a:xfrm>
            <a:off x="457200" y="640080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✅ Do This:</a:t>
            </a:r>
            <a:endParaRPr/>
          </a:p>
        </p:txBody>
      </p:sp>
      <p:sp>
        <p:nvSpPr>
          <p:cNvPr id="442" name="Google Shape;442;p50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rgbClr val="00AD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50"/>
          <p:cNvSpPr/>
          <p:nvPr/>
        </p:nvSpPr>
        <p:spPr>
          <a:xfrm>
            <a:off x="8753650" y="60913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50"/>
          <p:cNvSpPr/>
          <p:nvPr/>
        </p:nvSpPr>
        <p:spPr>
          <a:xfrm>
            <a:off x="839120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50"/>
          <p:cNvSpPr/>
          <p:nvPr/>
        </p:nvSpPr>
        <p:spPr>
          <a:xfrm>
            <a:off x="802875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46" name="Google Shape;446;p5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50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arm Up Quiz, Quiz, Trade">
  <p:cSld name="TITLE_AND_BODY_1_1_5"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51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rgbClr val="B9BF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51"/>
          <p:cNvSpPr/>
          <p:nvPr/>
        </p:nvSpPr>
        <p:spPr>
          <a:xfrm>
            <a:off x="8753650" y="60913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51"/>
          <p:cNvSpPr/>
          <p:nvPr/>
        </p:nvSpPr>
        <p:spPr>
          <a:xfrm>
            <a:off x="8391200" y="60913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51"/>
          <p:cNvSpPr/>
          <p:nvPr/>
        </p:nvSpPr>
        <p:spPr>
          <a:xfrm>
            <a:off x="802875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53" name="Google Shape;453;p5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p51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5" name="Google Shape;455;p51"/>
          <p:cNvSpPr txBox="1"/>
          <p:nvPr/>
        </p:nvSpPr>
        <p:spPr>
          <a:xfrm>
            <a:off x="365760" y="1280160"/>
            <a:ext cx="6468600" cy="3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 Mono"/>
              <a:buAutoNum type="arabicPeriod"/>
            </a:pPr>
            <a:r>
              <a:rPr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Find a partner! Decide who is </a:t>
            </a:r>
            <a:r>
              <a:rPr lang="en" sz="2000" b="1">
                <a:solidFill>
                  <a:srgbClr val="00ADBC"/>
                </a:solidFill>
                <a:latin typeface="Poppins"/>
                <a:ea typeface="Poppins"/>
                <a:cs typeface="Poppins"/>
                <a:sym typeface="Poppins"/>
              </a:rPr>
              <a:t>Partner A</a:t>
            </a:r>
            <a:r>
              <a:rPr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and who is </a:t>
            </a:r>
            <a:r>
              <a:rPr lang="en" sz="2000" b="1">
                <a:solidFill>
                  <a:srgbClr val="FFA400"/>
                </a:solidFill>
                <a:latin typeface="Poppins"/>
                <a:ea typeface="Poppins"/>
                <a:cs typeface="Poppins"/>
                <a:sym typeface="Poppins"/>
              </a:rPr>
              <a:t>Partner B</a:t>
            </a:r>
            <a:r>
              <a:rPr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20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 Mono"/>
              <a:buAutoNum type="arabicPeriod"/>
            </a:pPr>
            <a:r>
              <a:rPr lang="en" sz="2000" b="1">
                <a:solidFill>
                  <a:srgbClr val="00ADBC"/>
                </a:solidFill>
                <a:latin typeface="Poppins"/>
                <a:ea typeface="Poppins"/>
                <a:cs typeface="Poppins"/>
                <a:sym typeface="Poppins"/>
              </a:rPr>
              <a:t>Partner A</a:t>
            </a:r>
            <a:r>
              <a:rPr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shows </a:t>
            </a:r>
            <a:r>
              <a:rPr lang="en" sz="2000" b="1">
                <a:solidFill>
                  <a:srgbClr val="FFA400"/>
                </a:solidFill>
                <a:latin typeface="Poppins"/>
                <a:ea typeface="Poppins"/>
                <a:cs typeface="Poppins"/>
                <a:sym typeface="Poppins"/>
              </a:rPr>
              <a:t>Partner B</a:t>
            </a:r>
            <a:r>
              <a:rPr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their question.</a:t>
            </a:r>
            <a:endParaRPr sz="20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 Mono"/>
              <a:buAutoNum type="arabicPeriod"/>
            </a:pPr>
            <a:r>
              <a:rPr lang="en" sz="2000" b="1">
                <a:solidFill>
                  <a:srgbClr val="FFA400"/>
                </a:solidFill>
                <a:latin typeface="Poppins"/>
                <a:ea typeface="Poppins"/>
                <a:cs typeface="Poppins"/>
                <a:sym typeface="Poppins"/>
              </a:rPr>
              <a:t>Partner B</a:t>
            </a:r>
            <a:r>
              <a:rPr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answers.</a:t>
            </a:r>
            <a:endParaRPr sz="20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 Mono"/>
              <a:buAutoNum type="arabicPeriod"/>
            </a:pPr>
            <a:r>
              <a:rPr lang="en" sz="2000" b="1">
                <a:solidFill>
                  <a:srgbClr val="00ADBC"/>
                </a:solidFill>
                <a:latin typeface="Poppins"/>
                <a:ea typeface="Poppins"/>
                <a:cs typeface="Poppins"/>
                <a:sym typeface="Poppins"/>
              </a:rPr>
              <a:t>Partner A</a:t>
            </a:r>
            <a:r>
              <a:rPr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praises or corrects.</a:t>
            </a:r>
            <a:endParaRPr sz="20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 Mono"/>
              <a:buAutoNum type="arabicPeriod"/>
            </a:pPr>
            <a:r>
              <a:rPr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Repeat steps 2-4 with roles swapped.</a:t>
            </a:r>
            <a:endParaRPr sz="20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 Mono"/>
              <a:buAutoNum type="arabicPeriod"/>
            </a:pPr>
            <a:r>
              <a:rPr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Trade cards.</a:t>
            </a:r>
            <a:endParaRPr sz="20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buClr>
                <a:srgbClr val="000000"/>
              </a:buClr>
              <a:buSzPts val="2000"/>
              <a:buFont typeface="Roboto Mono"/>
              <a:buAutoNum type="arabicPeriod"/>
            </a:pPr>
            <a:r>
              <a:rPr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Raise your hand to find a new partner!</a:t>
            </a:r>
            <a:endParaRPr sz="2000" b="1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56" name="Google Shape;456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6200" y="1797875"/>
            <a:ext cx="2589776" cy="3234352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51"/>
          <p:cNvSpPr txBox="1"/>
          <p:nvPr/>
        </p:nvSpPr>
        <p:spPr>
          <a:xfrm>
            <a:off x="457200" y="54864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Quiz, Quiz, Trade</a:t>
            </a:r>
            <a:endParaRPr sz="3000" b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rap Up Closing the Loop">
  <p:cSld name="TITLE_AND_BODY_7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5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rgbClr val="766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5"/>
          <p:cNvSpPr/>
          <p:nvPr/>
        </p:nvSpPr>
        <p:spPr>
          <a:xfrm>
            <a:off x="875365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5"/>
          <p:cNvSpPr/>
          <p:nvPr/>
        </p:nvSpPr>
        <p:spPr>
          <a:xfrm>
            <a:off x="839120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5"/>
          <p:cNvSpPr/>
          <p:nvPr/>
        </p:nvSpPr>
        <p:spPr>
          <a:xfrm>
            <a:off x="802875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7" name="Google Shape;197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5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99" name="Google Shape;199;p25"/>
          <p:cNvGrpSpPr/>
          <p:nvPr/>
        </p:nvGrpSpPr>
        <p:grpSpPr>
          <a:xfrm>
            <a:off x="274595" y="1285950"/>
            <a:ext cx="3816093" cy="2392068"/>
            <a:chOff x="4119275" y="1082500"/>
            <a:chExt cx="2254175" cy="1413000"/>
          </a:xfrm>
        </p:grpSpPr>
        <p:sp>
          <p:nvSpPr>
            <p:cNvPr id="200" name="Google Shape;200;p25"/>
            <p:cNvSpPr/>
            <p:nvPr/>
          </p:nvSpPr>
          <p:spPr>
            <a:xfrm>
              <a:off x="4510800" y="1082500"/>
              <a:ext cx="1313400" cy="1370400"/>
            </a:xfrm>
            <a:prstGeom prst="arc">
              <a:avLst>
                <a:gd name="adj1" fmla="val 16754062"/>
                <a:gd name="adj2" fmla="val 15279205"/>
              </a:avLst>
            </a:prstGeom>
            <a:noFill/>
            <a:ln w="228600" cap="rnd" cmpd="sng">
              <a:solidFill>
                <a:srgbClr val="00ADB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5"/>
            <p:cNvSpPr txBox="1"/>
            <p:nvPr/>
          </p:nvSpPr>
          <p:spPr>
            <a:xfrm>
              <a:off x="4119275" y="1215399"/>
              <a:ext cx="1557000" cy="74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0">
                  <a:latin typeface="Chewy"/>
                  <a:ea typeface="Chewy"/>
                  <a:cs typeface="Chewy"/>
                  <a:sym typeface="Chewy"/>
                </a:rPr>
                <a:t>Closing</a:t>
              </a:r>
              <a:endParaRPr sz="7000">
                <a:latin typeface="Chewy"/>
                <a:ea typeface="Chewy"/>
                <a:cs typeface="Chewy"/>
                <a:sym typeface="Chewy"/>
              </a:endParaRPr>
            </a:p>
          </p:txBody>
        </p:sp>
        <p:sp>
          <p:nvSpPr>
            <p:cNvPr id="202" name="Google Shape;202;p25"/>
            <p:cNvSpPr txBox="1"/>
            <p:nvPr/>
          </p:nvSpPr>
          <p:spPr>
            <a:xfrm>
              <a:off x="5264050" y="1914100"/>
              <a:ext cx="1109400" cy="58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0">
                  <a:solidFill>
                    <a:srgbClr val="000000"/>
                  </a:solidFill>
                  <a:latin typeface="Chewy"/>
                  <a:ea typeface="Chewy"/>
                  <a:cs typeface="Chewy"/>
                  <a:sym typeface="Chewy"/>
                </a:rPr>
                <a:t>Loop</a:t>
              </a:r>
              <a:endParaRPr sz="7000">
                <a:latin typeface="Chewy"/>
                <a:ea typeface="Chewy"/>
                <a:cs typeface="Chewy"/>
                <a:sym typeface="Chewy"/>
              </a:endParaRPr>
            </a:p>
          </p:txBody>
        </p:sp>
        <p:sp>
          <p:nvSpPr>
            <p:cNvPr id="203" name="Google Shape;203;p25"/>
            <p:cNvSpPr txBox="1"/>
            <p:nvPr/>
          </p:nvSpPr>
          <p:spPr>
            <a:xfrm>
              <a:off x="4695875" y="1654000"/>
              <a:ext cx="726000" cy="67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200" i="1">
                  <a:latin typeface="Caveat"/>
                  <a:ea typeface="Caveat"/>
                  <a:cs typeface="Caveat"/>
                  <a:sym typeface="Caveat"/>
                </a:rPr>
                <a:t>the</a:t>
              </a:r>
              <a:endParaRPr sz="6200" i="1">
                <a:latin typeface="Caveat"/>
                <a:ea typeface="Caveat"/>
                <a:cs typeface="Caveat"/>
                <a:sym typeface="Caveat"/>
              </a:endParaRPr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 Quiz, Quiz, Trade">
  <p:cSld name="TITLE_AND_BODY_1_1_5_1"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52"/>
          <p:cNvSpPr txBox="1"/>
          <p:nvPr/>
        </p:nvSpPr>
        <p:spPr>
          <a:xfrm>
            <a:off x="365760" y="1280160"/>
            <a:ext cx="6468600" cy="3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 Mono"/>
              <a:buAutoNum type="arabicPeriod"/>
            </a:pPr>
            <a:r>
              <a:rPr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Find a partner! Decide who is </a:t>
            </a:r>
            <a:r>
              <a:rPr lang="en" sz="2000" b="1">
                <a:solidFill>
                  <a:srgbClr val="00ADBC"/>
                </a:solidFill>
                <a:latin typeface="Poppins"/>
                <a:ea typeface="Poppins"/>
                <a:cs typeface="Poppins"/>
                <a:sym typeface="Poppins"/>
              </a:rPr>
              <a:t>Partner A</a:t>
            </a:r>
            <a:r>
              <a:rPr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and who is </a:t>
            </a:r>
            <a:r>
              <a:rPr lang="en" sz="2000" b="1">
                <a:solidFill>
                  <a:srgbClr val="FFA400"/>
                </a:solidFill>
                <a:latin typeface="Poppins"/>
                <a:ea typeface="Poppins"/>
                <a:cs typeface="Poppins"/>
                <a:sym typeface="Poppins"/>
              </a:rPr>
              <a:t>Partner B</a:t>
            </a:r>
            <a:r>
              <a:rPr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20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 Mono"/>
              <a:buAutoNum type="arabicPeriod"/>
            </a:pPr>
            <a:r>
              <a:rPr lang="en" sz="2000" b="1">
                <a:solidFill>
                  <a:srgbClr val="00ADBC"/>
                </a:solidFill>
                <a:latin typeface="Poppins"/>
                <a:ea typeface="Poppins"/>
                <a:cs typeface="Poppins"/>
                <a:sym typeface="Poppins"/>
              </a:rPr>
              <a:t>Partner A</a:t>
            </a:r>
            <a:r>
              <a:rPr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shows </a:t>
            </a:r>
            <a:r>
              <a:rPr lang="en" sz="2000" b="1">
                <a:solidFill>
                  <a:srgbClr val="FFA400"/>
                </a:solidFill>
                <a:latin typeface="Poppins"/>
                <a:ea typeface="Poppins"/>
                <a:cs typeface="Poppins"/>
                <a:sym typeface="Poppins"/>
              </a:rPr>
              <a:t>Partner B</a:t>
            </a:r>
            <a:r>
              <a:rPr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their question.</a:t>
            </a:r>
            <a:endParaRPr sz="20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 Mono"/>
              <a:buAutoNum type="arabicPeriod"/>
            </a:pPr>
            <a:r>
              <a:rPr lang="en" sz="2000" b="1">
                <a:solidFill>
                  <a:srgbClr val="FFA400"/>
                </a:solidFill>
                <a:latin typeface="Poppins"/>
                <a:ea typeface="Poppins"/>
                <a:cs typeface="Poppins"/>
                <a:sym typeface="Poppins"/>
              </a:rPr>
              <a:t>Partner B</a:t>
            </a:r>
            <a:r>
              <a:rPr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answers.</a:t>
            </a:r>
            <a:endParaRPr sz="20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 Mono"/>
              <a:buAutoNum type="arabicPeriod"/>
            </a:pPr>
            <a:r>
              <a:rPr lang="en" sz="2000" b="1">
                <a:solidFill>
                  <a:srgbClr val="00ADBC"/>
                </a:solidFill>
                <a:latin typeface="Poppins"/>
                <a:ea typeface="Poppins"/>
                <a:cs typeface="Poppins"/>
                <a:sym typeface="Poppins"/>
              </a:rPr>
              <a:t>Partner A</a:t>
            </a:r>
            <a:r>
              <a:rPr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praises or corrects.</a:t>
            </a:r>
            <a:endParaRPr sz="20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 Mono"/>
              <a:buAutoNum type="arabicPeriod"/>
            </a:pPr>
            <a:r>
              <a:rPr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Repeat steps 2-4 with roles swapped.</a:t>
            </a:r>
            <a:endParaRPr sz="20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 Mono"/>
              <a:buAutoNum type="arabicPeriod"/>
            </a:pPr>
            <a:r>
              <a:rPr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Trade cards.</a:t>
            </a:r>
            <a:endParaRPr sz="20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buClr>
                <a:srgbClr val="000000"/>
              </a:buClr>
              <a:buSzPts val="2000"/>
              <a:buFont typeface="Roboto Mono"/>
              <a:buAutoNum type="arabicPeriod"/>
            </a:pPr>
            <a:r>
              <a:rPr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Raise your hand to find a new partner!</a:t>
            </a:r>
            <a:endParaRPr sz="2000" b="1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60" name="Google Shape;460;p5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396200" y="1797875"/>
            <a:ext cx="2589776" cy="3234352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52"/>
          <p:cNvSpPr txBox="1"/>
          <p:nvPr/>
        </p:nvSpPr>
        <p:spPr>
          <a:xfrm>
            <a:off x="457200" y="54864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Quiz, Quiz, Trade</a:t>
            </a:r>
            <a:endParaRPr sz="30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2" name="Google Shape;462;p52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rgbClr val="00AD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52"/>
          <p:cNvSpPr/>
          <p:nvPr/>
        </p:nvSpPr>
        <p:spPr>
          <a:xfrm>
            <a:off x="8753650" y="60913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52"/>
          <p:cNvSpPr/>
          <p:nvPr/>
        </p:nvSpPr>
        <p:spPr>
          <a:xfrm>
            <a:off x="839120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52"/>
          <p:cNvSpPr/>
          <p:nvPr/>
        </p:nvSpPr>
        <p:spPr>
          <a:xfrm>
            <a:off x="802875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66" name="Google Shape;466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p52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rap Up Quiz, Quiz, Trade">
  <p:cSld name="TITLE_AND_BODY_1_1_5_1_1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53"/>
          <p:cNvSpPr txBox="1"/>
          <p:nvPr/>
        </p:nvSpPr>
        <p:spPr>
          <a:xfrm>
            <a:off x="365760" y="1280160"/>
            <a:ext cx="6468600" cy="3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 Mono"/>
              <a:buAutoNum type="arabicPeriod"/>
            </a:pPr>
            <a:r>
              <a:rPr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Find a partner! Decide who is </a:t>
            </a:r>
            <a:r>
              <a:rPr lang="en" sz="2000" b="1">
                <a:solidFill>
                  <a:srgbClr val="00ADBC"/>
                </a:solidFill>
                <a:latin typeface="Poppins"/>
                <a:ea typeface="Poppins"/>
                <a:cs typeface="Poppins"/>
                <a:sym typeface="Poppins"/>
              </a:rPr>
              <a:t>Partner A</a:t>
            </a:r>
            <a:r>
              <a:rPr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and who is </a:t>
            </a:r>
            <a:r>
              <a:rPr lang="en" sz="2000" b="1">
                <a:solidFill>
                  <a:srgbClr val="FFA400"/>
                </a:solidFill>
                <a:latin typeface="Poppins"/>
                <a:ea typeface="Poppins"/>
                <a:cs typeface="Poppins"/>
                <a:sym typeface="Poppins"/>
              </a:rPr>
              <a:t>Partner B</a:t>
            </a:r>
            <a:r>
              <a:rPr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20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 Mono"/>
              <a:buAutoNum type="arabicPeriod"/>
            </a:pPr>
            <a:r>
              <a:rPr lang="en" sz="2000" b="1">
                <a:solidFill>
                  <a:srgbClr val="00ADBC"/>
                </a:solidFill>
                <a:latin typeface="Poppins"/>
                <a:ea typeface="Poppins"/>
                <a:cs typeface="Poppins"/>
                <a:sym typeface="Poppins"/>
              </a:rPr>
              <a:t>Partner A</a:t>
            </a:r>
            <a:r>
              <a:rPr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shows </a:t>
            </a:r>
            <a:r>
              <a:rPr lang="en" sz="2000" b="1">
                <a:solidFill>
                  <a:srgbClr val="FFA400"/>
                </a:solidFill>
                <a:latin typeface="Poppins"/>
                <a:ea typeface="Poppins"/>
                <a:cs typeface="Poppins"/>
                <a:sym typeface="Poppins"/>
              </a:rPr>
              <a:t>Partner B</a:t>
            </a:r>
            <a:r>
              <a:rPr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their question.</a:t>
            </a:r>
            <a:endParaRPr sz="20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 Mono"/>
              <a:buAutoNum type="arabicPeriod"/>
            </a:pPr>
            <a:r>
              <a:rPr lang="en" sz="2000" b="1">
                <a:solidFill>
                  <a:srgbClr val="FFA400"/>
                </a:solidFill>
                <a:latin typeface="Poppins"/>
                <a:ea typeface="Poppins"/>
                <a:cs typeface="Poppins"/>
                <a:sym typeface="Poppins"/>
              </a:rPr>
              <a:t>Partner B</a:t>
            </a:r>
            <a:r>
              <a:rPr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answers.</a:t>
            </a:r>
            <a:endParaRPr sz="20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 Mono"/>
              <a:buAutoNum type="arabicPeriod"/>
            </a:pPr>
            <a:r>
              <a:rPr lang="en" sz="2000" b="1">
                <a:solidFill>
                  <a:srgbClr val="00ADBC"/>
                </a:solidFill>
                <a:latin typeface="Poppins"/>
                <a:ea typeface="Poppins"/>
                <a:cs typeface="Poppins"/>
                <a:sym typeface="Poppins"/>
              </a:rPr>
              <a:t>Partner A</a:t>
            </a:r>
            <a:r>
              <a:rPr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praises or corrects.</a:t>
            </a:r>
            <a:endParaRPr sz="20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 Mono"/>
              <a:buAutoNum type="arabicPeriod"/>
            </a:pPr>
            <a:r>
              <a:rPr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Repeat steps 2-4 with roles swapped.</a:t>
            </a:r>
            <a:endParaRPr sz="20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 Mono"/>
              <a:buAutoNum type="arabicPeriod"/>
            </a:pPr>
            <a:r>
              <a:rPr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Trade cards.</a:t>
            </a:r>
            <a:endParaRPr sz="20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buClr>
                <a:srgbClr val="000000"/>
              </a:buClr>
              <a:buSzPts val="2000"/>
              <a:buFont typeface="Roboto Mono"/>
              <a:buAutoNum type="arabicPeriod"/>
            </a:pPr>
            <a:r>
              <a:rPr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Raise your hand to find a new partner!</a:t>
            </a:r>
            <a:endParaRPr sz="2000" b="1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70" name="Google Shape;470;p5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396200" y="1797875"/>
            <a:ext cx="2589776" cy="3234352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Google Shape;471;p53"/>
          <p:cNvSpPr txBox="1"/>
          <p:nvPr/>
        </p:nvSpPr>
        <p:spPr>
          <a:xfrm>
            <a:off x="457200" y="54864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Quiz, Quiz, Trade</a:t>
            </a:r>
            <a:endParaRPr sz="30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2" name="Google Shape;472;p53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rgbClr val="766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53"/>
          <p:cNvSpPr/>
          <p:nvPr/>
        </p:nvSpPr>
        <p:spPr>
          <a:xfrm>
            <a:off x="875365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53"/>
          <p:cNvSpPr/>
          <p:nvPr/>
        </p:nvSpPr>
        <p:spPr>
          <a:xfrm>
            <a:off x="839120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53"/>
          <p:cNvSpPr/>
          <p:nvPr/>
        </p:nvSpPr>
        <p:spPr>
          <a:xfrm>
            <a:off x="802875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76" name="Google Shape;476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Google Shape;477;p53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arm Up Give One, Get One">
  <p:cSld name="TITLE_AND_BODY_1_1_4"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54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rgbClr val="B9BF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54"/>
          <p:cNvSpPr/>
          <p:nvPr/>
        </p:nvSpPr>
        <p:spPr>
          <a:xfrm>
            <a:off x="8753650" y="60913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54"/>
          <p:cNvSpPr/>
          <p:nvPr/>
        </p:nvSpPr>
        <p:spPr>
          <a:xfrm>
            <a:off x="8391200" y="60913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54"/>
          <p:cNvSpPr/>
          <p:nvPr/>
        </p:nvSpPr>
        <p:spPr>
          <a:xfrm>
            <a:off x="802875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83" name="Google Shape;483;p5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p54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5" name="Google Shape;485;p54"/>
          <p:cNvSpPr txBox="1"/>
          <p:nvPr/>
        </p:nvSpPr>
        <p:spPr>
          <a:xfrm>
            <a:off x="457200" y="1554480"/>
            <a:ext cx="4937700" cy="24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Share</a:t>
            </a:r>
            <a:r>
              <a:rPr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your </a:t>
            </a:r>
            <a:r>
              <a:rPr lang="en" sz="2000" b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ideas</a:t>
            </a:r>
            <a:r>
              <a:rPr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and </a:t>
            </a:r>
            <a:r>
              <a:rPr lang="en" sz="2000" b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thoughts</a:t>
            </a:r>
            <a:r>
              <a:rPr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with </a:t>
            </a:r>
            <a:r>
              <a:rPr lang="en" sz="2000" b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your peers</a:t>
            </a:r>
            <a:r>
              <a:rPr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20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Proxima Nova"/>
              <a:buChar char="●"/>
            </a:pPr>
            <a:r>
              <a:rPr lang="en" sz="2000" b="1">
                <a:solidFill>
                  <a:srgbClr val="00ADBC"/>
                </a:solidFill>
                <a:latin typeface="Poppins"/>
                <a:ea typeface="Poppins"/>
                <a:cs typeface="Poppins"/>
                <a:sym typeface="Poppins"/>
              </a:rPr>
              <a:t>Give</a:t>
            </a:r>
            <a:r>
              <a:rPr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one of your ideas.</a:t>
            </a:r>
            <a:endParaRPr sz="20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Proxima Nova"/>
              <a:buChar char="●"/>
            </a:pPr>
            <a:r>
              <a:rPr lang="en" sz="2000" b="1">
                <a:solidFill>
                  <a:srgbClr val="7665A0"/>
                </a:solidFill>
                <a:latin typeface="Poppins"/>
                <a:ea typeface="Poppins"/>
                <a:cs typeface="Poppins"/>
                <a:sym typeface="Poppins"/>
              </a:rPr>
              <a:t>Get</a:t>
            </a:r>
            <a:r>
              <a:rPr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one of your peer's ideas.</a:t>
            </a:r>
            <a:endParaRPr sz="20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000" b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Find another classmate and repeat!</a:t>
            </a:r>
            <a:endParaRPr sz="2000" b="1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86" name="Google Shape;486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9280" y="822960"/>
            <a:ext cx="3079150" cy="3845549"/>
          </a:xfrm>
          <a:prstGeom prst="rect">
            <a:avLst/>
          </a:prstGeom>
          <a:noFill/>
          <a:ln>
            <a:noFill/>
          </a:ln>
        </p:spPr>
      </p:pic>
      <p:sp>
        <p:nvSpPr>
          <p:cNvPr id="487" name="Google Shape;487;p54"/>
          <p:cNvSpPr txBox="1"/>
          <p:nvPr/>
        </p:nvSpPr>
        <p:spPr>
          <a:xfrm>
            <a:off x="1188720" y="731520"/>
            <a:ext cx="4114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Montserrat"/>
                <a:ea typeface="Montserrat"/>
                <a:cs typeface="Montserrat"/>
                <a:sym typeface="Montserrat"/>
              </a:rPr>
              <a:t>Give One, Get One!</a:t>
            </a:r>
            <a:endParaRPr sz="3000" b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 Give One, Get One">
  <p:cSld name="TITLE_AND_BODY_1_1_4_1"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55"/>
          <p:cNvSpPr txBox="1"/>
          <p:nvPr/>
        </p:nvSpPr>
        <p:spPr>
          <a:xfrm>
            <a:off x="457200" y="1554480"/>
            <a:ext cx="4937700" cy="24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Share</a:t>
            </a:r>
            <a:r>
              <a:rPr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your </a:t>
            </a:r>
            <a:r>
              <a:rPr lang="en" sz="2000" b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ideas</a:t>
            </a:r>
            <a:r>
              <a:rPr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and </a:t>
            </a:r>
            <a:r>
              <a:rPr lang="en" sz="2000" b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thoughts</a:t>
            </a:r>
            <a:r>
              <a:rPr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with </a:t>
            </a:r>
            <a:r>
              <a:rPr lang="en" sz="2000" b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your peers</a:t>
            </a:r>
            <a:r>
              <a:rPr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20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Proxima Nova"/>
              <a:buChar char="●"/>
            </a:pPr>
            <a:r>
              <a:rPr lang="en" sz="2000" b="1">
                <a:solidFill>
                  <a:srgbClr val="00ADBC"/>
                </a:solidFill>
                <a:latin typeface="Poppins"/>
                <a:ea typeface="Poppins"/>
                <a:cs typeface="Poppins"/>
                <a:sym typeface="Poppins"/>
              </a:rPr>
              <a:t>Give</a:t>
            </a:r>
            <a:r>
              <a:rPr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one of your ideas.</a:t>
            </a:r>
            <a:endParaRPr sz="20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Proxima Nova"/>
              <a:buChar char="●"/>
            </a:pPr>
            <a:r>
              <a:rPr lang="en" sz="2000" b="1">
                <a:solidFill>
                  <a:srgbClr val="7665A0"/>
                </a:solidFill>
                <a:latin typeface="Poppins"/>
                <a:ea typeface="Poppins"/>
                <a:cs typeface="Poppins"/>
                <a:sym typeface="Poppins"/>
              </a:rPr>
              <a:t>Get</a:t>
            </a:r>
            <a:r>
              <a:rPr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one of your peer's ideas.</a:t>
            </a:r>
            <a:endParaRPr sz="20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000" b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Find another classmate and repeat!</a:t>
            </a:r>
            <a:endParaRPr sz="2000" b="1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90" name="Google Shape;490;p5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669280" y="822960"/>
            <a:ext cx="3079150" cy="3845549"/>
          </a:xfrm>
          <a:prstGeom prst="rect">
            <a:avLst/>
          </a:prstGeom>
          <a:noFill/>
          <a:ln>
            <a:noFill/>
          </a:ln>
        </p:spPr>
      </p:pic>
      <p:sp>
        <p:nvSpPr>
          <p:cNvPr id="491" name="Google Shape;491;p55"/>
          <p:cNvSpPr txBox="1"/>
          <p:nvPr/>
        </p:nvSpPr>
        <p:spPr>
          <a:xfrm>
            <a:off x="1188720" y="731520"/>
            <a:ext cx="4114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Montserrat"/>
                <a:ea typeface="Montserrat"/>
                <a:cs typeface="Montserrat"/>
                <a:sym typeface="Montserrat"/>
              </a:rPr>
              <a:t>Give One, Get One!</a:t>
            </a:r>
            <a:endParaRPr sz="30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2" name="Google Shape;492;p55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rgbClr val="00AD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55"/>
          <p:cNvSpPr/>
          <p:nvPr/>
        </p:nvSpPr>
        <p:spPr>
          <a:xfrm>
            <a:off x="8753650" y="60913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55"/>
          <p:cNvSpPr/>
          <p:nvPr/>
        </p:nvSpPr>
        <p:spPr>
          <a:xfrm>
            <a:off x="839120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55"/>
          <p:cNvSpPr/>
          <p:nvPr/>
        </p:nvSpPr>
        <p:spPr>
          <a:xfrm>
            <a:off x="802875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96" name="Google Shape;496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55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rap Up Give One, Get One">
  <p:cSld name="TITLE_AND_BODY_1_1_4_1_1"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56"/>
          <p:cNvSpPr txBox="1"/>
          <p:nvPr/>
        </p:nvSpPr>
        <p:spPr>
          <a:xfrm>
            <a:off x="457200" y="1554480"/>
            <a:ext cx="4937700" cy="24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Share</a:t>
            </a:r>
            <a:r>
              <a:rPr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your </a:t>
            </a:r>
            <a:r>
              <a:rPr lang="en" sz="2000" b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ideas</a:t>
            </a:r>
            <a:r>
              <a:rPr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and </a:t>
            </a:r>
            <a:r>
              <a:rPr lang="en" sz="2000" b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thoughts</a:t>
            </a:r>
            <a:r>
              <a:rPr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with </a:t>
            </a:r>
            <a:r>
              <a:rPr lang="en" sz="2000" b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your peers</a:t>
            </a:r>
            <a:r>
              <a:rPr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20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Proxima Nova"/>
              <a:buChar char="●"/>
            </a:pPr>
            <a:r>
              <a:rPr lang="en" sz="2000" b="1">
                <a:solidFill>
                  <a:srgbClr val="00ADBC"/>
                </a:solidFill>
                <a:latin typeface="Poppins"/>
                <a:ea typeface="Poppins"/>
                <a:cs typeface="Poppins"/>
                <a:sym typeface="Poppins"/>
              </a:rPr>
              <a:t>Give</a:t>
            </a:r>
            <a:r>
              <a:rPr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one of your ideas.</a:t>
            </a:r>
            <a:endParaRPr sz="20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Proxima Nova"/>
              <a:buChar char="●"/>
            </a:pPr>
            <a:r>
              <a:rPr lang="en" sz="2000" b="1">
                <a:solidFill>
                  <a:srgbClr val="7665A0"/>
                </a:solidFill>
                <a:latin typeface="Poppins"/>
                <a:ea typeface="Poppins"/>
                <a:cs typeface="Poppins"/>
                <a:sym typeface="Poppins"/>
              </a:rPr>
              <a:t>Get</a:t>
            </a:r>
            <a:r>
              <a:rPr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one of your peer's ideas.</a:t>
            </a:r>
            <a:endParaRPr sz="20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000" b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Find another classmate and repeat!</a:t>
            </a:r>
            <a:endParaRPr sz="2000" b="1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500" name="Google Shape;500;p5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669280" y="822960"/>
            <a:ext cx="3079150" cy="3845549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Google Shape;501;p56"/>
          <p:cNvSpPr txBox="1"/>
          <p:nvPr/>
        </p:nvSpPr>
        <p:spPr>
          <a:xfrm>
            <a:off x="1188720" y="731520"/>
            <a:ext cx="4114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Montserrat"/>
                <a:ea typeface="Montserrat"/>
                <a:cs typeface="Montserrat"/>
                <a:sym typeface="Montserrat"/>
              </a:rPr>
              <a:t>Give One, Get One!</a:t>
            </a:r>
            <a:endParaRPr sz="30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2" name="Google Shape;502;p56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03" name="Google Shape;503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p56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5" name="Google Shape;505;p56"/>
          <p:cNvSpPr/>
          <p:nvPr/>
        </p:nvSpPr>
        <p:spPr>
          <a:xfrm>
            <a:off x="875365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56"/>
          <p:cNvSpPr/>
          <p:nvPr/>
        </p:nvSpPr>
        <p:spPr>
          <a:xfrm>
            <a:off x="839120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56"/>
          <p:cNvSpPr/>
          <p:nvPr/>
        </p:nvSpPr>
        <p:spPr>
          <a:xfrm>
            <a:off x="802875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 Bingo Instructions">
  <p:cSld name="TITLE_AND_BODY_1_1_3"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57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rgbClr val="B9BF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57"/>
          <p:cNvSpPr/>
          <p:nvPr/>
        </p:nvSpPr>
        <p:spPr>
          <a:xfrm>
            <a:off x="8753650" y="60913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57"/>
          <p:cNvSpPr/>
          <p:nvPr/>
        </p:nvSpPr>
        <p:spPr>
          <a:xfrm>
            <a:off x="8391200" y="60913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57"/>
          <p:cNvSpPr/>
          <p:nvPr/>
        </p:nvSpPr>
        <p:spPr>
          <a:xfrm>
            <a:off x="802875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13" name="Google Shape;513;p5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514" name="Google Shape;514;p57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5" name="Google Shape;515;p57"/>
          <p:cNvSpPr txBox="1"/>
          <p:nvPr/>
        </p:nvSpPr>
        <p:spPr>
          <a:xfrm>
            <a:off x="457200" y="1554480"/>
            <a:ext cx="4937700" cy="24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As the definitions are read, </a:t>
            </a:r>
            <a:r>
              <a:rPr lang="en" sz="2400" b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color in the correct word</a:t>
            </a:r>
            <a:r>
              <a:rPr lang="en"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on your </a:t>
            </a:r>
            <a:r>
              <a:rPr lang="en" sz="2400" b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CS Bingo card</a:t>
            </a:r>
            <a:r>
              <a:rPr lang="en"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24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Once you have </a:t>
            </a:r>
            <a:r>
              <a:rPr lang="en" sz="2400" b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formed a line</a:t>
            </a:r>
            <a:r>
              <a:rPr lang="en"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on your card, yell out </a:t>
            </a:r>
            <a:r>
              <a:rPr lang="en" sz="2400" b="1">
                <a:solidFill>
                  <a:srgbClr val="00ADBC"/>
                </a:solidFill>
                <a:latin typeface="Poppins"/>
                <a:ea typeface="Poppins"/>
                <a:cs typeface="Poppins"/>
                <a:sym typeface="Poppins"/>
              </a:rPr>
              <a:t>"Java!"</a:t>
            </a:r>
            <a:endParaRPr sz="2400" b="1">
              <a:solidFill>
                <a:srgbClr val="00ADB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516" name="Google Shape;516;p57"/>
          <p:cNvPicPr preferRelativeResize="0"/>
          <p:nvPr/>
        </p:nvPicPr>
        <p:blipFill rotWithShape="1">
          <a:blip r:embed="rId3">
            <a:alphaModFix/>
          </a:blip>
          <a:srcRect l="5979" b="11707"/>
          <a:stretch/>
        </p:blipFill>
        <p:spPr>
          <a:xfrm>
            <a:off x="6035040" y="731520"/>
            <a:ext cx="2654300" cy="3894251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17" name="Google Shape;517;p57"/>
          <p:cNvPicPr preferRelativeResize="0"/>
          <p:nvPr/>
        </p:nvPicPr>
        <p:blipFill rotWithShape="1">
          <a:blip r:embed="rId4">
            <a:alphaModFix/>
          </a:blip>
          <a:srcRect l="18580" r="20640"/>
          <a:stretch/>
        </p:blipFill>
        <p:spPr>
          <a:xfrm>
            <a:off x="5180250" y="2735900"/>
            <a:ext cx="1351974" cy="2224524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Google Shape;518;p57"/>
          <p:cNvSpPr txBox="1"/>
          <p:nvPr/>
        </p:nvSpPr>
        <p:spPr>
          <a:xfrm>
            <a:off x="1188720" y="731520"/>
            <a:ext cx="4114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Montserrat"/>
                <a:ea typeface="Montserrat"/>
                <a:cs typeface="Montserrat"/>
                <a:sym typeface="Montserrat"/>
              </a:rPr>
              <a:t>CS Bingo!</a:t>
            </a:r>
            <a:endParaRPr sz="3000" b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arm Up">
  <p:cSld name="TITLE_AND_BODY_1_1_2"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58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rgbClr val="B9BF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58"/>
          <p:cNvSpPr/>
          <p:nvPr/>
        </p:nvSpPr>
        <p:spPr>
          <a:xfrm>
            <a:off x="8753650" y="60913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58"/>
          <p:cNvSpPr/>
          <p:nvPr/>
        </p:nvSpPr>
        <p:spPr>
          <a:xfrm>
            <a:off x="8391200" y="60913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58"/>
          <p:cNvSpPr/>
          <p:nvPr/>
        </p:nvSpPr>
        <p:spPr>
          <a:xfrm>
            <a:off x="802875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24" name="Google Shape;524;p5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58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6" name="Google Shape;526;p58"/>
          <p:cNvSpPr txBox="1">
            <a:spLocks noGrp="1"/>
          </p:cNvSpPr>
          <p:nvPr>
            <p:ph type="body" idx="1"/>
          </p:nvPr>
        </p:nvSpPr>
        <p:spPr>
          <a:xfrm>
            <a:off x="457200" y="1280160"/>
            <a:ext cx="8229600" cy="338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1pPr>
            <a:lvl2pPr marL="914400" lvl="1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marL="1371600" lvl="2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marL="1828800" lvl="3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4pPr>
            <a:lvl5pPr marL="2286000" lvl="4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5pPr>
            <a:lvl6pPr marL="2743200" lvl="5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6pPr>
            <a:lvl7pPr marL="3200400" lvl="6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7pPr>
            <a:lvl8pPr marL="3657600" lvl="7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8pPr>
            <a:lvl9pPr marL="4114800" lvl="8" indent="-3810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7" name="Google Shape;527;p58"/>
          <p:cNvSpPr txBox="1"/>
          <p:nvPr/>
        </p:nvSpPr>
        <p:spPr>
          <a:xfrm>
            <a:off x="457200" y="640080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✅ Do This:</a:t>
            </a:r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">
  <p:cSld name="TITLE_AND_BODY_1_1_2_1"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59"/>
          <p:cNvSpPr txBox="1">
            <a:spLocks noGrp="1"/>
          </p:cNvSpPr>
          <p:nvPr>
            <p:ph type="body" idx="1"/>
          </p:nvPr>
        </p:nvSpPr>
        <p:spPr>
          <a:xfrm>
            <a:off x="457200" y="1280160"/>
            <a:ext cx="8229600" cy="338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1pPr>
            <a:lvl2pPr marL="914400" lvl="1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marL="1371600" lvl="2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marL="1828800" lvl="3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4pPr>
            <a:lvl5pPr marL="2286000" lvl="4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5pPr>
            <a:lvl6pPr marL="2743200" lvl="5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6pPr>
            <a:lvl7pPr marL="3200400" lvl="6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7pPr>
            <a:lvl8pPr marL="3657600" lvl="7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8pPr>
            <a:lvl9pPr marL="4114800" lvl="8" indent="-3810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0" name="Google Shape;530;p59"/>
          <p:cNvSpPr txBox="1"/>
          <p:nvPr/>
        </p:nvSpPr>
        <p:spPr>
          <a:xfrm>
            <a:off x="457200" y="640080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✅ Do This:</a:t>
            </a:r>
            <a:endParaRPr/>
          </a:p>
        </p:txBody>
      </p:sp>
      <p:sp>
        <p:nvSpPr>
          <p:cNvPr id="531" name="Google Shape;531;p59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rgbClr val="00AD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59"/>
          <p:cNvSpPr/>
          <p:nvPr/>
        </p:nvSpPr>
        <p:spPr>
          <a:xfrm>
            <a:off x="8753650" y="60913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59"/>
          <p:cNvSpPr/>
          <p:nvPr/>
        </p:nvSpPr>
        <p:spPr>
          <a:xfrm>
            <a:off x="839120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59"/>
          <p:cNvSpPr/>
          <p:nvPr/>
        </p:nvSpPr>
        <p:spPr>
          <a:xfrm>
            <a:off x="802875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35" name="Google Shape;535;p5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Google Shape;536;p59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arm Up Discussion Half">
  <p:cSld name="TITLE_AND_BODY_1_1_1"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60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rgbClr val="B9BF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60"/>
          <p:cNvSpPr/>
          <p:nvPr/>
        </p:nvSpPr>
        <p:spPr>
          <a:xfrm>
            <a:off x="8753650" y="60913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60"/>
          <p:cNvSpPr/>
          <p:nvPr/>
        </p:nvSpPr>
        <p:spPr>
          <a:xfrm>
            <a:off x="8391200" y="60913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60"/>
          <p:cNvSpPr/>
          <p:nvPr/>
        </p:nvSpPr>
        <p:spPr>
          <a:xfrm>
            <a:off x="802875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42" name="Google Shape;542;p6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60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4" name="Google Shape;544;p60"/>
          <p:cNvSpPr txBox="1">
            <a:spLocks noGrp="1"/>
          </p:cNvSpPr>
          <p:nvPr>
            <p:ph type="body" idx="1"/>
          </p:nvPr>
        </p:nvSpPr>
        <p:spPr>
          <a:xfrm>
            <a:off x="3840475" y="1610300"/>
            <a:ext cx="5029200" cy="27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1pPr>
            <a:lvl2pPr marL="914400" lvl="1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marL="1371600" lvl="2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marL="1828800" lvl="3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4pPr>
            <a:lvl5pPr marL="2286000" lvl="4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5pPr>
            <a:lvl6pPr marL="2743200" lvl="5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6pPr>
            <a:lvl7pPr marL="3200400" lvl="6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7pPr>
            <a:lvl8pPr marL="3657600" lvl="7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8pPr>
            <a:lvl9pPr marL="4114800" lvl="8" indent="-3810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45" name="Google Shape;545;p60"/>
          <p:cNvSpPr txBox="1"/>
          <p:nvPr/>
        </p:nvSpPr>
        <p:spPr>
          <a:xfrm>
            <a:off x="3824975" y="914400"/>
            <a:ext cx="50292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💡Discuss:</a:t>
            </a:r>
            <a:endParaRPr sz="3000"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rap Up Discussion Half">
  <p:cSld name="TITLE_AND_BODY_1_1_1_5"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61"/>
          <p:cNvSpPr txBox="1">
            <a:spLocks noGrp="1"/>
          </p:cNvSpPr>
          <p:nvPr>
            <p:ph type="body" idx="1"/>
          </p:nvPr>
        </p:nvSpPr>
        <p:spPr>
          <a:xfrm>
            <a:off x="3840475" y="1610300"/>
            <a:ext cx="5029200" cy="27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1pPr>
            <a:lvl2pPr marL="914400" lvl="1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marL="1371600" lvl="2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marL="1828800" lvl="3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4pPr>
            <a:lvl5pPr marL="2286000" lvl="4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5pPr>
            <a:lvl6pPr marL="2743200" lvl="5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6pPr>
            <a:lvl7pPr marL="3200400" lvl="6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7pPr>
            <a:lvl8pPr marL="3657600" lvl="7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8pPr>
            <a:lvl9pPr marL="4114800" lvl="8" indent="-3810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48" name="Google Shape;548;p61"/>
          <p:cNvSpPr txBox="1"/>
          <p:nvPr/>
        </p:nvSpPr>
        <p:spPr>
          <a:xfrm>
            <a:off x="3824975" y="914400"/>
            <a:ext cx="50292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💡Discuss:</a:t>
            </a:r>
            <a:endParaRPr sz="3000"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9" name="Google Shape;549;p61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rgbClr val="766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61"/>
          <p:cNvSpPr/>
          <p:nvPr/>
        </p:nvSpPr>
        <p:spPr>
          <a:xfrm>
            <a:off x="875365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61"/>
          <p:cNvSpPr/>
          <p:nvPr/>
        </p:nvSpPr>
        <p:spPr>
          <a:xfrm>
            <a:off x="839120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61"/>
          <p:cNvSpPr/>
          <p:nvPr/>
        </p:nvSpPr>
        <p:spPr>
          <a:xfrm>
            <a:off x="802875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53" name="Google Shape;553;p6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Google Shape;554;p61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rap Up Question Stems">
  <p:cSld name="TITLE_AND_BODY_6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6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rgbClr val="766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6"/>
          <p:cNvSpPr/>
          <p:nvPr/>
        </p:nvSpPr>
        <p:spPr>
          <a:xfrm>
            <a:off x="875365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6"/>
          <p:cNvSpPr/>
          <p:nvPr/>
        </p:nvSpPr>
        <p:spPr>
          <a:xfrm>
            <a:off x="839120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6"/>
          <p:cNvSpPr/>
          <p:nvPr/>
        </p:nvSpPr>
        <p:spPr>
          <a:xfrm>
            <a:off x="802875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9" name="Google Shape;209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6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1" name="Google Shape;211;p26"/>
          <p:cNvSpPr txBox="1"/>
          <p:nvPr/>
        </p:nvSpPr>
        <p:spPr>
          <a:xfrm>
            <a:off x="342900" y="590550"/>
            <a:ext cx="3931800" cy="29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Montserrat"/>
                <a:ea typeface="Montserrat"/>
                <a:cs typeface="Montserrat"/>
                <a:sym typeface="Montserrat"/>
              </a:rPr>
              <a:t>Question Stems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9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Write a question on your index card using one of these stems.</a:t>
            </a:r>
            <a:endParaRPr sz="19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9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9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Turn to the person next to you and take turns asking and answering your questions.</a:t>
            </a:r>
            <a:endParaRPr sz="19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2" name="Google Shape;212;p26"/>
          <p:cNvSpPr/>
          <p:nvPr/>
        </p:nvSpPr>
        <p:spPr>
          <a:xfrm>
            <a:off x="4442450" y="538950"/>
            <a:ext cx="3249000" cy="12081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FFE0A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Short Stack"/>
                <a:ea typeface="Short Stack"/>
                <a:cs typeface="Short Stack"/>
                <a:sym typeface="Short Stack"/>
              </a:rPr>
              <a:t>What are the parts or features of _____?</a:t>
            </a:r>
            <a:endParaRPr sz="1600"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213" name="Google Shape;213;p26"/>
          <p:cNvSpPr/>
          <p:nvPr/>
        </p:nvSpPr>
        <p:spPr>
          <a:xfrm flipH="1">
            <a:off x="5385250" y="3112775"/>
            <a:ext cx="3249000" cy="14451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E7E9AD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Short Stack"/>
                <a:ea typeface="Short Stack"/>
                <a:cs typeface="Short Stack"/>
                <a:sym typeface="Short Stack"/>
              </a:rPr>
              <a:t>What is the main idea</a:t>
            </a:r>
            <a:br>
              <a:rPr lang="en" sz="1600">
                <a:latin typeface="Short Stack"/>
                <a:ea typeface="Short Stack"/>
                <a:cs typeface="Short Stack"/>
                <a:sym typeface="Short Stack"/>
              </a:rPr>
            </a:br>
            <a:r>
              <a:rPr lang="en" sz="1600">
                <a:latin typeface="Short Stack"/>
                <a:ea typeface="Short Stack"/>
                <a:cs typeface="Short Stack"/>
                <a:sym typeface="Short Stack"/>
              </a:rPr>
              <a:t>of _____?</a:t>
            </a:r>
            <a:endParaRPr sz="1600"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214" name="Google Shape;214;p26"/>
          <p:cNvSpPr/>
          <p:nvPr/>
        </p:nvSpPr>
        <p:spPr>
          <a:xfrm flipH="1">
            <a:off x="2634350" y="3531575"/>
            <a:ext cx="3191100" cy="13695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CFC9DE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Short Stack"/>
                <a:ea typeface="Short Stack"/>
                <a:cs typeface="Short Stack"/>
                <a:sym typeface="Short Stack"/>
              </a:rPr>
              <a:t>How is _____ related to _____?</a:t>
            </a:r>
            <a:endParaRPr sz="1600"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215" name="Google Shape;215;p26"/>
          <p:cNvSpPr/>
          <p:nvPr/>
        </p:nvSpPr>
        <p:spPr>
          <a:xfrm>
            <a:off x="5225025" y="1552350"/>
            <a:ext cx="3654000" cy="16527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A6E3E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Short Stack"/>
                <a:ea typeface="Short Stack"/>
                <a:cs typeface="Short Stack"/>
                <a:sym typeface="Short Stack"/>
              </a:rPr>
              <a:t>What might happen if you combined with _____ with _____?</a:t>
            </a:r>
            <a:endParaRPr sz="1600"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 Discussion Half">
  <p:cSld name="TITLE_AND_BODY_1_1_1_4"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62"/>
          <p:cNvSpPr txBox="1">
            <a:spLocks noGrp="1"/>
          </p:cNvSpPr>
          <p:nvPr>
            <p:ph type="body" idx="1"/>
          </p:nvPr>
        </p:nvSpPr>
        <p:spPr>
          <a:xfrm>
            <a:off x="3840475" y="1610300"/>
            <a:ext cx="5029200" cy="27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1pPr>
            <a:lvl2pPr marL="914400" lvl="1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marL="1371600" lvl="2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marL="1828800" lvl="3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4pPr>
            <a:lvl5pPr marL="2286000" lvl="4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5pPr>
            <a:lvl6pPr marL="2743200" lvl="5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6pPr>
            <a:lvl7pPr marL="3200400" lvl="6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7pPr>
            <a:lvl8pPr marL="3657600" lvl="7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8pPr>
            <a:lvl9pPr marL="4114800" lvl="8" indent="-3810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57" name="Google Shape;557;p62"/>
          <p:cNvSpPr txBox="1"/>
          <p:nvPr/>
        </p:nvSpPr>
        <p:spPr>
          <a:xfrm>
            <a:off x="3824975" y="914400"/>
            <a:ext cx="50292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💡Discuss:</a:t>
            </a:r>
            <a:endParaRPr sz="3000"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8" name="Google Shape;558;p62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rgbClr val="00AD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62"/>
          <p:cNvSpPr/>
          <p:nvPr/>
        </p:nvSpPr>
        <p:spPr>
          <a:xfrm>
            <a:off x="8753650" y="60913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62"/>
          <p:cNvSpPr/>
          <p:nvPr/>
        </p:nvSpPr>
        <p:spPr>
          <a:xfrm>
            <a:off x="839120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62"/>
          <p:cNvSpPr/>
          <p:nvPr/>
        </p:nvSpPr>
        <p:spPr>
          <a:xfrm>
            <a:off x="802875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2" name="Google Shape;562;p6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563" name="Google Shape;563;p62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arm Up Discussion Full">
  <p:cSld name="TITLE_AND_BODY_1_1_1_3"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63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rgbClr val="B9BF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63"/>
          <p:cNvSpPr/>
          <p:nvPr/>
        </p:nvSpPr>
        <p:spPr>
          <a:xfrm>
            <a:off x="8753650" y="60913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63"/>
          <p:cNvSpPr/>
          <p:nvPr/>
        </p:nvSpPr>
        <p:spPr>
          <a:xfrm>
            <a:off x="8391200" y="60913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63"/>
          <p:cNvSpPr/>
          <p:nvPr/>
        </p:nvSpPr>
        <p:spPr>
          <a:xfrm>
            <a:off x="802875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9" name="Google Shape;569;p6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570" name="Google Shape;570;p63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1" name="Google Shape;571;p63"/>
          <p:cNvSpPr txBox="1">
            <a:spLocks noGrp="1"/>
          </p:cNvSpPr>
          <p:nvPr>
            <p:ph type="body" idx="1"/>
          </p:nvPr>
        </p:nvSpPr>
        <p:spPr>
          <a:xfrm>
            <a:off x="482442" y="1335980"/>
            <a:ext cx="8204400" cy="27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1pPr>
            <a:lvl2pPr marL="914400" lvl="1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marL="1371600" lvl="2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marL="1828800" lvl="3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4pPr>
            <a:lvl5pPr marL="2286000" lvl="4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5pPr>
            <a:lvl6pPr marL="2743200" lvl="5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6pPr>
            <a:lvl7pPr marL="3200400" lvl="6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7pPr>
            <a:lvl8pPr marL="3657600" lvl="7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8pPr>
            <a:lvl9pPr marL="4114800" lvl="8" indent="-3810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2" name="Google Shape;572;p63"/>
          <p:cNvSpPr txBox="1"/>
          <p:nvPr/>
        </p:nvSpPr>
        <p:spPr>
          <a:xfrm>
            <a:off x="457158" y="640080"/>
            <a:ext cx="82044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💡Discuss:</a:t>
            </a:r>
            <a:endParaRPr sz="3000"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rap Up Discussion Full">
  <p:cSld name="TITLE_AND_BODY_1_1_1_3_2"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64"/>
          <p:cNvSpPr txBox="1">
            <a:spLocks noGrp="1"/>
          </p:cNvSpPr>
          <p:nvPr>
            <p:ph type="body" idx="1"/>
          </p:nvPr>
        </p:nvSpPr>
        <p:spPr>
          <a:xfrm>
            <a:off x="482442" y="1335980"/>
            <a:ext cx="8204400" cy="27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1pPr>
            <a:lvl2pPr marL="914400" lvl="1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marL="1371600" lvl="2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marL="1828800" lvl="3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4pPr>
            <a:lvl5pPr marL="2286000" lvl="4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5pPr>
            <a:lvl6pPr marL="2743200" lvl="5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6pPr>
            <a:lvl7pPr marL="3200400" lvl="6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7pPr>
            <a:lvl8pPr marL="3657600" lvl="7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8pPr>
            <a:lvl9pPr marL="4114800" lvl="8" indent="-3810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5" name="Google Shape;575;p64"/>
          <p:cNvSpPr txBox="1"/>
          <p:nvPr/>
        </p:nvSpPr>
        <p:spPr>
          <a:xfrm>
            <a:off x="457158" y="640080"/>
            <a:ext cx="82044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💡Discuss:</a:t>
            </a:r>
            <a:endParaRPr sz="3000"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6" name="Google Shape;576;p64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rgbClr val="766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64"/>
          <p:cNvSpPr/>
          <p:nvPr/>
        </p:nvSpPr>
        <p:spPr>
          <a:xfrm>
            <a:off x="875365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64"/>
          <p:cNvSpPr/>
          <p:nvPr/>
        </p:nvSpPr>
        <p:spPr>
          <a:xfrm>
            <a:off x="839120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64"/>
          <p:cNvSpPr/>
          <p:nvPr/>
        </p:nvSpPr>
        <p:spPr>
          <a:xfrm>
            <a:off x="802875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80" name="Google Shape;580;p6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581" name="Google Shape;581;p64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 Discussion Full">
  <p:cSld name="TITLE_AND_BODY_1_1_1_3_1"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65"/>
          <p:cNvSpPr txBox="1">
            <a:spLocks noGrp="1"/>
          </p:cNvSpPr>
          <p:nvPr>
            <p:ph type="body" idx="1"/>
          </p:nvPr>
        </p:nvSpPr>
        <p:spPr>
          <a:xfrm>
            <a:off x="482442" y="1335980"/>
            <a:ext cx="8204400" cy="27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1pPr>
            <a:lvl2pPr marL="914400" lvl="1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marL="1371600" lvl="2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marL="1828800" lvl="3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4pPr>
            <a:lvl5pPr marL="2286000" lvl="4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5pPr>
            <a:lvl6pPr marL="2743200" lvl="5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6pPr>
            <a:lvl7pPr marL="3200400" lvl="6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7pPr>
            <a:lvl8pPr marL="3657600" lvl="7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8pPr>
            <a:lvl9pPr marL="4114800" lvl="8" indent="-3810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84" name="Google Shape;584;p65"/>
          <p:cNvSpPr txBox="1"/>
          <p:nvPr/>
        </p:nvSpPr>
        <p:spPr>
          <a:xfrm>
            <a:off x="457158" y="640080"/>
            <a:ext cx="82044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💡Discuss:</a:t>
            </a:r>
            <a:endParaRPr sz="3000"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5" name="Google Shape;585;p65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rgbClr val="00AD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65"/>
          <p:cNvSpPr/>
          <p:nvPr/>
        </p:nvSpPr>
        <p:spPr>
          <a:xfrm>
            <a:off x="8753650" y="60913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65"/>
          <p:cNvSpPr/>
          <p:nvPr/>
        </p:nvSpPr>
        <p:spPr>
          <a:xfrm>
            <a:off x="839120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65"/>
          <p:cNvSpPr/>
          <p:nvPr/>
        </p:nvSpPr>
        <p:spPr>
          <a:xfrm>
            <a:off x="802875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89" name="Google Shape;589;p6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590" name="Google Shape;590;p65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arm Up Retrieve-Pair-Share">
  <p:cSld name="TITLE_AND_BODY_1_1_1_2"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66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rgbClr val="B9BF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66"/>
          <p:cNvSpPr/>
          <p:nvPr/>
        </p:nvSpPr>
        <p:spPr>
          <a:xfrm>
            <a:off x="8753650" y="60913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66"/>
          <p:cNvSpPr/>
          <p:nvPr/>
        </p:nvSpPr>
        <p:spPr>
          <a:xfrm>
            <a:off x="8391200" y="60913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66"/>
          <p:cNvSpPr/>
          <p:nvPr/>
        </p:nvSpPr>
        <p:spPr>
          <a:xfrm>
            <a:off x="802875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96" name="Google Shape;596;p6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597" name="Google Shape;597;p66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8" name="Google Shape;598;p66"/>
          <p:cNvSpPr txBox="1">
            <a:spLocks noGrp="1"/>
          </p:cNvSpPr>
          <p:nvPr>
            <p:ph type="body" idx="1"/>
          </p:nvPr>
        </p:nvSpPr>
        <p:spPr>
          <a:xfrm>
            <a:off x="3840475" y="1610300"/>
            <a:ext cx="5029200" cy="27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1pPr>
            <a:lvl2pPr marL="914400" lvl="1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marL="1371600" lvl="2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marL="1828800" lvl="3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4pPr>
            <a:lvl5pPr marL="2286000" lvl="4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5pPr>
            <a:lvl6pPr marL="2743200" lvl="5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6pPr>
            <a:lvl7pPr marL="3200400" lvl="6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7pPr>
            <a:lvl8pPr marL="3657600" lvl="7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8pPr>
            <a:lvl9pPr marL="4114800" lvl="8" indent="-3810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9" name="Google Shape;599;p66"/>
          <p:cNvSpPr txBox="1"/>
          <p:nvPr/>
        </p:nvSpPr>
        <p:spPr>
          <a:xfrm>
            <a:off x="3824975" y="914400"/>
            <a:ext cx="50292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💡Discuss:</a:t>
            </a:r>
            <a:endParaRPr sz="3000"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600" name="Google Shape;600;p66"/>
          <p:cNvGrpSpPr/>
          <p:nvPr/>
        </p:nvGrpSpPr>
        <p:grpSpPr>
          <a:xfrm>
            <a:off x="339727" y="778796"/>
            <a:ext cx="2829121" cy="3585911"/>
            <a:chOff x="1796094" y="751200"/>
            <a:chExt cx="3277100" cy="4153725"/>
          </a:xfrm>
        </p:grpSpPr>
        <p:grpSp>
          <p:nvGrpSpPr>
            <p:cNvPr id="601" name="Google Shape;601;p66"/>
            <p:cNvGrpSpPr/>
            <p:nvPr/>
          </p:nvGrpSpPr>
          <p:grpSpPr>
            <a:xfrm>
              <a:off x="1796094" y="751200"/>
              <a:ext cx="3277100" cy="1369025"/>
              <a:chOff x="1605850" y="751200"/>
              <a:chExt cx="3277100" cy="1369025"/>
            </a:xfrm>
          </p:grpSpPr>
          <p:pic>
            <p:nvPicPr>
              <p:cNvPr id="602" name="Google Shape;602;p6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3513925" y="751200"/>
                <a:ext cx="1369025" cy="1369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03" name="Google Shape;603;p66"/>
              <p:cNvSpPr txBox="1"/>
              <p:nvPr/>
            </p:nvSpPr>
            <p:spPr>
              <a:xfrm>
                <a:off x="1605850" y="835413"/>
                <a:ext cx="1828800" cy="1230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>
                    <a:solidFill>
                      <a:srgbClr val="00ADBC"/>
                    </a:solidFill>
                    <a:latin typeface="Chewy"/>
                    <a:ea typeface="Chewy"/>
                    <a:cs typeface="Chewy"/>
                    <a:sym typeface="Chewy"/>
                  </a:rPr>
                  <a:t>Retrieve</a:t>
                </a:r>
                <a:endParaRPr sz="2400">
                  <a:solidFill>
                    <a:srgbClr val="00ADBC"/>
                  </a:solidFill>
                  <a:latin typeface="Chewy"/>
                  <a:ea typeface="Chewy"/>
                  <a:cs typeface="Chewy"/>
                  <a:sym typeface="Chewy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latin typeface="Poppins Light"/>
                    <a:ea typeface="Poppins Light"/>
                    <a:cs typeface="Poppins Light"/>
                    <a:sym typeface="Poppins Light"/>
                  </a:rPr>
                  <a:t>your knowledge and ideas and write it down silently</a:t>
                </a:r>
                <a:endParaRPr sz="1100">
                  <a:latin typeface="Poppins Light"/>
                  <a:ea typeface="Poppins Light"/>
                  <a:cs typeface="Poppins Light"/>
                  <a:sym typeface="Poppins Light"/>
                </a:endParaRPr>
              </a:p>
            </p:txBody>
          </p:sp>
        </p:grpSp>
        <p:grpSp>
          <p:nvGrpSpPr>
            <p:cNvPr id="604" name="Google Shape;604;p66"/>
            <p:cNvGrpSpPr/>
            <p:nvPr/>
          </p:nvGrpSpPr>
          <p:grpSpPr>
            <a:xfrm>
              <a:off x="1835731" y="2143550"/>
              <a:ext cx="3197825" cy="1369025"/>
              <a:chOff x="2065625" y="1958050"/>
              <a:chExt cx="3197825" cy="1369025"/>
            </a:xfrm>
          </p:grpSpPr>
          <p:pic>
            <p:nvPicPr>
              <p:cNvPr id="605" name="Google Shape;605;p66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2065625" y="1958050"/>
                <a:ext cx="1369025" cy="1369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06" name="Google Shape;606;p66"/>
              <p:cNvSpPr txBox="1"/>
              <p:nvPr/>
            </p:nvSpPr>
            <p:spPr>
              <a:xfrm>
                <a:off x="3434650" y="2088475"/>
                <a:ext cx="1828800" cy="1230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>
                    <a:solidFill>
                      <a:srgbClr val="7665A0"/>
                    </a:solidFill>
                    <a:latin typeface="Chewy"/>
                    <a:ea typeface="Chewy"/>
                    <a:cs typeface="Chewy"/>
                    <a:sym typeface="Chewy"/>
                  </a:rPr>
                  <a:t>Pair</a:t>
                </a:r>
                <a:endParaRPr sz="2400">
                  <a:solidFill>
                    <a:srgbClr val="7665A0"/>
                  </a:solidFill>
                  <a:latin typeface="Chewy"/>
                  <a:ea typeface="Chewy"/>
                  <a:cs typeface="Chewy"/>
                  <a:sym typeface="Chewy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latin typeface="Poppins Light"/>
                    <a:ea typeface="Poppins Light"/>
                    <a:cs typeface="Poppins Light"/>
                    <a:sym typeface="Poppins Light"/>
                  </a:rPr>
                  <a:t>up with a neighbor and talk about your reflections</a:t>
                </a:r>
                <a:endParaRPr sz="1100">
                  <a:latin typeface="Poppins Light"/>
                  <a:ea typeface="Poppins Light"/>
                  <a:cs typeface="Poppins Light"/>
                  <a:sym typeface="Poppins Light"/>
                </a:endParaRPr>
              </a:p>
            </p:txBody>
          </p:sp>
        </p:grpSp>
        <p:grpSp>
          <p:nvGrpSpPr>
            <p:cNvPr id="607" name="Google Shape;607;p66"/>
            <p:cNvGrpSpPr/>
            <p:nvPr/>
          </p:nvGrpSpPr>
          <p:grpSpPr>
            <a:xfrm>
              <a:off x="1835725" y="3535900"/>
              <a:ext cx="3197837" cy="1369025"/>
              <a:chOff x="1605838" y="3535900"/>
              <a:chExt cx="3197837" cy="1369025"/>
            </a:xfrm>
          </p:grpSpPr>
          <p:pic>
            <p:nvPicPr>
              <p:cNvPr id="608" name="Google Shape;608;p66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3434650" y="3535900"/>
                <a:ext cx="1369025" cy="1369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09" name="Google Shape;609;p66"/>
              <p:cNvSpPr txBox="1"/>
              <p:nvPr/>
            </p:nvSpPr>
            <p:spPr>
              <a:xfrm>
                <a:off x="1605838" y="3727813"/>
                <a:ext cx="1828800" cy="1034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>
                    <a:solidFill>
                      <a:srgbClr val="B9BF15"/>
                    </a:solidFill>
                    <a:latin typeface="Chewy"/>
                    <a:ea typeface="Chewy"/>
                    <a:cs typeface="Chewy"/>
                    <a:sym typeface="Chewy"/>
                  </a:rPr>
                  <a:t>Share</a:t>
                </a:r>
                <a:endParaRPr sz="2400">
                  <a:solidFill>
                    <a:srgbClr val="B9BF15"/>
                  </a:solidFill>
                  <a:latin typeface="Chewy"/>
                  <a:ea typeface="Chewy"/>
                  <a:cs typeface="Chewy"/>
                  <a:sym typeface="Chewy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latin typeface="Poppins Light"/>
                    <a:ea typeface="Poppins Light"/>
                    <a:cs typeface="Poppins Light"/>
                    <a:sym typeface="Poppins Light"/>
                  </a:rPr>
                  <a:t>your thoughts in a class discussion</a:t>
                </a:r>
                <a:endParaRPr sz="1100">
                  <a:latin typeface="Poppins Light"/>
                  <a:ea typeface="Poppins Light"/>
                  <a:cs typeface="Poppins Light"/>
                  <a:sym typeface="Poppins Light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rap Up Retrieve-Pair-Share">
  <p:cSld name="TITLE_AND_BODY_1_1_1_2_3"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67"/>
          <p:cNvSpPr txBox="1">
            <a:spLocks noGrp="1"/>
          </p:cNvSpPr>
          <p:nvPr>
            <p:ph type="body" idx="1"/>
          </p:nvPr>
        </p:nvSpPr>
        <p:spPr>
          <a:xfrm>
            <a:off x="3840475" y="1610300"/>
            <a:ext cx="5029200" cy="27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1pPr>
            <a:lvl2pPr marL="914400" lvl="1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marL="1371600" lvl="2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marL="1828800" lvl="3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4pPr>
            <a:lvl5pPr marL="2286000" lvl="4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5pPr>
            <a:lvl6pPr marL="2743200" lvl="5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6pPr>
            <a:lvl7pPr marL="3200400" lvl="6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7pPr>
            <a:lvl8pPr marL="3657600" lvl="7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8pPr>
            <a:lvl9pPr marL="4114800" lvl="8" indent="-3810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2" name="Google Shape;612;p67"/>
          <p:cNvSpPr txBox="1"/>
          <p:nvPr/>
        </p:nvSpPr>
        <p:spPr>
          <a:xfrm>
            <a:off x="3824975" y="914400"/>
            <a:ext cx="50292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💡Discuss:</a:t>
            </a:r>
            <a:endParaRPr sz="3000"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613" name="Google Shape;613;p67"/>
          <p:cNvGrpSpPr/>
          <p:nvPr/>
        </p:nvGrpSpPr>
        <p:grpSpPr>
          <a:xfrm>
            <a:off x="339727" y="778796"/>
            <a:ext cx="2829121" cy="3585911"/>
            <a:chOff x="1796094" y="751200"/>
            <a:chExt cx="3277100" cy="4153725"/>
          </a:xfrm>
        </p:grpSpPr>
        <p:grpSp>
          <p:nvGrpSpPr>
            <p:cNvPr id="614" name="Google Shape;614;p67"/>
            <p:cNvGrpSpPr/>
            <p:nvPr/>
          </p:nvGrpSpPr>
          <p:grpSpPr>
            <a:xfrm>
              <a:off x="1796094" y="751200"/>
              <a:ext cx="3277100" cy="1369025"/>
              <a:chOff x="1605850" y="751200"/>
              <a:chExt cx="3277100" cy="1369025"/>
            </a:xfrm>
          </p:grpSpPr>
          <p:pic>
            <p:nvPicPr>
              <p:cNvPr id="615" name="Google Shape;615;p6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513925" y="751200"/>
                <a:ext cx="1369025" cy="1369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16" name="Google Shape;616;p67"/>
              <p:cNvSpPr txBox="1"/>
              <p:nvPr/>
            </p:nvSpPr>
            <p:spPr>
              <a:xfrm>
                <a:off x="1605850" y="835413"/>
                <a:ext cx="1828800" cy="1230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>
                    <a:solidFill>
                      <a:srgbClr val="00ADBC"/>
                    </a:solidFill>
                    <a:latin typeface="Chewy"/>
                    <a:ea typeface="Chewy"/>
                    <a:cs typeface="Chewy"/>
                    <a:sym typeface="Chewy"/>
                  </a:rPr>
                  <a:t>Retrieve</a:t>
                </a:r>
                <a:endParaRPr sz="2400">
                  <a:solidFill>
                    <a:srgbClr val="00ADBC"/>
                  </a:solidFill>
                  <a:latin typeface="Chewy"/>
                  <a:ea typeface="Chewy"/>
                  <a:cs typeface="Chewy"/>
                  <a:sym typeface="Chewy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latin typeface="Poppins Light"/>
                    <a:ea typeface="Poppins Light"/>
                    <a:cs typeface="Poppins Light"/>
                    <a:sym typeface="Poppins Light"/>
                  </a:rPr>
                  <a:t>your knowledge and ideas and write it down silently</a:t>
                </a:r>
                <a:endParaRPr sz="1100">
                  <a:latin typeface="Poppins Light"/>
                  <a:ea typeface="Poppins Light"/>
                  <a:cs typeface="Poppins Light"/>
                  <a:sym typeface="Poppins Light"/>
                </a:endParaRPr>
              </a:p>
            </p:txBody>
          </p:sp>
        </p:grpSp>
        <p:grpSp>
          <p:nvGrpSpPr>
            <p:cNvPr id="617" name="Google Shape;617;p67"/>
            <p:cNvGrpSpPr/>
            <p:nvPr/>
          </p:nvGrpSpPr>
          <p:grpSpPr>
            <a:xfrm>
              <a:off x="1835731" y="2143550"/>
              <a:ext cx="3197825" cy="1369025"/>
              <a:chOff x="2065625" y="1958050"/>
              <a:chExt cx="3197825" cy="1369025"/>
            </a:xfrm>
          </p:grpSpPr>
          <p:pic>
            <p:nvPicPr>
              <p:cNvPr id="618" name="Google Shape;618;p67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2065625" y="1958050"/>
                <a:ext cx="1369025" cy="1369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19" name="Google Shape;619;p67"/>
              <p:cNvSpPr txBox="1"/>
              <p:nvPr/>
            </p:nvSpPr>
            <p:spPr>
              <a:xfrm>
                <a:off x="3434650" y="2088475"/>
                <a:ext cx="1828800" cy="1230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>
                    <a:solidFill>
                      <a:srgbClr val="7665A0"/>
                    </a:solidFill>
                    <a:latin typeface="Chewy"/>
                    <a:ea typeface="Chewy"/>
                    <a:cs typeface="Chewy"/>
                    <a:sym typeface="Chewy"/>
                  </a:rPr>
                  <a:t>Pair</a:t>
                </a:r>
                <a:endParaRPr sz="2400">
                  <a:solidFill>
                    <a:srgbClr val="7665A0"/>
                  </a:solidFill>
                  <a:latin typeface="Chewy"/>
                  <a:ea typeface="Chewy"/>
                  <a:cs typeface="Chewy"/>
                  <a:sym typeface="Chewy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latin typeface="Poppins Light"/>
                    <a:ea typeface="Poppins Light"/>
                    <a:cs typeface="Poppins Light"/>
                    <a:sym typeface="Poppins Light"/>
                  </a:rPr>
                  <a:t>up with a neighbor and talk about your reflections</a:t>
                </a:r>
                <a:endParaRPr sz="1100">
                  <a:latin typeface="Poppins Light"/>
                  <a:ea typeface="Poppins Light"/>
                  <a:cs typeface="Poppins Light"/>
                  <a:sym typeface="Poppins Light"/>
                </a:endParaRPr>
              </a:p>
            </p:txBody>
          </p:sp>
        </p:grpSp>
        <p:grpSp>
          <p:nvGrpSpPr>
            <p:cNvPr id="620" name="Google Shape;620;p67"/>
            <p:cNvGrpSpPr/>
            <p:nvPr/>
          </p:nvGrpSpPr>
          <p:grpSpPr>
            <a:xfrm>
              <a:off x="1835725" y="3535900"/>
              <a:ext cx="3197837" cy="1369025"/>
              <a:chOff x="1605838" y="3535900"/>
              <a:chExt cx="3197837" cy="1369025"/>
            </a:xfrm>
          </p:grpSpPr>
          <p:pic>
            <p:nvPicPr>
              <p:cNvPr id="621" name="Google Shape;621;p67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3434650" y="3535900"/>
                <a:ext cx="1369025" cy="1369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22" name="Google Shape;622;p67"/>
              <p:cNvSpPr txBox="1"/>
              <p:nvPr/>
            </p:nvSpPr>
            <p:spPr>
              <a:xfrm>
                <a:off x="1605838" y="3727813"/>
                <a:ext cx="1828800" cy="1034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>
                    <a:solidFill>
                      <a:srgbClr val="B9BF15"/>
                    </a:solidFill>
                    <a:latin typeface="Chewy"/>
                    <a:ea typeface="Chewy"/>
                    <a:cs typeface="Chewy"/>
                    <a:sym typeface="Chewy"/>
                  </a:rPr>
                  <a:t>Share</a:t>
                </a:r>
                <a:endParaRPr sz="2400">
                  <a:solidFill>
                    <a:srgbClr val="B9BF15"/>
                  </a:solidFill>
                  <a:latin typeface="Chewy"/>
                  <a:ea typeface="Chewy"/>
                  <a:cs typeface="Chewy"/>
                  <a:sym typeface="Chewy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latin typeface="Poppins Light"/>
                    <a:ea typeface="Poppins Light"/>
                    <a:cs typeface="Poppins Light"/>
                    <a:sym typeface="Poppins Light"/>
                  </a:rPr>
                  <a:t>your thoughts in a class discussion</a:t>
                </a:r>
                <a:endParaRPr sz="1100">
                  <a:latin typeface="Poppins Light"/>
                  <a:ea typeface="Poppins Light"/>
                  <a:cs typeface="Poppins Light"/>
                  <a:sym typeface="Poppins Light"/>
                </a:endParaRPr>
              </a:p>
            </p:txBody>
          </p:sp>
        </p:grpSp>
      </p:grpSp>
      <p:sp>
        <p:nvSpPr>
          <p:cNvPr id="623" name="Google Shape;623;p67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rgbClr val="766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67"/>
          <p:cNvSpPr/>
          <p:nvPr/>
        </p:nvSpPr>
        <p:spPr>
          <a:xfrm>
            <a:off x="875365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67"/>
          <p:cNvSpPr/>
          <p:nvPr/>
        </p:nvSpPr>
        <p:spPr>
          <a:xfrm>
            <a:off x="839120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67"/>
          <p:cNvSpPr/>
          <p:nvPr/>
        </p:nvSpPr>
        <p:spPr>
          <a:xfrm>
            <a:off x="802875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27" name="Google Shape;627;p6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628" name="Google Shape;628;p67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 Retrieve-Pair-Share">
  <p:cSld name="TITLE_AND_BODY_1_1_1_2_2"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68"/>
          <p:cNvSpPr txBox="1">
            <a:spLocks noGrp="1"/>
          </p:cNvSpPr>
          <p:nvPr>
            <p:ph type="body" idx="1"/>
          </p:nvPr>
        </p:nvSpPr>
        <p:spPr>
          <a:xfrm>
            <a:off x="3840475" y="1610300"/>
            <a:ext cx="5029200" cy="27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1pPr>
            <a:lvl2pPr marL="914400" lvl="1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marL="1371600" lvl="2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marL="1828800" lvl="3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4pPr>
            <a:lvl5pPr marL="2286000" lvl="4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5pPr>
            <a:lvl6pPr marL="2743200" lvl="5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6pPr>
            <a:lvl7pPr marL="3200400" lvl="6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7pPr>
            <a:lvl8pPr marL="3657600" lvl="7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8pPr>
            <a:lvl9pPr marL="4114800" lvl="8" indent="-3810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1" name="Google Shape;631;p68"/>
          <p:cNvSpPr txBox="1"/>
          <p:nvPr/>
        </p:nvSpPr>
        <p:spPr>
          <a:xfrm>
            <a:off x="3824975" y="914400"/>
            <a:ext cx="50292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💡Discuss:</a:t>
            </a:r>
            <a:endParaRPr sz="3000"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632" name="Google Shape;632;p68"/>
          <p:cNvGrpSpPr/>
          <p:nvPr/>
        </p:nvGrpSpPr>
        <p:grpSpPr>
          <a:xfrm>
            <a:off x="339727" y="778796"/>
            <a:ext cx="2829121" cy="3585911"/>
            <a:chOff x="1796094" y="751200"/>
            <a:chExt cx="3277100" cy="4153725"/>
          </a:xfrm>
        </p:grpSpPr>
        <p:grpSp>
          <p:nvGrpSpPr>
            <p:cNvPr id="633" name="Google Shape;633;p68"/>
            <p:cNvGrpSpPr/>
            <p:nvPr/>
          </p:nvGrpSpPr>
          <p:grpSpPr>
            <a:xfrm>
              <a:off x="1796094" y="751200"/>
              <a:ext cx="3277100" cy="1369025"/>
              <a:chOff x="1605850" y="751200"/>
              <a:chExt cx="3277100" cy="1369025"/>
            </a:xfrm>
          </p:grpSpPr>
          <p:pic>
            <p:nvPicPr>
              <p:cNvPr id="634" name="Google Shape;634;p6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513925" y="751200"/>
                <a:ext cx="1369025" cy="1369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35" name="Google Shape;635;p68"/>
              <p:cNvSpPr txBox="1"/>
              <p:nvPr/>
            </p:nvSpPr>
            <p:spPr>
              <a:xfrm>
                <a:off x="1605850" y="835413"/>
                <a:ext cx="1828800" cy="1230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>
                    <a:solidFill>
                      <a:srgbClr val="00ADBC"/>
                    </a:solidFill>
                    <a:latin typeface="Chewy"/>
                    <a:ea typeface="Chewy"/>
                    <a:cs typeface="Chewy"/>
                    <a:sym typeface="Chewy"/>
                  </a:rPr>
                  <a:t>Retrieve</a:t>
                </a:r>
                <a:endParaRPr sz="2400">
                  <a:solidFill>
                    <a:srgbClr val="00ADBC"/>
                  </a:solidFill>
                  <a:latin typeface="Chewy"/>
                  <a:ea typeface="Chewy"/>
                  <a:cs typeface="Chewy"/>
                  <a:sym typeface="Chewy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latin typeface="Poppins Light"/>
                    <a:ea typeface="Poppins Light"/>
                    <a:cs typeface="Poppins Light"/>
                    <a:sym typeface="Poppins Light"/>
                  </a:rPr>
                  <a:t>your knowledge and ideas and write it down silently</a:t>
                </a:r>
                <a:endParaRPr sz="1100">
                  <a:latin typeface="Poppins Light"/>
                  <a:ea typeface="Poppins Light"/>
                  <a:cs typeface="Poppins Light"/>
                  <a:sym typeface="Poppins Light"/>
                </a:endParaRPr>
              </a:p>
            </p:txBody>
          </p:sp>
        </p:grpSp>
        <p:grpSp>
          <p:nvGrpSpPr>
            <p:cNvPr id="636" name="Google Shape;636;p68"/>
            <p:cNvGrpSpPr/>
            <p:nvPr/>
          </p:nvGrpSpPr>
          <p:grpSpPr>
            <a:xfrm>
              <a:off x="1835731" y="2143550"/>
              <a:ext cx="3197825" cy="1369025"/>
              <a:chOff x="2065625" y="1958050"/>
              <a:chExt cx="3197825" cy="1369025"/>
            </a:xfrm>
          </p:grpSpPr>
          <p:pic>
            <p:nvPicPr>
              <p:cNvPr id="637" name="Google Shape;637;p68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2065625" y="1958050"/>
                <a:ext cx="1369025" cy="1369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38" name="Google Shape;638;p68"/>
              <p:cNvSpPr txBox="1"/>
              <p:nvPr/>
            </p:nvSpPr>
            <p:spPr>
              <a:xfrm>
                <a:off x="3434650" y="2088475"/>
                <a:ext cx="1828800" cy="1230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>
                    <a:solidFill>
                      <a:srgbClr val="7665A0"/>
                    </a:solidFill>
                    <a:latin typeface="Chewy"/>
                    <a:ea typeface="Chewy"/>
                    <a:cs typeface="Chewy"/>
                    <a:sym typeface="Chewy"/>
                  </a:rPr>
                  <a:t>Pair</a:t>
                </a:r>
                <a:endParaRPr sz="2400">
                  <a:solidFill>
                    <a:srgbClr val="7665A0"/>
                  </a:solidFill>
                  <a:latin typeface="Chewy"/>
                  <a:ea typeface="Chewy"/>
                  <a:cs typeface="Chewy"/>
                  <a:sym typeface="Chewy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latin typeface="Poppins Light"/>
                    <a:ea typeface="Poppins Light"/>
                    <a:cs typeface="Poppins Light"/>
                    <a:sym typeface="Poppins Light"/>
                  </a:rPr>
                  <a:t>up with a neighbor and talk about your reflections</a:t>
                </a:r>
                <a:endParaRPr sz="1100">
                  <a:latin typeface="Poppins Light"/>
                  <a:ea typeface="Poppins Light"/>
                  <a:cs typeface="Poppins Light"/>
                  <a:sym typeface="Poppins Light"/>
                </a:endParaRPr>
              </a:p>
            </p:txBody>
          </p:sp>
        </p:grpSp>
        <p:grpSp>
          <p:nvGrpSpPr>
            <p:cNvPr id="639" name="Google Shape;639;p68"/>
            <p:cNvGrpSpPr/>
            <p:nvPr/>
          </p:nvGrpSpPr>
          <p:grpSpPr>
            <a:xfrm>
              <a:off x="1835725" y="3535900"/>
              <a:ext cx="3197837" cy="1369025"/>
              <a:chOff x="1605838" y="3535900"/>
              <a:chExt cx="3197837" cy="1369025"/>
            </a:xfrm>
          </p:grpSpPr>
          <p:pic>
            <p:nvPicPr>
              <p:cNvPr id="640" name="Google Shape;640;p68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3434650" y="3535900"/>
                <a:ext cx="1369025" cy="1369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41" name="Google Shape;641;p68"/>
              <p:cNvSpPr txBox="1"/>
              <p:nvPr/>
            </p:nvSpPr>
            <p:spPr>
              <a:xfrm>
                <a:off x="1605838" y="3727813"/>
                <a:ext cx="1828800" cy="1034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>
                    <a:solidFill>
                      <a:srgbClr val="B9BF15"/>
                    </a:solidFill>
                    <a:latin typeface="Chewy"/>
                    <a:ea typeface="Chewy"/>
                    <a:cs typeface="Chewy"/>
                    <a:sym typeface="Chewy"/>
                  </a:rPr>
                  <a:t>Share</a:t>
                </a:r>
                <a:endParaRPr sz="2400">
                  <a:solidFill>
                    <a:srgbClr val="B9BF15"/>
                  </a:solidFill>
                  <a:latin typeface="Chewy"/>
                  <a:ea typeface="Chewy"/>
                  <a:cs typeface="Chewy"/>
                  <a:sym typeface="Chewy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latin typeface="Poppins Light"/>
                    <a:ea typeface="Poppins Light"/>
                    <a:cs typeface="Poppins Light"/>
                    <a:sym typeface="Poppins Light"/>
                  </a:rPr>
                  <a:t>your thoughts in a class discussion</a:t>
                </a:r>
                <a:endParaRPr sz="1100">
                  <a:latin typeface="Poppins Light"/>
                  <a:ea typeface="Poppins Light"/>
                  <a:cs typeface="Poppins Light"/>
                  <a:sym typeface="Poppins Light"/>
                </a:endParaRPr>
              </a:p>
            </p:txBody>
          </p:sp>
        </p:grpSp>
      </p:grpSp>
      <p:sp>
        <p:nvSpPr>
          <p:cNvPr id="642" name="Google Shape;642;p68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rgbClr val="00AD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68"/>
          <p:cNvSpPr/>
          <p:nvPr/>
        </p:nvSpPr>
        <p:spPr>
          <a:xfrm>
            <a:off x="8753650" y="60913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68"/>
          <p:cNvSpPr/>
          <p:nvPr/>
        </p:nvSpPr>
        <p:spPr>
          <a:xfrm>
            <a:off x="839120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68"/>
          <p:cNvSpPr/>
          <p:nvPr/>
        </p:nvSpPr>
        <p:spPr>
          <a:xfrm>
            <a:off x="802875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46" name="Google Shape;646;p6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647" name="Google Shape;647;p68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arm Up Hold That Thought">
  <p:cSld name="TITLE_AND_BODY_1_1_1_2_1"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69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rgbClr val="B9BF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69"/>
          <p:cNvSpPr/>
          <p:nvPr/>
        </p:nvSpPr>
        <p:spPr>
          <a:xfrm>
            <a:off x="8753650" y="60913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69"/>
          <p:cNvSpPr/>
          <p:nvPr/>
        </p:nvSpPr>
        <p:spPr>
          <a:xfrm>
            <a:off x="8391200" y="60913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69"/>
          <p:cNvSpPr/>
          <p:nvPr/>
        </p:nvSpPr>
        <p:spPr>
          <a:xfrm>
            <a:off x="802875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53" name="Google Shape;653;p6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654" name="Google Shape;654;p69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5" name="Google Shape;655;p69"/>
          <p:cNvSpPr txBox="1">
            <a:spLocks noGrp="1"/>
          </p:cNvSpPr>
          <p:nvPr>
            <p:ph type="body" idx="1"/>
          </p:nvPr>
        </p:nvSpPr>
        <p:spPr>
          <a:xfrm>
            <a:off x="3217538" y="1610300"/>
            <a:ext cx="5560800" cy="27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1pPr>
            <a:lvl2pPr marL="914400" lvl="1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marL="1371600" lvl="2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marL="1828800" lvl="3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4pPr>
            <a:lvl5pPr marL="2286000" lvl="4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5pPr>
            <a:lvl6pPr marL="2743200" lvl="5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6pPr>
            <a:lvl7pPr marL="3200400" lvl="6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7pPr>
            <a:lvl8pPr marL="3657600" lvl="7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8pPr>
            <a:lvl9pPr marL="4114800" lvl="8" indent="-3810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6" name="Google Shape;656;p69"/>
          <p:cNvSpPr txBox="1"/>
          <p:nvPr/>
        </p:nvSpPr>
        <p:spPr>
          <a:xfrm>
            <a:off x="3200400" y="914400"/>
            <a:ext cx="55608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💡Discuss:</a:t>
            </a:r>
            <a:endParaRPr sz="3000"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7" name="Google Shape;657;p69"/>
          <p:cNvSpPr/>
          <p:nvPr/>
        </p:nvSpPr>
        <p:spPr>
          <a:xfrm flipH="1">
            <a:off x="339725" y="914400"/>
            <a:ext cx="2286000" cy="1520100"/>
          </a:xfrm>
          <a:prstGeom prst="wedgeRoundRectCallout">
            <a:avLst>
              <a:gd name="adj1" fmla="val -458"/>
              <a:gd name="adj2" fmla="val 80111"/>
              <a:gd name="adj3" fmla="val 0"/>
            </a:avLst>
          </a:prstGeom>
          <a:solidFill>
            <a:srgbClr val="00AD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HOLD</a:t>
            </a:r>
            <a:r>
              <a:rPr lang="en" sz="2400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" sz="2400" b="1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that</a:t>
            </a:r>
            <a:br>
              <a:rPr lang="en" sz="2400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</a:br>
            <a:r>
              <a:rPr lang="en" sz="3600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THOUGHT</a:t>
            </a:r>
            <a:endParaRPr sz="3600">
              <a:solidFill>
                <a:srgbClr val="FFFFFF"/>
              </a:solidFill>
              <a:latin typeface="Chewy"/>
              <a:ea typeface="Chewy"/>
              <a:cs typeface="Chewy"/>
              <a:sym typeface="Chewy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rap Up Hold That Thought">
  <p:cSld name="TITLE_AND_BODY_1_1_1_2_1_2"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70"/>
          <p:cNvSpPr txBox="1">
            <a:spLocks noGrp="1"/>
          </p:cNvSpPr>
          <p:nvPr>
            <p:ph type="body" idx="1"/>
          </p:nvPr>
        </p:nvSpPr>
        <p:spPr>
          <a:xfrm>
            <a:off x="3217538" y="1610300"/>
            <a:ext cx="5560800" cy="27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1pPr>
            <a:lvl2pPr marL="914400" lvl="1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marL="1371600" lvl="2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marL="1828800" lvl="3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4pPr>
            <a:lvl5pPr marL="2286000" lvl="4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5pPr>
            <a:lvl6pPr marL="2743200" lvl="5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6pPr>
            <a:lvl7pPr marL="3200400" lvl="6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7pPr>
            <a:lvl8pPr marL="3657600" lvl="7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8pPr>
            <a:lvl9pPr marL="4114800" lvl="8" indent="-3810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60" name="Google Shape;660;p70"/>
          <p:cNvSpPr txBox="1"/>
          <p:nvPr/>
        </p:nvSpPr>
        <p:spPr>
          <a:xfrm>
            <a:off x="3200400" y="914400"/>
            <a:ext cx="55608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💡Discuss:</a:t>
            </a:r>
            <a:endParaRPr sz="3000"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1" name="Google Shape;661;p70"/>
          <p:cNvSpPr/>
          <p:nvPr/>
        </p:nvSpPr>
        <p:spPr>
          <a:xfrm flipH="1">
            <a:off x="339725" y="914400"/>
            <a:ext cx="2286000" cy="1520100"/>
          </a:xfrm>
          <a:prstGeom prst="wedgeRoundRectCallout">
            <a:avLst>
              <a:gd name="adj1" fmla="val -458"/>
              <a:gd name="adj2" fmla="val 80111"/>
              <a:gd name="adj3" fmla="val 0"/>
            </a:avLst>
          </a:prstGeom>
          <a:solidFill>
            <a:srgbClr val="00AD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HOLD</a:t>
            </a:r>
            <a:r>
              <a:rPr lang="en" sz="2400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" sz="2400" b="1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that</a:t>
            </a:r>
            <a:br>
              <a:rPr lang="en" sz="2400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</a:br>
            <a:r>
              <a:rPr lang="en" sz="3600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THOUGHT</a:t>
            </a:r>
            <a:endParaRPr sz="3600">
              <a:solidFill>
                <a:srgbClr val="FFFFFF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sp>
        <p:nvSpPr>
          <p:cNvPr id="662" name="Google Shape;662;p70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rgbClr val="766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70"/>
          <p:cNvSpPr/>
          <p:nvPr/>
        </p:nvSpPr>
        <p:spPr>
          <a:xfrm>
            <a:off x="875365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70"/>
          <p:cNvSpPr/>
          <p:nvPr/>
        </p:nvSpPr>
        <p:spPr>
          <a:xfrm>
            <a:off x="839120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70"/>
          <p:cNvSpPr/>
          <p:nvPr/>
        </p:nvSpPr>
        <p:spPr>
          <a:xfrm>
            <a:off x="802875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66" name="Google Shape;666;p7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667" name="Google Shape;667;p70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 Hold That Thought">
  <p:cSld name="TITLE_AND_BODY_1_1_1_2_1_1"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71"/>
          <p:cNvSpPr txBox="1">
            <a:spLocks noGrp="1"/>
          </p:cNvSpPr>
          <p:nvPr>
            <p:ph type="body" idx="1"/>
          </p:nvPr>
        </p:nvSpPr>
        <p:spPr>
          <a:xfrm>
            <a:off x="3217538" y="1610300"/>
            <a:ext cx="5560800" cy="27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1pPr>
            <a:lvl2pPr marL="914400" lvl="1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marL="1371600" lvl="2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marL="1828800" lvl="3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4pPr>
            <a:lvl5pPr marL="2286000" lvl="4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5pPr>
            <a:lvl6pPr marL="2743200" lvl="5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6pPr>
            <a:lvl7pPr marL="3200400" lvl="6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7pPr>
            <a:lvl8pPr marL="3657600" lvl="7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8pPr>
            <a:lvl9pPr marL="4114800" lvl="8" indent="-3810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70" name="Google Shape;670;p71"/>
          <p:cNvSpPr txBox="1"/>
          <p:nvPr/>
        </p:nvSpPr>
        <p:spPr>
          <a:xfrm>
            <a:off x="3200400" y="914400"/>
            <a:ext cx="55608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💡Discuss:</a:t>
            </a:r>
            <a:endParaRPr sz="3000"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1" name="Google Shape;671;p71"/>
          <p:cNvSpPr/>
          <p:nvPr/>
        </p:nvSpPr>
        <p:spPr>
          <a:xfrm flipH="1">
            <a:off x="339725" y="914400"/>
            <a:ext cx="2286000" cy="1520100"/>
          </a:xfrm>
          <a:prstGeom prst="wedgeRoundRectCallout">
            <a:avLst>
              <a:gd name="adj1" fmla="val -458"/>
              <a:gd name="adj2" fmla="val 80111"/>
              <a:gd name="adj3" fmla="val 0"/>
            </a:avLst>
          </a:prstGeom>
          <a:solidFill>
            <a:srgbClr val="00AD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HOLD</a:t>
            </a:r>
            <a:r>
              <a:rPr lang="en" sz="2400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" sz="2400" b="1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that</a:t>
            </a:r>
            <a:br>
              <a:rPr lang="en" sz="2400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</a:br>
            <a:r>
              <a:rPr lang="en" sz="3600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THOUGHT</a:t>
            </a:r>
            <a:endParaRPr sz="3600">
              <a:solidFill>
                <a:srgbClr val="FFFFFF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sp>
        <p:nvSpPr>
          <p:cNvPr id="672" name="Google Shape;672;p71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rgbClr val="00AD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71"/>
          <p:cNvSpPr/>
          <p:nvPr/>
        </p:nvSpPr>
        <p:spPr>
          <a:xfrm>
            <a:off x="8753650" y="60913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71"/>
          <p:cNvSpPr/>
          <p:nvPr/>
        </p:nvSpPr>
        <p:spPr>
          <a:xfrm>
            <a:off x="839120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71"/>
          <p:cNvSpPr/>
          <p:nvPr/>
        </p:nvSpPr>
        <p:spPr>
          <a:xfrm>
            <a:off x="802875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76" name="Google Shape;676;p7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677" name="Google Shape;677;p71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rap Up Three W's">
  <p:cSld name="TITLE_AND_BODY_5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7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rgbClr val="766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7"/>
          <p:cNvSpPr/>
          <p:nvPr/>
        </p:nvSpPr>
        <p:spPr>
          <a:xfrm>
            <a:off x="875365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7"/>
          <p:cNvSpPr/>
          <p:nvPr/>
        </p:nvSpPr>
        <p:spPr>
          <a:xfrm>
            <a:off x="839120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7"/>
          <p:cNvSpPr/>
          <p:nvPr/>
        </p:nvSpPr>
        <p:spPr>
          <a:xfrm>
            <a:off x="802875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1" name="Google Shape;221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7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3" name="Google Shape;223;p27"/>
          <p:cNvSpPr txBox="1"/>
          <p:nvPr/>
        </p:nvSpPr>
        <p:spPr>
          <a:xfrm>
            <a:off x="457200" y="914400"/>
            <a:ext cx="4572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Montserrat"/>
                <a:ea typeface="Montserrat"/>
                <a:cs typeface="Montserrat"/>
                <a:sym typeface="Montserrat"/>
              </a:rPr>
              <a:t>Three W's</a:t>
            </a:r>
            <a:endParaRPr sz="30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4" name="Google Shape;224;p27"/>
          <p:cNvSpPr txBox="1"/>
          <p:nvPr/>
        </p:nvSpPr>
        <p:spPr>
          <a:xfrm>
            <a:off x="457200" y="1653300"/>
            <a:ext cx="4572000" cy="19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457200" lvl="0" indent="-266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AutoNum type="arabicPeriod"/>
            </a:pPr>
            <a:r>
              <a:rPr lang="en" sz="2400">
                <a:latin typeface="Poppins"/>
                <a:ea typeface="Poppins"/>
                <a:cs typeface="Poppins"/>
                <a:sym typeface="Poppins"/>
              </a:rPr>
              <a:t>What did we learn today?</a:t>
            </a:r>
            <a:endParaRPr sz="2400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2667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Poppins"/>
              <a:buAutoNum type="arabicPeriod"/>
            </a:pPr>
            <a:r>
              <a:rPr lang="en" sz="2400">
                <a:latin typeface="Poppins"/>
                <a:ea typeface="Poppins"/>
                <a:cs typeface="Poppins"/>
                <a:sym typeface="Poppins"/>
              </a:rPr>
              <a:t>So what?</a:t>
            </a:r>
            <a:endParaRPr sz="2400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266700" algn="l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SzPts val="2400"/>
              <a:buFont typeface="Poppins"/>
              <a:buAutoNum type="arabicPeriod"/>
            </a:pPr>
            <a:r>
              <a:rPr lang="en" sz="2400">
                <a:latin typeface="Poppins"/>
                <a:ea typeface="Poppins"/>
                <a:cs typeface="Poppins"/>
                <a:sym typeface="Poppins"/>
              </a:rPr>
              <a:t>Now what?</a:t>
            </a:r>
            <a:endParaRPr sz="24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25" name="Google Shape;225;p27"/>
          <p:cNvPicPr preferRelativeResize="0"/>
          <p:nvPr/>
        </p:nvPicPr>
        <p:blipFill rotWithShape="1">
          <a:blip r:embed="rId3">
            <a:alphaModFix/>
          </a:blip>
          <a:srcRect l="29148" t="16538" r="28984" b="17546"/>
          <a:stretch/>
        </p:blipFill>
        <p:spPr>
          <a:xfrm>
            <a:off x="5876750" y="960775"/>
            <a:ext cx="2185026" cy="3440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arm Up Title" type="titleOnly">
  <p:cSld name="TITLE_ONLY"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72"/>
          <p:cNvSpPr/>
          <p:nvPr/>
        </p:nvSpPr>
        <p:spPr>
          <a:xfrm>
            <a:off x="-9144" y="2114556"/>
            <a:ext cx="9162300" cy="1005900"/>
          </a:xfrm>
          <a:prstGeom prst="rect">
            <a:avLst/>
          </a:prstGeom>
          <a:solidFill>
            <a:srgbClr val="B9BF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72"/>
          <p:cNvSpPr/>
          <p:nvPr/>
        </p:nvSpPr>
        <p:spPr>
          <a:xfrm>
            <a:off x="4830800" y="2761050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72"/>
          <p:cNvSpPr/>
          <p:nvPr/>
        </p:nvSpPr>
        <p:spPr>
          <a:xfrm>
            <a:off x="4468350" y="2761050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72"/>
          <p:cNvSpPr/>
          <p:nvPr/>
        </p:nvSpPr>
        <p:spPr>
          <a:xfrm>
            <a:off x="4105900" y="276105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72"/>
          <p:cNvSpPr txBox="1"/>
          <p:nvPr/>
        </p:nvSpPr>
        <p:spPr>
          <a:xfrm>
            <a:off x="2755500" y="2114550"/>
            <a:ext cx="3633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Warm Up</a:t>
            </a:r>
            <a:endParaRPr sz="3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rap Up Title">
  <p:cSld name="TITLE_ONLY_2"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73"/>
          <p:cNvSpPr/>
          <p:nvPr/>
        </p:nvSpPr>
        <p:spPr>
          <a:xfrm>
            <a:off x="-9144" y="2114556"/>
            <a:ext cx="9162300" cy="1005900"/>
          </a:xfrm>
          <a:prstGeom prst="rect">
            <a:avLst/>
          </a:prstGeom>
          <a:solidFill>
            <a:srgbClr val="766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73"/>
          <p:cNvSpPr/>
          <p:nvPr/>
        </p:nvSpPr>
        <p:spPr>
          <a:xfrm>
            <a:off x="4830800" y="276105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73"/>
          <p:cNvSpPr/>
          <p:nvPr/>
        </p:nvSpPr>
        <p:spPr>
          <a:xfrm>
            <a:off x="4468350" y="276105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73"/>
          <p:cNvSpPr/>
          <p:nvPr/>
        </p:nvSpPr>
        <p:spPr>
          <a:xfrm>
            <a:off x="4105900" y="276105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73"/>
          <p:cNvSpPr txBox="1"/>
          <p:nvPr/>
        </p:nvSpPr>
        <p:spPr>
          <a:xfrm>
            <a:off x="2755500" y="2114550"/>
            <a:ext cx="3633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Wrap Up</a:t>
            </a:r>
            <a:endParaRPr sz="3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 Title">
  <p:cSld name="TITLE_ONLY_1"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74"/>
          <p:cNvSpPr/>
          <p:nvPr/>
        </p:nvSpPr>
        <p:spPr>
          <a:xfrm>
            <a:off x="-9144" y="2114556"/>
            <a:ext cx="9162300" cy="1005900"/>
          </a:xfrm>
          <a:prstGeom prst="rect">
            <a:avLst/>
          </a:prstGeom>
          <a:solidFill>
            <a:srgbClr val="00AD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74"/>
          <p:cNvSpPr/>
          <p:nvPr/>
        </p:nvSpPr>
        <p:spPr>
          <a:xfrm>
            <a:off x="4830800" y="2761050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74"/>
          <p:cNvSpPr/>
          <p:nvPr/>
        </p:nvSpPr>
        <p:spPr>
          <a:xfrm>
            <a:off x="4468350" y="276105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74"/>
          <p:cNvSpPr/>
          <p:nvPr/>
        </p:nvSpPr>
        <p:spPr>
          <a:xfrm>
            <a:off x="4105900" y="276105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74"/>
          <p:cNvSpPr txBox="1"/>
          <p:nvPr/>
        </p:nvSpPr>
        <p:spPr>
          <a:xfrm>
            <a:off x="2755500" y="2114550"/>
            <a:ext cx="3633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Activity</a:t>
            </a:r>
            <a:endParaRPr sz="3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rap Up - Key Vocabulary">
  <p:cSld name="TITLE_AND_BODY_3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8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rgbClr val="766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8"/>
          <p:cNvSpPr/>
          <p:nvPr/>
        </p:nvSpPr>
        <p:spPr>
          <a:xfrm>
            <a:off x="875365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8"/>
          <p:cNvSpPr/>
          <p:nvPr/>
        </p:nvSpPr>
        <p:spPr>
          <a:xfrm>
            <a:off x="839120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8"/>
          <p:cNvSpPr/>
          <p:nvPr/>
        </p:nvSpPr>
        <p:spPr>
          <a:xfrm>
            <a:off x="802875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1" name="Google Shape;231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8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3" name="Google Shape;233;p28"/>
          <p:cNvSpPr txBox="1">
            <a:spLocks noGrp="1"/>
          </p:cNvSpPr>
          <p:nvPr>
            <p:ph type="title"/>
          </p:nvPr>
        </p:nvSpPr>
        <p:spPr>
          <a:xfrm>
            <a:off x="457200" y="685800"/>
            <a:ext cx="8229600" cy="68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28"/>
          <p:cNvSpPr txBox="1">
            <a:spLocks noGrp="1"/>
          </p:cNvSpPr>
          <p:nvPr>
            <p:ph type="body" idx="1"/>
          </p:nvPr>
        </p:nvSpPr>
        <p:spPr>
          <a:xfrm>
            <a:off x="457200" y="1463040"/>
            <a:ext cx="8229600" cy="32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1pPr>
            <a:lvl2pPr marL="914400" lvl="1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marL="1371600" lvl="2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marL="1828800" lvl="3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4pPr>
            <a:lvl5pPr marL="2286000" lvl="4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5pPr>
            <a:lvl6pPr marL="2743200" lvl="5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6pPr>
            <a:lvl7pPr marL="3200400" lvl="6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7pPr>
            <a:lvl8pPr marL="3657600" lvl="7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8pPr>
            <a:lvl9pPr marL="4114800" lvl="8" indent="-3810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sson Title">
  <p:cSld name="CUSTOM">
    <p:bg>
      <p:bgPr>
        <a:solidFill>
          <a:srgbClr val="00ADBC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9"/>
          <p:cNvSpPr/>
          <p:nvPr/>
        </p:nvSpPr>
        <p:spPr>
          <a:xfrm>
            <a:off x="-9144" y="0"/>
            <a:ext cx="174300" cy="5143500"/>
          </a:xfrm>
          <a:prstGeom prst="rect">
            <a:avLst/>
          </a:prstGeom>
          <a:solidFill>
            <a:srgbClr val="B9BF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9"/>
          <p:cNvSpPr/>
          <p:nvPr/>
        </p:nvSpPr>
        <p:spPr>
          <a:xfrm>
            <a:off x="366325" y="0"/>
            <a:ext cx="174300" cy="5143500"/>
          </a:xfrm>
          <a:prstGeom prst="rect">
            <a:avLst/>
          </a:prstGeom>
          <a:solidFill>
            <a:srgbClr val="766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9"/>
          <p:cNvSpPr txBox="1">
            <a:spLocks noGrp="1"/>
          </p:cNvSpPr>
          <p:nvPr>
            <p:ph type="title"/>
          </p:nvPr>
        </p:nvSpPr>
        <p:spPr>
          <a:xfrm>
            <a:off x="914400" y="1657350"/>
            <a:ext cx="73152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39" name="Google Shape;239;p29"/>
          <p:cNvGrpSpPr/>
          <p:nvPr/>
        </p:nvGrpSpPr>
        <p:grpSpPr>
          <a:xfrm>
            <a:off x="3367778" y="4480150"/>
            <a:ext cx="2408444" cy="400200"/>
            <a:chOff x="2851781" y="4480150"/>
            <a:chExt cx="2438931" cy="400200"/>
          </a:xfrm>
        </p:grpSpPr>
        <p:sp>
          <p:nvSpPr>
            <p:cNvPr id="240" name="Google Shape;240;p29"/>
            <p:cNvSpPr txBox="1"/>
            <p:nvPr/>
          </p:nvSpPr>
          <p:spPr>
            <a:xfrm>
              <a:off x="3135212" y="4480150"/>
              <a:ext cx="2155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Computer Science A</a:t>
              </a:r>
              <a:endPara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pic>
          <p:nvPicPr>
            <p:cNvPr id="241" name="Google Shape;241;p2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851781" y="4561830"/>
              <a:ext cx="242875" cy="2368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tes">
  <p:cSld name="TITLE_AND_BODY_2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0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rgbClr val="FFA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4" name="Google Shape;244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rap Up Video">
  <p:cSld name="TITLE_AND_BODY_3_1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rgbClr val="766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31"/>
          <p:cNvSpPr/>
          <p:nvPr/>
        </p:nvSpPr>
        <p:spPr>
          <a:xfrm>
            <a:off x="875365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31"/>
          <p:cNvSpPr/>
          <p:nvPr/>
        </p:nvSpPr>
        <p:spPr>
          <a:xfrm>
            <a:off x="839120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31"/>
          <p:cNvSpPr/>
          <p:nvPr/>
        </p:nvSpPr>
        <p:spPr>
          <a:xfrm>
            <a:off x="802875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0" name="Google Shape;250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1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2" name="Google Shape;252;p31"/>
          <p:cNvSpPr txBox="1">
            <a:spLocks noGrp="1"/>
          </p:cNvSpPr>
          <p:nvPr>
            <p:ph type="subTitle" idx="1"/>
          </p:nvPr>
        </p:nvSpPr>
        <p:spPr>
          <a:xfrm>
            <a:off x="457200" y="685800"/>
            <a:ext cx="82296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53" name="Google Shape;253;p31"/>
          <p:cNvSpPr txBox="1">
            <a:spLocks noGrp="1"/>
          </p:cNvSpPr>
          <p:nvPr>
            <p:ph type="body" idx="2"/>
          </p:nvPr>
        </p:nvSpPr>
        <p:spPr>
          <a:xfrm>
            <a:off x="457200" y="1600200"/>
            <a:ext cx="4023300" cy="32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16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16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6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6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254" name="Google Shape;254;p31"/>
          <p:cNvSpPr/>
          <p:nvPr/>
        </p:nvSpPr>
        <p:spPr>
          <a:xfrm>
            <a:off x="4709160" y="1554480"/>
            <a:ext cx="4114800" cy="3200400"/>
          </a:xfrm>
          <a:prstGeom prst="rect">
            <a:avLst/>
          </a:prstGeom>
          <a:solidFill>
            <a:srgbClr val="CFC9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175" name="Google Shape;175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Char char="●"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81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Char char="○"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81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Char char="■"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81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Char char="●"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81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Char char="○"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81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Char char="■"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81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Char char="●"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81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Char char="○"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810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400"/>
              <a:buFont typeface="Poppins"/>
              <a:buChar char="■"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87" r:id="rId20"/>
    <p:sldLayoutId id="2147483688" r:id="rId21"/>
    <p:sldLayoutId id="2147483689" r:id="rId22"/>
    <p:sldLayoutId id="2147483690" r:id="rId23"/>
    <p:sldLayoutId id="2147483691" r:id="rId24"/>
    <p:sldLayoutId id="2147483692" r:id="rId25"/>
    <p:sldLayoutId id="2147483693" r:id="rId26"/>
    <p:sldLayoutId id="2147483694" r:id="rId27"/>
    <p:sldLayoutId id="2147483695" r:id="rId28"/>
    <p:sldLayoutId id="2147483696" r:id="rId29"/>
    <p:sldLayoutId id="2147483697" r:id="rId30"/>
    <p:sldLayoutId id="2147483698" r:id="rId31"/>
    <p:sldLayoutId id="2147483699" r:id="rId32"/>
    <p:sldLayoutId id="2147483700" r:id="rId33"/>
    <p:sldLayoutId id="2147483701" r:id="rId34"/>
    <p:sldLayoutId id="2147483702" r:id="rId35"/>
    <p:sldLayoutId id="2147483703" r:id="rId36"/>
    <p:sldLayoutId id="2147483704" r:id="rId37"/>
    <p:sldLayoutId id="2147483705" r:id="rId38"/>
    <p:sldLayoutId id="2147483706" r:id="rId39"/>
    <p:sldLayoutId id="2147483707" r:id="rId40"/>
    <p:sldLayoutId id="2147483708" r:id="rId41"/>
    <p:sldLayoutId id="2147483709" r:id="rId42"/>
    <p:sldLayoutId id="2147483710" r:id="rId43"/>
    <p:sldLayoutId id="2147483711" r:id="rId44"/>
    <p:sldLayoutId id="2147483712" r:id="rId45"/>
    <p:sldLayoutId id="2147483713" r:id="rId46"/>
    <p:sldLayoutId id="2147483714" r:id="rId47"/>
    <p:sldLayoutId id="2147483715" r:id="rId48"/>
    <p:sldLayoutId id="2147483716" r:id="rId49"/>
    <p:sldLayoutId id="2147483717" r:id="rId50"/>
    <p:sldLayoutId id="2147483718" r:id="rId51"/>
    <p:sldLayoutId id="2147483719" r:id="rId5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W-nqR8NwaMs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cratch.mit.edu/projects/1072433346/" TargetMode="External"/><Relationship Id="rId2" Type="http://schemas.openxmlformats.org/officeDocument/2006/relationships/hyperlink" Target="https://scratch.mit.edu/projects/1073312706/" TargetMode="External"/><Relationship Id="rId1" Type="http://schemas.openxmlformats.org/officeDocument/2006/relationships/slideLayout" Target="../slideLayouts/slideLayout26.xml"/><Relationship Id="rId4" Type="http://schemas.openxmlformats.org/officeDocument/2006/relationships/hyperlink" Target="https://scratch.mit.edu/projects/333125051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75"/>
          <p:cNvSpPr txBox="1">
            <a:spLocks noGrp="1"/>
          </p:cNvSpPr>
          <p:nvPr>
            <p:ph type="title"/>
          </p:nvPr>
        </p:nvSpPr>
        <p:spPr>
          <a:xfrm>
            <a:off x="914400" y="1657350"/>
            <a:ext cx="73152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Unit </a:t>
            </a:r>
            <a:r>
              <a:rPr lang="en"/>
              <a:t>7</a:t>
            </a: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 - </a:t>
            </a:r>
            <a:r>
              <a:rPr lang="en"/>
              <a:t>Lesson 7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Recursion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83"/>
          <p:cNvSpPr txBox="1">
            <a:spLocks noGrp="1"/>
          </p:cNvSpPr>
          <p:nvPr>
            <p:ph type="body" idx="1"/>
          </p:nvPr>
        </p:nvSpPr>
        <p:spPr>
          <a:xfrm>
            <a:off x="457199" y="1280150"/>
            <a:ext cx="8515815" cy="10977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dirty="0"/>
              <a:t>The facilitator will assign you one of the two activities to complete (Activity 3a).  </a:t>
            </a:r>
          </a:p>
        </p:txBody>
      </p:sp>
      <p:sp>
        <p:nvSpPr>
          <p:cNvPr id="757" name="Google Shape;757;p83"/>
          <p:cNvSpPr txBox="1"/>
          <p:nvPr/>
        </p:nvSpPr>
        <p:spPr>
          <a:xfrm>
            <a:off x="1005840" y="0"/>
            <a:ext cx="45720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Recursion - Activity</a:t>
            </a:r>
            <a:endParaRPr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58" name="Google Shape;758;p83"/>
          <p:cNvSpPr txBox="1"/>
          <p:nvPr/>
        </p:nvSpPr>
        <p:spPr>
          <a:xfrm>
            <a:off x="942175" y="4343000"/>
            <a:ext cx="18270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Wall Walk</a:t>
            </a:r>
            <a:endParaRPr sz="20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60" name="Google Shape;760;p83"/>
          <p:cNvSpPr txBox="1"/>
          <p:nvPr/>
        </p:nvSpPr>
        <p:spPr>
          <a:xfrm>
            <a:off x="6430125" y="4343000"/>
            <a:ext cx="18270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Coloring</a:t>
            </a:r>
            <a:endParaRPr sz="20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761" name="Google Shape;761;p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713" y="2813160"/>
            <a:ext cx="2124075" cy="92265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62" name="Google Shape;762;p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4800" y="3506124"/>
            <a:ext cx="2124075" cy="930099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66" name="Google Shape;766;p8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05600" y="2813159"/>
            <a:ext cx="1551525" cy="1529841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84"/>
          <p:cNvSpPr txBox="1"/>
          <p:nvPr/>
        </p:nvSpPr>
        <p:spPr>
          <a:xfrm>
            <a:off x="1005840" y="0"/>
            <a:ext cx="45720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Recursion - Activity</a:t>
            </a:r>
            <a:endParaRPr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72" name="Google Shape;772;p84"/>
          <p:cNvSpPr txBox="1">
            <a:spLocks noGrp="1"/>
          </p:cNvSpPr>
          <p:nvPr>
            <p:ph type="title"/>
          </p:nvPr>
        </p:nvSpPr>
        <p:spPr>
          <a:xfrm>
            <a:off x="274320" y="685800"/>
            <a:ext cx="5120700" cy="68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Recursion Unplugged</a:t>
            </a:r>
            <a:endParaRPr/>
          </a:p>
        </p:txBody>
      </p:sp>
      <p:sp>
        <p:nvSpPr>
          <p:cNvPr id="773" name="Google Shape;773;p84"/>
          <p:cNvSpPr txBox="1">
            <a:spLocks noGrp="1"/>
          </p:cNvSpPr>
          <p:nvPr>
            <p:ph type="body" idx="1"/>
          </p:nvPr>
        </p:nvSpPr>
        <p:spPr>
          <a:xfrm>
            <a:off x="274320" y="1463040"/>
            <a:ext cx="5120700" cy="31795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dirty="0"/>
              <a:t>📍You and your partner should have:</a:t>
            </a:r>
            <a:endParaRPr sz="1900" dirty="0"/>
          </a:p>
          <a:p>
            <a:pPr marL="457200" lvl="0" indent="-349250" algn="l" rtl="0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900"/>
              <a:buChar char="●"/>
            </a:pPr>
            <a:r>
              <a:rPr lang="en" sz="1900" b="1" dirty="0"/>
              <a:t>Wall Walking:</a:t>
            </a:r>
            <a:r>
              <a:rPr lang="en" sz="1900" dirty="0"/>
              <a:t> one set of Wall Walking method cards</a:t>
            </a:r>
            <a:r>
              <a:rPr lang="en" sz="1900" dirty="0">
                <a:solidFill>
                  <a:schemeClr val="accent3"/>
                </a:solidFill>
              </a:rPr>
              <a:t> </a:t>
            </a:r>
            <a:endParaRPr sz="1900" dirty="0">
              <a:solidFill>
                <a:schemeClr val="accent3"/>
              </a:solidFill>
            </a:endParaRPr>
          </a:p>
          <a:p>
            <a:pPr marL="457200" lvl="0" indent="-349250" algn="l" rtl="0"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ts val="1900"/>
              <a:buChar char="●"/>
            </a:pPr>
            <a:endParaRPr lang="en" sz="1900" b="1" dirty="0"/>
          </a:p>
          <a:p>
            <a:pPr marL="457200" lvl="0" indent="-349250" algn="l" rtl="0"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ts val="1900"/>
              <a:buChar char="●"/>
            </a:pPr>
            <a:r>
              <a:rPr lang="en" sz="1900" b="1" dirty="0"/>
              <a:t>Coloring:</a:t>
            </a:r>
            <a:r>
              <a:rPr lang="en" sz="1900" dirty="0"/>
              <a:t> one coloring sheet, one marker or colored pencil, one set of Coloring method cards</a:t>
            </a:r>
            <a:r>
              <a:rPr lang="en" sz="1900" dirty="0">
                <a:solidFill>
                  <a:schemeClr val="accent3"/>
                </a:solidFill>
              </a:rPr>
              <a:t> </a:t>
            </a:r>
            <a:endParaRPr sz="1900" dirty="0">
              <a:solidFill>
                <a:schemeClr val="accent3"/>
              </a:solidFill>
            </a:endParaRPr>
          </a:p>
        </p:txBody>
      </p:sp>
      <p:pic>
        <p:nvPicPr>
          <p:cNvPr id="775" name="Google Shape;775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0524" y="1095499"/>
            <a:ext cx="2124075" cy="92265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76" name="Google Shape;776;p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27611" y="1788463"/>
            <a:ext cx="2124075" cy="930099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79" name="Google Shape;779;p8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80204" y="3125351"/>
            <a:ext cx="1387774" cy="134182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85"/>
          <p:cNvSpPr txBox="1"/>
          <p:nvPr/>
        </p:nvSpPr>
        <p:spPr>
          <a:xfrm>
            <a:off x="1005840" y="0"/>
            <a:ext cx="45720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Recursion - Activity</a:t>
            </a:r>
            <a:endParaRPr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85" name="Google Shape;785;p85"/>
          <p:cNvSpPr txBox="1">
            <a:spLocks noGrp="1"/>
          </p:cNvSpPr>
          <p:nvPr>
            <p:ph type="body" idx="1"/>
          </p:nvPr>
        </p:nvSpPr>
        <p:spPr>
          <a:xfrm>
            <a:off x="457200" y="640080"/>
            <a:ext cx="8229600" cy="55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/>
              <a:t>Recursion Unplugged 🔌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786" name="Google Shape;786;p85"/>
          <p:cNvSpPr txBox="1"/>
          <p:nvPr/>
        </p:nvSpPr>
        <p:spPr>
          <a:xfrm>
            <a:off x="457200" y="1194175"/>
            <a:ext cx="8229600" cy="29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nsolas"/>
              <a:buAutoNum type="arabicPeriod"/>
            </a:pPr>
            <a:r>
              <a:rPr lang="en"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One student is on the computer, and the other student is the card collector.</a:t>
            </a:r>
            <a:r>
              <a:rPr lang="en" sz="1500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sz="1500">
              <a:solidFill>
                <a:schemeClr val="accent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nsolas"/>
              <a:buAutoNum type="arabicPeriod"/>
            </a:pPr>
            <a:r>
              <a:rPr lang="en"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The student acting as the computer starts with the stack of cards. All cards should have </a:t>
            </a:r>
            <a:r>
              <a:rPr lang="en" sz="1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Side A</a:t>
            </a:r>
            <a:r>
              <a:rPr lang="en"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facing up.</a:t>
            </a:r>
            <a:r>
              <a:rPr lang="en" sz="1500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sz="1500">
              <a:solidFill>
                <a:schemeClr val="accent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nsolas"/>
              <a:buAutoNum type="arabicPeriod"/>
            </a:pPr>
            <a:r>
              <a:rPr lang="en"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The computer reads </a:t>
            </a:r>
            <a:r>
              <a:rPr lang="en" sz="1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Side A</a:t>
            </a:r>
            <a:r>
              <a:rPr lang="en"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and does the action indicated by the method.</a:t>
            </a:r>
            <a:endParaRPr sz="15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nsolas"/>
              <a:buAutoNum type="arabicPeriod"/>
            </a:pPr>
            <a:r>
              <a:rPr lang="en"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Once they have completed the action, they hand the card to the student acting as the card collector.</a:t>
            </a:r>
            <a:endParaRPr sz="15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nsolas"/>
              <a:buAutoNum type="arabicPeriod"/>
            </a:pPr>
            <a:r>
              <a:rPr lang="en"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The computer repeats </a:t>
            </a:r>
            <a:r>
              <a:rPr lang="en" sz="1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Steps 3 and 4</a:t>
            </a:r>
            <a:r>
              <a:rPr lang="en"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until the card indicates they should stop.</a:t>
            </a:r>
            <a:endParaRPr sz="15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500"/>
              <a:buFont typeface="Consolas"/>
              <a:buAutoNum type="arabicPeriod"/>
            </a:pPr>
            <a:r>
              <a:rPr lang="en"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The card collector returns the requested information when indicated by a card.</a:t>
            </a:r>
            <a:endParaRPr sz="15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787" name="Google Shape;787;p85"/>
          <p:cNvGrpSpPr/>
          <p:nvPr/>
        </p:nvGrpSpPr>
        <p:grpSpPr>
          <a:xfrm>
            <a:off x="89100" y="4739882"/>
            <a:ext cx="324008" cy="322851"/>
            <a:chOff x="0" y="3867912"/>
            <a:chExt cx="1280160" cy="1275588"/>
          </a:xfrm>
        </p:grpSpPr>
        <p:sp>
          <p:nvSpPr>
            <p:cNvPr id="788" name="Google Shape;788;p85"/>
            <p:cNvSpPr/>
            <p:nvPr/>
          </p:nvSpPr>
          <p:spPr>
            <a:xfrm>
              <a:off x="0" y="4229100"/>
              <a:ext cx="914400" cy="9144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FFA4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85"/>
            <p:cNvSpPr/>
            <p:nvPr/>
          </p:nvSpPr>
          <p:spPr>
            <a:xfrm>
              <a:off x="182880" y="4050792"/>
              <a:ext cx="914400" cy="9144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FFA4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85"/>
            <p:cNvSpPr/>
            <p:nvPr/>
          </p:nvSpPr>
          <p:spPr>
            <a:xfrm>
              <a:off x="365760" y="3867912"/>
              <a:ext cx="914400" cy="9144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FFA4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85"/>
          <p:cNvSpPr txBox="1"/>
          <p:nvPr/>
        </p:nvSpPr>
        <p:spPr>
          <a:xfrm>
            <a:off x="1005840" y="0"/>
            <a:ext cx="45720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Recursion - Activity</a:t>
            </a:r>
            <a:endParaRPr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85" name="Google Shape;785;p85"/>
          <p:cNvSpPr txBox="1">
            <a:spLocks noGrp="1"/>
          </p:cNvSpPr>
          <p:nvPr>
            <p:ph type="body" idx="1"/>
          </p:nvPr>
        </p:nvSpPr>
        <p:spPr>
          <a:xfrm>
            <a:off x="457200" y="640080"/>
            <a:ext cx="8229600" cy="55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/>
              <a:t>Recursion Unplugged 🔌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786" name="Google Shape;786;p85"/>
          <p:cNvSpPr txBox="1"/>
          <p:nvPr/>
        </p:nvSpPr>
        <p:spPr>
          <a:xfrm>
            <a:off x="457200" y="1194175"/>
            <a:ext cx="8229600" cy="450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nsolas"/>
              <a:buAutoNum type="arabicPeriod"/>
            </a:pPr>
            <a:r>
              <a:rPr lang="en-US" sz="15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Trade method cards with another group and complete the other activity.</a:t>
            </a:r>
            <a:endParaRPr sz="15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787" name="Google Shape;787;p85"/>
          <p:cNvGrpSpPr/>
          <p:nvPr/>
        </p:nvGrpSpPr>
        <p:grpSpPr>
          <a:xfrm>
            <a:off x="89100" y="4739882"/>
            <a:ext cx="324008" cy="322851"/>
            <a:chOff x="0" y="3867912"/>
            <a:chExt cx="1280160" cy="1275588"/>
          </a:xfrm>
        </p:grpSpPr>
        <p:sp>
          <p:nvSpPr>
            <p:cNvPr id="788" name="Google Shape;788;p85"/>
            <p:cNvSpPr/>
            <p:nvPr/>
          </p:nvSpPr>
          <p:spPr>
            <a:xfrm>
              <a:off x="0" y="4229100"/>
              <a:ext cx="914400" cy="9144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FFA4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85"/>
            <p:cNvSpPr/>
            <p:nvPr/>
          </p:nvSpPr>
          <p:spPr>
            <a:xfrm>
              <a:off x="182880" y="4050792"/>
              <a:ext cx="914400" cy="9144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FFA4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85"/>
            <p:cNvSpPr/>
            <p:nvPr/>
          </p:nvSpPr>
          <p:spPr>
            <a:xfrm>
              <a:off x="365760" y="3867912"/>
              <a:ext cx="914400" cy="9144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FFA4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93319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86"/>
          <p:cNvSpPr txBox="1">
            <a:spLocks noGrp="1"/>
          </p:cNvSpPr>
          <p:nvPr>
            <p:ph type="body" idx="1"/>
          </p:nvPr>
        </p:nvSpPr>
        <p:spPr>
          <a:xfrm>
            <a:off x="482442" y="1335980"/>
            <a:ext cx="8204400" cy="55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D8B19"/>
              </a:buClr>
              <a:buSzPts val="2400"/>
              <a:buChar char="▶"/>
            </a:pPr>
            <a:r>
              <a:rPr lang="en"/>
              <a:t>What happened in your activity?</a:t>
            </a:r>
            <a:endParaRPr/>
          </a:p>
        </p:txBody>
      </p:sp>
      <p:sp>
        <p:nvSpPr>
          <p:cNvPr id="796" name="Google Shape;796;p86"/>
          <p:cNvSpPr txBox="1"/>
          <p:nvPr/>
        </p:nvSpPr>
        <p:spPr>
          <a:xfrm>
            <a:off x="1005840" y="0"/>
            <a:ext cx="45720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Recursion - Activity</a:t>
            </a:r>
            <a:endParaRPr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97" name="Google Shape;797;p86"/>
          <p:cNvSpPr txBox="1">
            <a:spLocks noGrp="1"/>
          </p:cNvSpPr>
          <p:nvPr>
            <p:ph type="body" idx="1"/>
          </p:nvPr>
        </p:nvSpPr>
        <p:spPr>
          <a:xfrm>
            <a:off x="469792" y="1939930"/>
            <a:ext cx="8204400" cy="9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D8B19"/>
              </a:buClr>
              <a:buSzPts val="2400"/>
              <a:buChar char="▶"/>
            </a:pPr>
            <a:r>
              <a:rPr lang="en"/>
              <a:t>How is this type of algorithm different from any other type of algorithm you’ve seen?</a:t>
            </a:r>
            <a:endParaRPr/>
          </a:p>
        </p:txBody>
      </p:sp>
      <p:grpSp>
        <p:nvGrpSpPr>
          <p:cNvPr id="798" name="Google Shape;798;p86"/>
          <p:cNvGrpSpPr/>
          <p:nvPr/>
        </p:nvGrpSpPr>
        <p:grpSpPr>
          <a:xfrm>
            <a:off x="89100" y="4739882"/>
            <a:ext cx="324008" cy="322851"/>
            <a:chOff x="0" y="3867912"/>
            <a:chExt cx="1280160" cy="1275588"/>
          </a:xfrm>
        </p:grpSpPr>
        <p:sp>
          <p:nvSpPr>
            <p:cNvPr id="799" name="Google Shape;799;p86"/>
            <p:cNvSpPr/>
            <p:nvPr/>
          </p:nvSpPr>
          <p:spPr>
            <a:xfrm>
              <a:off x="0" y="4229100"/>
              <a:ext cx="914400" cy="9144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FFA4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86"/>
            <p:cNvSpPr/>
            <p:nvPr/>
          </p:nvSpPr>
          <p:spPr>
            <a:xfrm>
              <a:off x="182880" y="4050792"/>
              <a:ext cx="914400" cy="9144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FFA4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86"/>
            <p:cNvSpPr/>
            <p:nvPr/>
          </p:nvSpPr>
          <p:spPr>
            <a:xfrm>
              <a:off x="365760" y="3867912"/>
              <a:ext cx="914400" cy="9144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FFA4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87"/>
          <p:cNvSpPr txBox="1"/>
          <p:nvPr/>
        </p:nvSpPr>
        <p:spPr>
          <a:xfrm>
            <a:off x="1005840" y="0"/>
            <a:ext cx="45720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Recursion - Activity</a:t>
            </a:r>
            <a:endParaRPr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07" name="Google Shape;807;p87"/>
          <p:cNvSpPr txBox="1"/>
          <p:nvPr/>
        </p:nvSpPr>
        <p:spPr>
          <a:xfrm>
            <a:off x="300475" y="562200"/>
            <a:ext cx="5897400" cy="3606075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7665A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274300" tIns="274300" rIns="274300" bIns="2743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Consolas"/>
                <a:ea typeface="Consolas"/>
                <a:cs typeface="Consolas"/>
                <a:sym typeface="Consolas"/>
              </a:rPr>
              <a:t>d</a:t>
            </a: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ef recursiveSum(int num) :</a:t>
            </a:r>
            <a:endParaRPr sz="2000"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  if num &lt;= 1 :</a:t>
            </a:r>
            <a:endParaRPr sz="2000"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     return num</a:t>
            </a:r>
            <a:endParaRPr lang="en-US" sz="2000"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  </a:t>
            </a:r>
            <a:endParaRPr lang="en-US" sz="2000"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US" sz="2000"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  return num + recursiveSum(num - 1)</a:t>
            </a:r>
            <a:endParaRPr sz="2000"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000" dirty="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08" name="Google Shape;808;p87"/>
          <p:cNvSpPr txBox="1"/>
          <p:nvPr/>
        </p:nvSpPr>
        <p:spPr>
          <a:xfrm>
            <a:off x="923250" y="4186850"/>
            <a:ext cx="7297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b="1">
                <a:solidFill>
                  <a:srgbClr val="D70040"/>
                </a:solidFill>
                <a:latin typeface="Short Stack"/>
                <a:ea typeface="Short Stack"/>
                <a:cs typeface="Short Stack"/>
                <a:sym typeface="Short Stack"/>
              </a:rPr>
              <a:t>Recursion</a:t>
            </a:r>
            <a:r>
              <a:rPr lang="en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is when a method calls itself.</a:t>
            </a:r>
            <a:endParaRPr sz="2400"/>
          </a:p>
        </p:txBody>
      </p:sp>
      <p:grpSp>
        <p:nvGrpSpPr>
          <p:cNvPr id="809" name="Google Shape;809;p87"/>
          <p:cNvGrpSpPr/>
          <p:nvPr/>
        </p:nvGrpSpPr>
        <p:grpSpPr>
          <a:xfrm>
            <a:off x="764450" y="509800"/>
            <a:ext cx="8179250" cy="1748700"/>
            <a:chOff x="764450" y="509800"/>
            <a:chExt cx="8179250" cy="1748700"/>
          </a:xfrm>
        </p:grpSpPr>
        <p:sp>
          <p:nvSpPr>
            <p:cNvPr id="810" name="Google Shape;810;p87"/>
            <p:cNvSpPr txBox="1"/>
            <p:nvPr/>
          </p:nvSpPr>
          <p:spPr>
            <a:xfrm>
              <a:off x="5851000" y="509800"/>
              <a:ext cx="3092700" cy="1748700"/>
            </a:xfrm>
            <a:prstGeom prst="rect">
              <a:avLst/>
            </a:prstGeom>
            <a:solidFill>
              <a:srgbClr val="FFE0A6"/>
            </a:solidFill>
            <a:ln w="381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75" tIns="182875" rIns="182875" bIns="182875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The </a:t>
              </a:r>
              <a:r>
                <a:rPr lang="en" sz="1600" b="1">
                  <a:solidFill>
                    <a:schemeClr val="dk1"/>
                  </a:solidFill>
                  <a:latin typeface="Short Stack"/>
                  <a:ea typeface="Short Stack"/>
                  <a:cs typeface="Short Stack"/>
                  <a:sym typeface="Short Stack"/>
                </a:rPr>
                <a:t>base case</a:t>
              </a:r>
              <a:r>
                <a:rPr lang="en" sz="16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 is the instance where a recursive method will return a value rather than calling itself.</a:t>
              </a:r>
              <a:endParaRPr sz="1600"/>
            </a:p>
          </p:txBody>
        </p:sp>
        <p:sp>
          <p:nvSpPr>
            <p:cNvPr id="811" name="Google Shape;811;p87"/>
            <p:cNvSpPr/>
            <p:nvPr/>
          </p:nvSpPr>
          <p:spPr>
            <a:xfrm>
              <a:off x="764450" y="1235375"/>
              <a:ext cx="1999200" cy="423300"/>
            </a:xfrm>
            <a:prstGeom prst="rect">
              <a:avLst/>
            </a:prstGeom>
            <a:noFill/>
            <a:ln w="381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2" name="Google Shape;812;p87"/>
          <p:cNvGrpSpPr/>
          <p:nvPr/>
        </p:nvGrpSpPr>
        <p:grpSpPr>
          <a:xfrm>
            <a:off x="1775875" y="2449850"/>
            <a:ext cx="7167825" cy="1465200"/>
            <a:chOff x="1775875" y="2449850"/>
            <a:chExt cx="7167825" cy="1465200"/>
          </a:xfrm>
        </p:grpSpPr>
        <p:sp>
          <p:nvSpPr>
            <p:cNvPr id="813" name="Google Shape;813;p87"/>
            <p:cNvSpPr txBox="1"/>
            <p:nvPr/>
          </p:nvSpPr>
          <p:spPr>
            <a:xfrm>
              <a:off x="6479800" y="2449850"/>
              <a:ext cx="2463900" cy="1465200"/>
            </a:xfrm>
            <a:prstGeom prst="rect">
              <a:avLst/>
            </a:prstGeom>
            <a:solidFill>
              <a:srgbClr val="FFE0A6"/>
            </a:solidFill>
            <a:ln w="381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75" tIns="182875" rIns="182875" bIns="182875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The </a:t>
              </a:r>
              <a:r>
                <a:rPr lang="en" sz="1600" b="1">
                  <a:solidFill>
                    <a:schemeClr val="dk1"/>
                  </a:solidFill>
                  <a:latin typeface="Short Stack"/>
                  <a:ea typeface="Short Stack"/>
                  <a:cs typeface="Short Stack"/>
                  <a:sym typeface="Short Stack"/>
                </a:rPr>
                <a:t>recursive case</a:t>
              </a:r>
              <a:r>
                <a:rPr lang="en" sz="16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 is the instance where the recursive method calls itself.</a:t>
              </a:r>
              <a:endPara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14" name="Google Shape;814;p87"/>
            <p:cNvSpPr/>
            <p:nvPr/>
          </p:nvSpPr>
          <p:spPr>
            <a:xfrm>
              <a:off x="1775875" y="2946075"/>
              <a:ext cx="3828000" cy="423300"/>
            </a:xfrm>
            <a:prstGeom prst="rect">
              <a:avLst/>
            </a:prstGeom>
            <a:noFill/>
            <a:ln w="381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5" name="Google Shape;815;p87"/>
          <p:cNvGrpSpPr/>
          <p:nvPr/>
        </p:nvGrpSpPr>
        <p:grpSpPr>
          <a:xfrm>
            <a:off x="89100" y="4739882"/>
            <a:ext cx="324008" cy="322851"/>
            <a:chOff x="0" y="3867912"/>
            <a:chExt cx="1280160" cy="1275588"/>
          </a:xfrm>
        </p:grpSpPr>
        <p:sp>
          <p:nvSpPr>
            <p:cNvPr id="816" name="Google Shape;816;p87"/>
            <p:cNvSpPr/>
            <p:nvPr/>
          </p:nvSpPr>
          <p:spPr>
            <a:xfrm>
              <a:off x="0" y="4229100"/>
              <a:ext cx="914400" cy="9144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FFA4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87"/>
            <p:cNvSpPr/>
            <p:nvPr/>
          </p:nvSpPr>
          <p:spPr>
            <a:xfrm>
              <a:off x="182880" y="4050792"/>
              <a:ext cx="914400" cy="9144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FFA4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87"/>
            <p:cNvSpPr/>
            <p:nvPr/>
          </p:nvSpPr>
          <p:spPr>
            <a:xfrm>
              <a:off x="365760" y="3867912"/>
              <a:ext cx="914400" cy="9144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FFA4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9" name="Google Shape;819;p87"/>
          <p:cNvSpPr/>
          <p:nvPr/>
        </p:nvSpPr>
        <p:spPr>
          <a:xfrm>
            <a:off x="7479792" y="4663440"/>
            <a:ext cx="1645800" cy="457200"/>
          </a:xfrm>
          <a:prstGeom prst="rect">
            <a:avLst/>
          </a:prstGeom>
          <a:solidFill>
            <a:srgbClr val="EBE8F1"/>
          </a:solidFill>
          <a:ln w="19050" cap="flat" cmpd="sng">
            <a:solidFill>
              <a:srgbClr val="7665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Poppins"/>
                <a:ea typeface="Poppins"/>
                <a:cs typeface="Poppins"/>
                <a:sym typeface="Poppins"/>
              </a:rPr>
              <a:t>📝 Unit 7 Guide</a:t>
            </a:r>
            <a:endParaRPr b="1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88"/>
          <p:cNvSpPr txBox="1">
            <a:spLocks noGrp="1"/>
          </p:cNvSpPr>
          <p:nvPr>
            <p:ph type="body" idx="1"/>
          </p:nvPr>
        </p:nvSpPr>
        <p:spPr>
          <a:xfrm>
            <a:off x="457200" y="640080"/>
            <a:ext cx="8229600" cy="8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900" dirty="0"/>
              <a:t>The </a:t>
            </a:r>
            <a:r>
              <a:rPr lang="en" sz="1900" b="1" dirty="0"/>
              <a:t>base case</a:t>
            </a:r>
            <a:r>
              <a:rPr lang="en" sz="1900" dirty="0"/>
              <a:t> comes from the part of the iterative method that </a:t>
            </a:r>
            <a:r>
              <a:rPr lang="en" sz="1900" b="1" dirty="0"/>
              <a:t>stops the repetition</a:t>
            </a:r>
            <a:r>
              <a:rPr lang="en" sz="1900" dirty="0"/>
              <a:t>. It occurs when a </a:t>
            </a:r>
            <a:r>
              <a:rPr lang="en" sz="1900" b="1" dirty="0"/>
              <a:t>certain condition is met</a:t>
            </a:r>
            <a:r>
              <a:rPr lang="en" sz="1900" dirty="0"/>
              <a:t>.</a:t>
            </a:r>
            <a:endParaRPr sz="1900" dirty="0"/>
          </a:p>
        </p:txBody>
      </p:sp>
      <p:sp>
        <p:nvSpPr>
          <p:cNvPr id="825" name="Google Shape;825;p88"/>
          <p:cNvSpPr txBox="1"/>
          <p:nvPr/>
        </p:nvSpPr>
        <p:spPr>
          <a:xfrm>
            <a:off x="1005840" y="0"/>
            <a:ext cx="45720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Recursion - Activity</a:t>
            </a:r>
            <a:endParaRPr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26" name="Google Shape;826;p88"/>
          <p:cNvSpPr txBox="1"/>
          <p:nvPr/>
        </p:nvSpPr>
        <p:spPr>
          <a:xfrm>
            <a:off x="296525" y="1692725"/>
            <a:ext cx="3909900" cy="249295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7665A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274300" tIns="274300" rIns="274300" bIns="2743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onsolas"/>
                <a:ea typeface="Consolas"/>
                <a:cs typeface="Consolas"/>
                <a:sym typeface="Consolas"/>
              </a:rPr>
              <a:t>d</a:t>
            </a:r>
            <a:r>
              <a:rPr lang="en" dirty="0">
                <a:latin typeface="Consolas"/>
                <a:ea typeface="Consolas"/>
                <a:cs typeface="Consolas"/>
                <a:sym typeface="Consolas"/>
              </a:rPr>
              <a:t>ef nonRecursiveSum(int num) :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nsolas"/>
                <a:ea typeface="Consolas"/>
                <a:cs typeface="Consolas"/>
                <a:sym typeface="Consolas"/>
              </a:rPr>
              <a:t>   sum = 0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nsolas"/>
                <a:ea typeface="Consolas"/>
                <a:cs typeface="Consolas"/>
                <a:sym typeface="Consolas"/>
              </a:rPr>
              <a:t>   for </a:t>
            </a:r>
            <a:r>
              <a:rPr lang="en-US" dirty="0"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" dirty="0">
                <a:latin typeface="Consolas"/>
                <a:ea typeface="Consolas"/>
                <a:cs typeface="Consolas"/>
                <a:sym typeface="Consolas"/>
              </a:rPr>
              <a:t> in range(num):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nsolas"/>
                <a:ea typeface="Consolas"/>
                <a:cs typeface="Consolas"/>
                <a:sym typeface="Consolas"/>
              </a:rPr>
              <a:t>	sum += i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nsolas"/>
                <a:ea typeface="Consolas"/>
                <a:cs typeface="Consolas"/>
                <a:sym typeface="Consolas"/>
              </a:rPr>
              <a:t>   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nsolas"/>
                <a:ea typeface="Consolas"/>
                <a:cs typeface="Consolas"/>
                <a:sym typeface="Consolas"/>
              </a:rPr>
              <a:t>   return sum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27" name="Google Shape;827;p88"/>
          <p:cNvSpPr txBox="1"/>
          <p:nvPr/>
        </p:nvSpPr>
        <p:spPr>
          <a:xfrm>
            <a:off x="4629775" y="1692725"/>
            <a:ext cx="4217700" cy="248782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7665A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274300" tIns="274300" rIns="274300" bIns="2743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latin typeface="Consolas"/>
                <a:ea typeface="Consolas"/>
                <a:cs typeface="Consolas"/>
                <a:sym typeface="Consolas"/>
              </a:rPr>
              <a:t>d</a:t>
            </a:r>
            <a:r>
              <a:rPr lang="pt-BR" sz="1400" dirty="0">
                <a:latin typeface="Consolas"/>
                <a:ea typeface="Consolas"/>
                <a:cs typeface="Consolas"/>
                <a:sym typeface="Consolas"/>
              </a:rPr>
              <a:t>ef recursiveSum(int num) :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400" dirty="0">
                <a:latin typeface="Consolas"/>
                <a:ea typeface="Consolas"/>
                <a:cs typeface="Consolas"/>
                <a:sym typeface="Consolas"/>
              </a:rPr>
              <a:t>  if num &lt;= 1 :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400" dirty="0">
                <a:latin typeface="Consolas"/>
                <a:ea typeface="Consolas"/>
                <a:cs typeface="Consolas"/>
                <a:sym typeface="Consolas"/>
              </a:rPr>
              <a:t>     return num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400" dirty="0">
                <a:latin typeface="Consolas"/>
                <a:ea typeface="Consolas"/>
                <a:cs typeface="Consolas"/>
                <a:sym typeface="Consolas"/>
              </a:rPr>
              <a:t>  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pt-BR" sz="1400"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400" dirty="0">
                <a:latin typeface="Consolas"/>
                <a:ea typeface="Consolas"/>
                <a:cs typeface="Consolas"/>
                <a:sym typeface="Consolas"/>
              </a:rPr>
              <a:t>  return num + recursiveSum(num - 1)</a:t>
            </a:r>
          </a:p>
        </p:txBody>
      </p:sp>
      <p:grpSp>
        <p:nvGrpSpPr>
          <p:cNvPr id="831" name="Google Shape;831;p88"/>
          <p:cNvGrpSpPr/>
          <p:nvPr/>
        </p:nvGrpSpPr>
        <p:grpSpPr>
          <a:xfrm>
            <a:off x="89100" y="4739882"/>
            <a:ext cx="324008" cy="322851"/>
            <a:chOff x="0" y="3867912"/>
            <a:chExt cx="1280160" cy="1275588"/>
          </a:xfrm>
        </p:grpSpPr>
        <p:sp>
          <p:nvSpPr>
            <p:cNvPr id="832" name="Google Shape;832;p88"/>
            <p:cNvSpPr/>
            <p:nvPr/>
          </p:nvSpPr>
          <p:spPr>
            <a:xfrm>
              <a:off x="0" y="4229100"/>
              <a:ext cx="914400" cy="9144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FFA4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88"/>
            <p:cNvSpPr/>
            <p:nvPr/>
          </p:nvSpPr>
          <p:spPr>
            <a:xfrm>
              <a:off x="182880" y="4050792"/>
              <a:ext cx="914400" cy="9144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FFA4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88"/>
            <p:cNvSpPr/>
            <p:nvPr/>
          </p:nvSpPr>
          <p:spPr>
            <a:xfrm>
              <a:off x="365760" y="3867912"/>
              <a:ext cx="914400" cy="9144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FFA4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5" name="Google Shape;835;p88"/>
          <p:cNvSpPr/>
          <p:nvPr/>
        </p:nvSpPr>
        <p:spPr>
          <a:xfrm>
            <a:off x="7479792" y="4663440"/>
            <a:ext cx="1645800" cy="457200"/>
          </a:xfrm>
          <a:prstGeom prst="rect">
            <a:avLst/>
          </a:prstGeom>
          <a:solidFill>
            <a:srgbClr val="EBE8F1"/>
          </a:solidFill>
          <a:ln w="19050" cap="flat" cmpd="sng">
            <a:solidFill>
              <a:srgbClr val="7665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Poppins"/>
                <a:ea typeface="Poppins"/>
                <a:cs typeface="Poppins"/>
                <a:sym typeface="Poppins"/>
              </a:rPr>
              <a:t>📝 Unit 7 Guide</a:t>
            </a:r>
            <a:endParaRPr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71FE685-E057-A538-A8A1-BFB05E52E459}"/>
              </a:ext>
            </a:extLst>
          </p:cNvPr>
          <p:cNvSpPr/>
          <p:nvPr/>
        </p:nvSpPr>
        <p:spPr>
          <a:xfrm>
            <a:off x="1680117" y="2571750"/>
            <a:ext cx="1263805" cy="305265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A7D434-DD94-A65A-F469-99A347A09D25}"/>
              </a:ext>
            </a:extLst>
          </p:cNvPr>
          <p:cNvSpPr txBox="1"/>
          <p:nvPr/>
        </p:nvSpPr>
        <p:spPr>
          <a:xfrm>
            <a:off x="543966" y="2318989"/>
            <a:ext cx="37561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Stops the loop when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i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becomes equal to num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4879F6-EE8F-2921-119A-9D759B4E6C6F}"/>
              </a:ext>
            </a:extLst>
          </p:cNvPr>
          <p:cNvSpPr/>
          <p:nvPr/>
        </p:nvSpPr>
        <p:spPr>
          <a:xfrm>
            <a:off x="5326547" y="2263235"/>
            <a:ext cx="1263805" cy="305265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FFE11C-424C-2C58-75F4-36D9CC6F1546}"/>
              </a:ext>
            </a:extLst>
          </p:cNvPr>
          <p:cNvSpPr txBox="1"/>
          <p:nvPr/>
        </p:nvSpPr>
        <p:spPr>
          <a:xfrm>
            <a:off x="5104794" y="2936635"/>
            <a:ext cx="37850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Stops the recursion when num becomes &lt;=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89"/>
          <p:cNvSpPr txBox="1"/>
          <p:nvPr/>
        </p:nvSpPr>
        <p:spPr>
          <a:xfrm>
            <a:off x="1005840" y="0"/>
            <a:ext cx="45720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Recursion - Activity</a:t>
            </a:r>
            <a:endParaRPr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41" name="Google Shape;841;p89"/>
          <p:cNvSpPr txBox="1"/>
          <p:nvPr/>
        </p:nvSpPr>
        <p:spPr>
          <a:xfrm>
            <a:off x="296525" y="1691640"/>
            <a:ext cx="3909900" cy="24936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7665A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274300" tIns="274300" rIns="274300" bIns="2743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onsolas"/>
                <a:ea typeface="Consolas"/>
                <a:cs typeface="Consolas"/>
                <a:sym typeface="Consolas"/>
              </a:rPr>
              <a:t>def </a:t>
            </a:r>
            <a:r>
              <a:rPr lang="en-US" dirty="0" err="1">
                <a:latin typeface="Consolas"/>
                <a:ea typeface="Consolas"/>
                <a:cs typeface="Consolas"/>
                <a:sym typeface="Consolas"/>
              </a:rPr>
              <a:t>nonRecursiveSum</a:t>
            </a:r>
            <a:r>
              <a:rPr lang="en-US" dirty="0">
                <a:latin typeface="Consolas"/>
                <a:ea typeface="Consolas"/>
                <a:cs typeface="Consolas"/>
                <a:sym typeface="Consolas"/>
              </a:rPr>
              <a:t>(int num) 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onsolas"/>
                <a:ea typeface="Consolas"/>
                <a:cs typeface="Consolas"/>
                <a:sym typeface="Consolas"/>
              </a:rPr>
              <a:t>   sum = 0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onsolas"/>
                <a:ea typeface="Consolas"/>
                <a:cs typeface="Consolas"/>
                <a:sym typeface="Consolas"/>
              </a:rPr>
              <a:t>   for </a:t>
            </a:r>
            <a:r>
              <a:rPr lang="en-US" dirty="0" err="1"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-US" dirty="0">
                <a:latin typeface="Consolas"/>
                <a:ea typeface="Consolas"/>
                <a:cs typeface="Consolas"/>
                <a:sym typeface="Consolas"/>
              </a:rPr>
              <a:t> in range(num):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onsolas"/>
                <a:ea typeface="Consolas"/>
                <a:cs typeface="Consolas"/>
                <a:sym typeface="Consolas"/>
              </a:rPr>
              <a:t>	sum += </a:t>
            </a:r>
            <a:r>
              <a:rPr lang="en-US" dirty="0" err="1">
                <a:latin typeface="Consolas"/>
                <a:ea typeface="Consolas"/>
                <a:cs typeface="Consolas"/>
                <a:sym typeface="Consolas"/>
              </a:rPr>
              <a:t>i</a:t>
            </a:r>
            <a:endParaRPr lang="en-US"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onsolas"/>
                <a:ea typeface="Consolas"/>
                <a:cs typeface="Consolas"/>
                <a:sym typeface="Consolas"/>
              </a:rPr>
              <a:t> 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onsolas"/>
                <a:ea typeface="Consolas"/>
                <a:cs typeface="Consolas"/>
                <a:sym typeface="Consolas"/>
              </a:rPr>
              <a:t>   return sum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42" name="Google Shape;842;p89"/>
          <p:cNvSpPr txBox="1"/>
          <p:nvPr/>
        </p:nvSpPr>
        <p:spPr>
          <a:xfrm>
            <a:off x="4629775" y="1691640"/>
            <a:ext cx="4217700" cy="1800453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7665A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274300" tIns="274300" rIns="274300" bIns="2743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latin typeface="Consolas"/>
                <a:ea typeface="Consolas"/>
                <a:cs typeface="Consolas"/>
                <a:sym typeface="Consolas"/>
              </a:rPr>
              <a:t>d</a:t>
            </a:r>
            <a:r>
              <a:rPr lang="pt-BR" sz="1400" dirty="0">
                <a:latin typeface="Consolas"/>
                <a:ea typeface="Consolas"/>
                <a:cs typeface="Consolas"/>
                <a:sym typeface="Consolas"/>
              </a:rPr>
              <a:t>ef recursiveSum(int num) :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400" dirty="0">
                <a:latin typeface="Consolas"/>
                <a:ea typeface="Consolas"/>
                <a:cs typeface="Consolas"/>
                <a:sym typeface="Consolas"/>
              </a:rPr>
              <a:t>  if num &lt;= 1 :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400" dirty="0">
                <a:latin typeface="Consolas"/>
                <a:ea typeface="Consolas"/>
                <a:cs typeface="Consolas"/>
                <a:sym typeface="Consolas"/>
              </a:rPr>
              <a:t>     return num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400" dirty="0">
                <a:latin typeface="Consolas"/>
                <a:ea typeface="Consolas"/>
                <a:cs typeface="Consolas"/>
                <a:sym typeface="Consolas"/>
              </a:rPr>
              <a:t>  return num + recursiveSum(num - 1)</a:t>
            </a:r>
          </a:p>
        </p:txBody>
      </p:sp>
      <p:sp>
        <p:nvSpPr>
          <p:cNvPr id="843" name="Google Shape;843;p89"/>
          <p:cNvSpPr txBox="1">
            <a:spLocks noGrp="1"/>
          </p:cNvSpPr>
          <p:nvPr>
            <p:ph type="body" idx="1"/>
          </p:nvPr>
        </p:nvSpPr>
        <p:spPr>
          <a:xfrm>
            <a:off x="457200" y="640080"/>
            <a:ext cx="8229600" cy="84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/>
              <a:t>The </a:t>
            </a:r>
            <a:r>
              <a:rPr lang="en" sz="2000" b="1"/>
              <a:t>recursive case</a:t>
            </a:r>
            <a:r>
              <a:rPr lang="en" sz="2000"/>
              <a:t> from from the part of the</a:t>
            </a:r>
            <a:br>
              <a:rPr lang="en" sz="2000"/>
            </a:br>
            <a:r>
              <a:rPr lang="en" sz="2000"/>
              <a:t>iterative method that </a:t>
            </a:r>
            <a:r>
              <a:rPr lang="en" sz="2000" b="1"/>
              <a:t>repeats</a:t>
            </a:r>
            <a:r>
              <a:rPr lang="en" sz="2000"/>
              <a:t>.</a:t>
            </a:r>
            <a:endParaRPr sz="2000"/>
          </a:p>
        </p:txBody>
      </p:sp>
      <p:grpSp>
        <p:nvGrpSpPr>
          <p:cNvPr id="844" name="Google Shape;844;p89"/>
          <p:cNvGrpSpPr/>
          <p:nvPr/>
        </p:nvGrpSpPr>
        <p:grpSpPr>
          <a:xfrm>
            <a:off x="705150" y="2550025"/>
            <a:ext cx="7845025" cy="813300"/>
            <a:chOff x="705150" y="2550025"/>
            <a:chExt cx="7845025" cy="813300"/>
          </a:xfrm>
        </p:grpSpPr>
        <p:sp>
          <p:nvSpPr>
            <p:cNvPr id="845" name="Google Shape;845;p89"/>
            <p:cNvSpPr/>
            <p:nvPr/>
          </p:nvSpPr>
          <p:spPr>
            <a:xfrm>
              <a:off x="705150" y="2550025"/>
              <a:ext cx="3240600" cy="813300"/>
            </a:xfrm>
            <a:prstGeom prst="rect">
              <a:avLst/>
            </a:prstGeom>
            <a:noFill/>
            <a:ln w="381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89"/>
            <p:cNvSpPr/>
            <p:nvPr/>
          </p:nvSpPr>
          <p:spPr>
            <a:xfrm>
              <a:off x="5708875" y="3014075"/>
              <a:ext cx="2841300" cy="264600"/>
            </a:xfrm>
            <a:prstGeom prst="rect">
              <a:avLst/>
            </a:prstGeom>
            <a:noFill/>
            <a:ln w="381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7" name="Google Shape;847;p89"/>
          <p:cNvGrpSpPr/>
          <p:nvPr/>
        </p:nvGrpSpPr>
        <p:grpSpPr>
          <a:xfrm>
            <a:off x="89100" y="4739882"/>
            <a:ext cx="324008" cy="322851"/>
            <a:chOff x="0" y="3867912"/>
            <a:chExt cx="1280160" cy="1275588"/>
          </a:xfrm>
        </p:grpSpPr>
        <p:sp>
          <p:nvSpPr>
            <p:cNvPr id="848" name="Google Shape;848;p89"/>
            <p:cNvSpPr/>
            <p:nvPr/>
          </p:nvSpPr>
          <p:spPr>
            <a:xfrm>
              <a:off x="0" y="4229100"/>
              <a:ext cx="914400" cy="9144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FFA4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89"/>
            <p:cNvSpPr/>
            <p:nvPr/>
          </p:nvSpPr>
          <p:spPr>
            <a:xfrm>
              <a:off x="182880" y="4050792"/>
              <a:ext cx="914400" cy="9144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FFA4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89"/>
            <p:cNvSpPr/>
            <p:nvPr/>
          </p:nvSpPr>
          <p:spPr>
            <a:xfrm>
              <a:off x="365760" y="3867912"/>
              <a:ext cx="914400" cy="9144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FFA4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1" name="Google Shape;851;p89"/>
          <p:cNvSpPr/>
          <p:nvPr/>
        </p:nvSpPr>
        <p:spPr>
          <a:xfrm>
            <a:off x="7479792" y="4663440"/>
            <a:ext cx="1645800" cy="457200"/>
          </a:xfrm>
          <a:prstGeom prst="rect">
            <a:avLst/>
          </a:prstGeom>
          <a:solidFill>
            <a:srgbClr val="EBE8F1"/>
          </a:solidFill>
          <a:ln w="19050" cap="flat" cmpd="sng">
            <a:solidFill>
              <a:srgbClr val="7665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Poppins"/>
                <a:ea typeface="Poppins"/>
                <a:cs typeface="Poppins"/>
                <a:sym typeface="Poppins"/>
              </a:rPr>
              <a:t>📝 Unit 7 Guide</a:t>
            </a:r>
            <a:endParaRPr b="1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90"/>
          <p:cNvSpPr txBox="1"/>
          <p:nvPr/>
        </p:nvSpPr>
        <p:spPr>
          <a:xfrm>
            <a:off x="1005840" y="0"/>
            <a:ext cx="45720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Recursion - Activity</a:t>
            </a:r>
            <a:endParaRPr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57" name="Google Shape;857;p90"/>
          <p:cNvSpPr txBox="1"/>
          <p:nvPr/>
        </p:nvSpPr>
        <p:spPr>
          <a:xfrm>
            <a:off x="300475" y="562200"/>
            <a:ext cx="5897400" cy="2169784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7665A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274300" tIns="274300" rIns="274300" bIns="2743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latin typeface="Consolas"/>
                <a:ea typeface="Consolas"/>
                <a:cs typeface="Consolas"/>
                <a:sym typeface="Consolas"/>
              </a:rPr>
              <a:t>def recursiveSum(int num) :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2000" dirty="0">
                <a:latin typeface="Consolas"/>
                <a:ea typeface="Consolas"/>
                <a:cs typeface="Consolas"/>
                <a:sym typeface="Consolas"/>
              </a:rPr>
              <a:t>  if num &lt;= 1 :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2000" dirty="0">
                <a:latin typeface="Consolas"/>
                <a:ea typeface="Consolas"/>
                <a:cs typeface="Consolas"/>
                <a:sym typeface="Consolas"/>
              </a:rPr>
              <a:t>     return num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2000" dirty="0">
                <a:latin typeface="Consolas"/>
                <a:ea typeface="Consolas"/>
                <a:cs typeface="Consolas"/>
                <a:sym typeface="Consolas"/>
              </a:rPr>
              <a:t>  return num + recursiveSum(num - 1)</a:t>
            </a:r>
          </a:p>
        </p:txBody>
      </p:sp>
      <p:sp>
        <p:nvSpPr>
          <p:cNvPr id="858" name="Google Shape;858;p90"/>
          <p:cNvSpPr txBox="1"/>
          <p:nvPr/>
        </p:nvSpPr>
        <p:spPr>
          <a:xfrm>
            <a:off x="888000" y="4175075"/>
            <a:ext cx="73680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Poppins"/>
                <a:ea typeface="Poppins"/>
                <a:cs typeface="Poppins"/>
                <a:sym typeface="Poppins"/>
              </a:rPr>
              <a:t>The </a:t>
            </a:r>
            <a:r>
              <a:rPr lang="en" sz="2000" b="1">
                <a:latin typeface="Poppins"/>
                <a:ea typeface="Poppins"/>
                <a:cs typeface="Poppins"/>
                <a:sym typeface="Poppins"/>
              </a:rPr>
              <a:t>recursive call</a:t>
            </a:r>
            <a:r>
              <a:rPr lang="en" sz="2000">
                <a:latin typeface="Poppins"/>
                <a:ea typeface="Poppins"/>
                <a:cs typeface="Poppins"/>
                <a:sym typeface="Poppins"/>
              </a:rPr>
              <a:t> has its own set of </a:t>
            </a:r>
            <a:r>
              <a:rPr lang="en" sz="2000" b="1">
                <a:latin typeface="Poppins"/>
                <a:ea typeface="Poppins"/>
                <a:cs typeface="Poppins"/>
                <a:sym typeface="Poppins"/>
              </a:rPr>
              <a:t>local variables</a:t>
            </a:r>
            <a:r>
              <a:rPr lang="en" sz="2000">
                <a:latin typeface="Poppins"/>
                <a:ea typeface="Poppins"/>
                <a:cs typeface="Poppins"/>
                <a:sym typeface="Poppins"/>
              </a:rPr>
              <a:t>, including the </a:t>
            </a:r>
            <a:r>
              <a:rPr lang="en" sz="2000" b="1">
                <a:latin typeface="Poppins"/>
                <a:ea typeface="Poppins"/>
                <a:cs typeface="Poppins"/>
                <a:sym typeface="Poppins"/>
              </a:rPr>
              <a:t>formal parameters</a:t>
            </a:r>
            <a:r>
              <a:rPr lang="en" sz="2000">
                <a:latin typeface="Poppins"/>
                <a:ea typeface="Poppins"/>
                <a:cs typeface="Poppins"/>
                <a:sym typeface="Poppins"/>
              </a:rPr>
              <a:t>.</a:t>
            </a:r>
            <a:endParaRPr sz="2000"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859" name="Google Shape;859;p90"/>
          <p:cNvGrpSpPr/>
          <p:nvPr/>
        </p:nvGrpSpPr>
        <p:grpSpPr>
          <a:xfrm>
            <a:off x="2966224" y="1158425"/>
            <a:ext cx="2512742" cy="1294843"/>
            <a:chOff x="3916325" y="1158425"/>
            <a:chExt cx="1052700" cy="2157600"/>
          </a:xfrm>
        </p:grpSpPr>
        <p:cxnSp>
          <p:nvCxnSpPr>
            <p:cNvPr id="860" name="Google Shape;860;p90"/>
            <p:cNvCxnSpPr/>
            <p:nvPr/>
          </p:nvCxnSpPr>
          <p:spPr>
            <a:xfrm>
              <a:off x="3916325" y="1158425"/>
              <a:ext cx="1052700" cy="0"/>
            </a:xfrm>
            <a:prstGeom prst="straightConnector1">
              <a:avLst/>
            </a:prstGeom>
            <a:noFill/>
            <a:ln w="3810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1" name="Google Shape;861;p90"/>
            <p:cNvCxnSpPr/>
            <p:nvPr/>
          </p:nvCxnSpPr>
          <p:spPr>
            <a:xfrm>
              <a:off x="4468600" y="3316025"/>
              <a:ext cx="500400" cy="0"/>
            </a:xfrm>
            <a:prstGeom prst="straightConnector1">
              <a:avLst/>
            </a:prstGeom>
            <a:noFill/>
            <a:ln w="3810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62" name="Google Shape;862;p90"/>
          <p:cNvSpPr txBox="1"/>
          <p:nvPr/>
        </p:nvSpPr>
        <p:spPr>
          <a:xfrm>
            <a:off x="5868225" y="797450"/>
            <a:ext cx="2952300" cy="2031900"/>
          </a:xfrm>
          <a:prstGeom prst="rect">
            <a:avLst/>
          </a:prstGeom>
          <a:solidFill>
            <a:srgbClr val="FFE0A6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The </a:t>
            </a:r>
            <a:r>
              <a:rPr lang="en" sz="1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parameter values</a:t>
            </a:r>
            <a:r>
              <a:rPr lang="en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capture the </a:t>
            </a:r>
            <a:r>
              <a:rPr lang="en" sz="1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progress of a recursive process</a:t>
            </a:r>
            <a:r>
              <a:rPr lang="en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just like how </a:t>
            </a:r>
            <a:r>
              <a:rPr lang="en" sz="1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loop control variables</a:t>
            </a:r>
            <a:r>
              <a:rPr lang="en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capture the </a:t>
            </a:r>
            <a:r>
              <a:rPr lang="en" sz="1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progress of a loop</a:t>
            </a:r>
            <a:r>
              <a:rPr lang="en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1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863" name="Google Shape;863;p90"/>
          <p:cNvGrpSpPr/>
          <p:nvPr/>
        </p:nvGrpSpPr>
        <p:grpSpPr>
          <a:xfrm>
            <a:off x="89100" y="4739882"/>
            <a:ext cx="324008" cy="322851"/>
            <a:chOff x="0" y="3867912"/>
            <a:chExt cx="1280160" cy="1275588"/>
          </a:xfrm>
        </p:grpSpPr>
        <p:sp>
          <p:nvSpPr>
            <p:cNvPr id="864" name="Google Shape;864;p90"/>
            <p:cNvSpPr/>
            <p:nvPr/>
          </p:nvSpPr>
          <p:spPr>
            <a:xfrm>
              <a:off x="0" y="4229100"/>
              <a:ext cx="914400" cy="9144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FFA4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90"/>
            <p:cNvSpPr/>
            <p:nvPr/>
          </p:nvSpPr>
          <p:spPr>
            <a:xfrm>
              <a:off x="182880" y="4050792"/>
              <a:ext cx="914400" cy="9144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FFA4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90"/>
            <p:cNvSpPr/>
            <p:nvPr/>
          </p:nvSpPr>
          <p:spPr>
            <a:xfrm>
              <a:off x="365760" y="3867912"/>
              <a:ext cx="914400" cy="9144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FFA4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91"/>
          <p:cNvSpPr txBox="1"/>
          <p:nvPr/>
        </p:nvSpPr>
        <p:spPr>
          <a:xfrm>
            <a:off x="1005840" y="0"/>
            <a:ext cx="45720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Recursion - Activity</a:t>
            </a:r>
            <a:endParaRPr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72" name="Google Shape;872;p91"/>
          <p:cNvSpPr txBox="1">
            <a:spLocks noGrp="1"/>
          </p:cNvSpPr>
          <p:nvPr>
            <p:ph type="body" idx="1"/>
          </p:nvPr>
        </p:nvSpPr>
        <p:spPr>
          <a:xfrm>
            <a:off x="457200" y="1280150"/>
            <a:ext cx="4523400" cy="338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Complete </a:t>
            </a:r>
            <a:r>
              <a:rPr lang="en" b="1" dirty="0"/>
              <a:t>Activity 3a</a:t>
            </a:r>
            <a:r>
              <a:rPr lang="en" dirty="0"/>
              <a:t> of the Activity Guide by identifying the </a:t>
            </a:r>
            <a:r>
              <a:rPr lang="en" b="1" dirty="0"/>
              <a:t>recursive call</a:t>
            </a:r>
            <a:r>
              <a:rPr lang="en" dirty="0"/>
              <a:t> and </a:t>
            </a:r>
            <a:r>
              <a:rPr lang="en" b="1" dirty="0"/>
              <a:t>base case</a:t>
            </a:r>
            <a:r>
              <a:rPr lang="en" dirty="0"/>
              <a:t> for each of these two activities.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92"/>
          <p:cNvSpPr txBox="1"/>
          <p:nvPr/>
        </p:nvSpPr>
        <p:spPr>
          <a:xfrm>
            <a:off x="1005840" y="0"/>
            <a:ext cx="45720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Recursion - Activity</a:t>
            </a:r>
            <a:endParaRPr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79" name="Google Shape;879;p92"/>
          <p:cNvSpPr txBox="1">
            <a:spLocks noGrp="1"/>
          </p:cNvSpPr>
          <p:nvPr>
            <p:ph type="body" idx="2"/>
          </p:nvPr>
        </p:nvSpPr>
        <p:spPr>
          <a:xfrm>
            <a:off x="457200" y="1600200"/>
            <a:ext cx="4023300" cy="32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When is recursion useful?</a:t>
            </a:r>
            <a:endParaRPr dirty="0"/>
          </a:p>
        </p:txBody>
      </p:sp>
      <p:sp>
        <p:nvSpPr>
          <p:cNvPr id="880" name="Google Shape;880;p92"/>
          <p:cNvSpPr txBox="1">
            <a:spLocks noGrp="1"/>
          </p:cNvSpPr>
          <p:nvPr>
            <p:ph type="subTitle" idx="1"/>
          </p:nvPr>
        </p:nvSpPr>
        <p:spPr>
          <a:xfrm>
            <a:off x="457200" y="685800"/>
            <a:ext cx="82296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🎥</a:t>
            </a:r>
            <a:r>
              <a:rPr lang="en"/>
              <a:t> Recursion</a:t>
            </a:r>
            <a:endParaRPr sz="3000"/>
          </a:p>
        </p:txBody>
      </p:sp>
      <p:pic>
        <p:nvPicPr>
          <p:cNvPr id="881" name="Google Shape;881;p92" descr="Start learning at code.org today!&#10;&#10;Stay in touch with us on social media:&#10;• Twitter: https://twitter.com/codeorg&#10;• Facebook: https://www.facebook.com/Code.org&#10;• Instagram: https://instagram.com/codeorg&#10;• TikTok: https://tiktok.com/@code.org&#10;• LinkedIn: https://www.linkedin.com/company/code-org&#10;• Medium: https://medium.com/@codeorg&#10;&#10;Help make our work possible with a donation at http://code.org/donate!" title="CSA: Recursion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7760" y="1737360"/>
            <a:ext cx="3657600" cy="274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p93"/>
          <p:cNvSpPr/>
          <p:nvPr/>
        </p:nvSpPr>
        <p:spPr>
          <a:xfrm>
            <a:off x="213750" y="2811175"/>
            <a:ext cx="4064100" cy="712500"/>
          </a:xfrm>
          <a:prstGeom prst="rect">
            <a:avLst/>
          </a:prstGeom>
          <a:solidFill>
            <a:srgbClr val="E7E9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What is the result of </a:t>
            </a:r>
            <a:r>
              <a:rPr lang="en" sz="1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factorial(5)</a:t>
            </a:r>
            <a:r>
              <a:rPr lang="en" sz="1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?</a:t>
            </a:r>
            <a:endParaRPr sz="17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89" name="Google Shape;889;p93"/>
          <p:cNvSpPr/>
          <p:nvPr/>
        </p:nvSpPr>
        <p:spPr>
          <a:xfrm>
            <a:off x="4572000" y="662425"/>
            <a:ext cx="1620000" cy="4899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onsolas"/>
                <a:ea typeface="Consolas"/>
                <a:cs typeface="Consolas"/>
                <a:sym typeface="Consolas"/>
              </a:rPr>
              <a:t>factorial(5)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890" name="Google Shape;890;p93"/>
          <p:cNvGrpSpPr/>
          <p:nvPr/>
        </p:nvGrpSpPr>
        <p:grpSpPr>
          <a:xfrm>
            <a:off x="4572000" y="1152325"/>
            <a:ext cx="1620000" cy="857975"/>
            <a:chOff x="4572000" y="1152325"/>
            <a:chExt cx="1620000" cy="857975"/>
          </a:xfrm>
        </p:grpSpPr>
        <p:cxnSp>
          <p:nvCxnSpPr>
            <p:cNvPr id="891" name="Google Shape;891;p93"/>
            <p:cNvCxnSpPr>
              <a:stCxn id="889" idx="2"/>
              <a:endCxn id="892" idx="0"/>
            </p:cNvCxnSpPr>
            <p:nvPr/>
          </p:nvCxnSpPr>
          <p:spPr>
            <a:xfrm>
              <a:off x="5382000" y="1152325"/>
              <a:ext cx="0" cy="3681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892" name="Google Shape;892;p93"/>
            <p:cNvSpPr/>
            <p:nvPr/>
          </p:nvSpPr>
          <p:spPr>
            <a:xfrm>
              <a:off x="4572000" y="1520400"/>
              <a:ext cx="1620000" cy="489900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latin typeface="Consolas"/>
                  <a:ea typeface="Consolas"/>
                  <a:cs typeface="Consolas"/>
                  <a:sym typeface="Consolas"/>
                </a:rPr>
                <a:t>factorial(4)</a:t>
              </a:r>
              <a:endParaRPr b="1"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grpSp>
        <p:nvGrpSpPr>
          <p:cNvPr id="893" name="Google Shape;893;p93"/>
          <p:cNvGrpSpPr/>
          <p:nvPr/>
        </p:nvGrpSpPr>
        <p:grpSpPr>
          <a:xfrm>
            <a:off x="4572000" y="2010300"/>
            <a:ext cx="1620000" cy="857975"/>
            <a:chOff x="4572000" y="2010300"/>
            <a:chExt cx="1620000" cy="857975"/>
          </a:xfrm>
        </p:grpSpPr>
        <p:cxnSp>
          <p:nvCxnSpPr>
            <p:cNvPr id="894" name="Google Shape;894;p93"/>
            <p:cNvCxnSpPr>
              <a:stCxn id="892" idx="2"/>
              <a:endCxn id="895" idx="0"/>
            </p:cNvCxnSpPr>
            <p:nvPr/>
          </p:nvCxnSpPr>
          <p:spPr>
            <a:xfrm>
              <a:off x="5382000" y="2010300"/>
              <a:ext cx="0" cy="3681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895" name="Google Shape;895;p93"/>
            <p:cNvSpPr/>
            <p:nvPr/>
          </p:nvSpPr>
          <p:spPr>
            <a:xfrm>
              <a:off x="4572000" y="2378375"/>
              <a:ext cx="1620000" cy="489900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latin typeface="Consolas"/>
                  <a:ea typeface="Consolas"/>
                  <a:cs typeface="Consolas"/>
                  <a:sym typeface="Consolas"/>
                </a:rPr>
                <a:t>factorial(3)</a:t>
              </a:r>
              <a:endParaRPr b="1"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grpSp>
        <p:nvGrpSpPr>
          <p:cNvPr id="896" name="Google Shape;896;p93"/>
          <p:cNvGrpSpPr/>
          <p:nvPr/>
        </p:nvGrpSpPr>
        <p:grpSpPr>
          <a:xfrm>
            <a:off x="4572000" y="2868275"/>
            <a:ext cx="1620000" cy="857975"/>
            <a:chOff x="4572000" y="2868275"/>
            <a:chExt cx="1620000" cy="857975"/>
          </a:xfrm>
        </p:grpSpPr>
        <p:cxnSp>
          <p:nvCxnSpPr>
            <p:cNvPr id="897" name="Google Shape;897;p93"/>
            <p:cNvCxnSpPr>
              <a:stCxn id="895" idx="2"/>
              <a:endCxn id="898" idx="0"/>
            </p:cNvCxnSpPr>
            <p:nvPr/>
          </p:nvCxnSpPr>
          <p:spPr>
            <a:xfrm>
              <a:off x="5382000" y="2868275"/>
              <a:ext cx="0" cy="3681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898" name="Google Shape;898;p93"/>
            <p:cNvSpPr/>
            <p:nvPr/>
          </p:nvSpPr>
          <p:spPr>
            <a:xfrm>
              <a:off x="4572000" y="3236350"/>
              <a:ext cx="1620000" cy="489900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latin typeface="Consolas"/>
                  <a:ea typeface="Consolas"/>
                  <a:cs typeface="Consolas"/>
                  <a:sym typeface="Consolas"/>
                </a:rPr>
                <a:t>factorial(2)</a:t>
              </a:r>
              <a:endParaRPr b="1"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grpSp>
        <p:nvGrpSpPr>
          <p:cNvPr id="899" name="Google Shape;899;p93"/>
          <p:cNvGrpSpPr/>
          <p:nvPr/>
        </p:nvGrpSpPr>
        <p:grpSpPr>
          <a:xfrm>
            <a:off x="4572000" y="3726250"/>
            <a:ext cx="1620000" cy="857975"/>
            <a:chOff x="4572000" y="3726250"/>
            <a:chExt cx="1620000" cy="857975"/>
          </a:xfrm>
        </p:grpSpPr>
        <p:cxnSp>
          <p:nvCxnSpPr>
            <p:cNvPr id="900" name="Google Shape;900;p93"/>
            <p:cNvCxnSpPr>
              <a:stCxn id="898" idx="2"/>
              <a:endCxn id="901" idx="0"/>
            </p:cNvCxnSpPr>
            <p:nvPr/>
          </p:nvCxnSpPr>
          <p:spPr>
            <a:xfrm>
              <a:off x="5382000" y="3726250"/>
              <a:ext cx="0" cy="3681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901" name="Google Shape;901;p93"/>
            <p:cNvSpPr/>
            <p:nvPr/>
          </p:nvSpPr>
          <p:spPr>
            <a:xfrm>
              <a:off x="4572000" y="4094325"/>
              <a:ext cx="1620000" cy="489900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latin typeface="Consolas"/>
                  <a:ea typeface="Consolas"/>
                  <a:cs typeface="Consolas"/>
                  <a:sym typeface="Consolas"/>
                </a:rPr>
                <a:t>factorial(1)</a:t>
              </a:r>
              <a:endParaRPr b="1"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sp>
        <p:nvSpPr>
          <p:cNvPr id="902" name="Google Shape;902;p93"/>
          <p:cNvSpPr txBox="1"/>
          <p:nvPr/>
        </p:nvSpPr>
        <p:spPr>
          <a:xfrm>
            <a:off x="6579675" y="4139175"/>
            <a:ext cx="2360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 1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03" name="Google Shape;903;p93"/>
          <p:cNvSpPr txBox="1"/>
          <p:nvPr/>
        </p:nvSpPr>
        <p:spPr>
          <a:xfrm>
            <a:off x="6579675" y="3276525"/>
            <a:ext cx="2449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 2 * factorial(1)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04" name="Google Shape;904;p93"/>
          <p:cNvSpPr txBox="1"/>
          <p:nvPr/>
        </p:nvSpPr>
        <p:spPr>
          <a:xfrm>
            <a:off x="6579675" y="2413875"/>
            <a:ext cx="2449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 3 * factorial(2)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05" name="Google Shape;905;p93"/>
          <p:cNvSpPr txBox="1"/>
          <p:nvPr/>
        </p:nvSpPr>
        <p:spPr>
          <a:xfrm>
            <a:off x="6579675" y="1565250"/>
            <a:ext cx="2449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 4 * factorial(3)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06" name="Google Shape;906;p93"/>
          <p:cNvSpPr txBox="1"/>
          <p:nvPr/>
        </p:nvSpPr>
        <p:spPr>
          <a:xfrm>
            <a:off x="6579675" y="716625"/>
            <a:ext cx="2449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 5 * factorial(4)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907" name="Google Shape;907;p93"/>
          <p:cNvGrpSpPr/>
          <p:nvPr/>
        </p:nvGrpSpPr>
        <p:grpSpPr>
          <a:xfrm>
            <a:off x="6192000" y="907350"/>
            <a:ext cx="2836975" cy="858000"/>
            <a:chOff x="6192000" y="907350"/>
            <a:chExt cx="2836975" cy="858000"/>
          </a:xfrm>
        </p:grpSpPr>
        <p:cxnSp>
          <p:nvCxnSpPr>
            <p:cNvPr id="908" name="Google Shape;908;p93"/>
            <p:cNvCxnSpPr>
              <a:stCxn id="892" idx="3"/>
              <a:endCxn id="889" idx="3"/>
            </p:cNvCxnSpPr>
            <p:nvPr/>
          </p:nvCxnSpPr>
          <p:spPr>
            <a:xfrm rot="10800000" flipH="1">
              <a:off x="6192000" y="907350"/>
              <a:ext cx="600" cy="858000"/>
            </a:xfrm>
            <a:prstGeom prst="curvedConnector3">
              <a:avLst>
                <a:gd name="adj1" fmla="val 396875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909" name="Google Shape;909;p93"/>
            <p:cNvSpPr/>
            <p:nvPr/>
          </p:nvSpPr>
          <p:spPr>
            <a:xfrm>
              <a:off x="6613075" y="1116825"/>
              <a:ext cx="2415900" cy="400200"/>
            </a:xfrm>
            <a:prstGeom prst="rect">
              <a:avLst/>
            </a:prstGeom>
            <a:solidFill>
              <a:srgbClr val="FFE0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onsolas"/>
                  <a:ea typeface="Consolas"/>
                  <a:cs typeface="Consolas"/>
                  <a:sym typeface="Consolas"/>
                </a:rPr>
                <a:t>5 * 24 = 120</a:t>
              </a:r>
              <a:endParaRPr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grpSp>
        <p:nvGrpSpPr>
          <p:cNvPr id="910" name="Google Shape;910;p93"/>
          <p:cNvGrpSpPr/>
          <p:nvPr/>
        </p:nvGrpSpPr>
        <p:grpSpPr>
          <a:xfrm>
            <a:off x="6192000" y="1765325"/>
            <a:ext cx="2836975" cy="858000"/>
            <a:chOff x="6192000" y="1765325"/>
            <a:chExt cx="2836975" cy="858000"/>
          </a:xfrm>
        </p:grpSpPr>
        <p:cxnSp>
          <p:nvCxnSpPr>
            <p:cNvPr id="911" name="Google Shape;911;p93"/>
            <p:cNvCxnSpPr>
              <a:stCxn id="895" idx="3"/>
              <a:endCxn id="892" idx="3"/>
            </p:cNvCxnSpPr>
            <p:nvPr/>
          </p:nvCxnSpPr>
          <p:spPr>
            <a:xfrm rot="10800000" flipH="1">
              <a:off x="6192000" y="1765325"/>
              <a:ext cx="600" cy="858000"/>
            </a:xfrm>
            <a:prstGeom prst="curvedConnector3">
              <a:avLst>
                <a:gd name="adj1" fmla="val 396875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912" name="Google Shape;912;p93"/>
            <p:cNvSpPr/>
            <p:nvPr/>
          </p:nvSpPr>
          <p:spPr>
            <a:xfrm>
              <a:off x="6613075" y="1965450"/>
              <a:ext cx="2415900" cy="400200"/>
            </a:xfrm>
            <a:prstGeom prst="rect">
              <a:avLst/>
            </a:prstGeom>
            <a:solidFill>
              <a:srgbClr val="FFE0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onsolas"/>
                  <a:ea typeface="Consolas"/>
                  <a:cs typeface="Consolas"/>
                  <a:sym typeface="Consolas"/>
                </a:rPr>
                <a:t>4 * 6 = 24</a:t>
              </a:r>
              <a:endParaRPr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grpSp>
        <p:nvGrpSpPr>
          <p:cNvPr id="913" name="Google Shape;913;p93"/>
          <p:cNvGrpSpPr/>
          <p:nvPr/>
        </p:nvGrpSpPr>
        <p:grpSpPr>
          <a:xfrm>
            <a:off x="6192000" y="2623300"/>
            <a:ext cx="2836975" cy="858000"/>
            <a:chOff x="6192000" y="2623300"/>
            <a:chExt cx="2836975" cy="858000"/>
          </a:xfrm>
        </p:grpSpPr>
        <p:cxnSp>
          <p:nvCxnSpPr>
            <p:cNvPr id="914" name="Google Shape;914;p93"/>
            <p:cNvCxnSpPr>
              <a:stCxn id="898" idx="3"/>
              <a:endCxn id="895" idx="3"/>
            </p:cNvCxnSpPr>
            <p:nvPr/>
          </p:nvCxnSpPr>
          <p:spPr>
            <a:xfrm rot="10800000" flipH="1">
              <a:off x="6192000" y="2623300"/>
              <a:ext cx="600" cy="858000"/>
            </a:xfrm>
            <a:prstGeom prst="curvedConnector3">
              <a:avLst>
                <a:gd name="adj1" fmla="val 396875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915" name="Google Shape;915;p93"/>
            <p:cNvSpPr/>
            <p:nvPr/>
          </p:nvSpPr>
          <p:spPr>
            <a:xfrm>
              <a:off x="6613075" y="2814075"/>
              <a:ext cx="2415900" cy="400200"/>
            </a:xfrm>
            <a:prstGeom prst="rect">
              <a:avLst/>
            </a:prstGeom>
            <a:solidFill>
              <a:srgbClr val="FFE0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onsolas"/>
                  <a:ea typeface="Consolas"/>
                  <a:cs typeface="Consolas"/>
                  <a:sym typeface="Consolas"/>
                </a:rPr>
                <a:t>3 * 2 = 6</a:t>
              </a:r>
              <a:endParaRPr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grpSp>
        <p:nvGrpSpPr>
          <p:cNvPr id="916" name="Google Shape;916;p93"/>
          <p:cNvGrpSpPr/>
          <p:nvPr/>
        </p:nvGrpSpPr>
        <p:grpSpPr>
          <a:xfrm>
            <a:off x="6191400" y="3481300"/>
            <a:ext cx="2837575" cy="858000"/>
            <a:chOff x="6191400" y="3481300"/>
            <a:chExt cx="2837575" cy="858000"/>
          </a:xfrm>
        </p:grpSpPr>
        <p:cxnSp>
          <p:nvCxnSpPr>
            <p:cNvPr id="917" name="Google Shape;917;p93"/>
            <p:cNvCxnSpPr>
              <a:endCxn id="898" idx="3"/>
            </p:cNvCxnSpPr>
            <p:nvPr/>
          </p:nvCxnSpPr>
          <p:spPr>
            <a:xfrm rot="-5400000">
              <a:off x="5762700" y="3910000"/>
              <a:ext cx="858000" cy="600"/>
            </a:xfrm>
            <a:prstGeom prst="curvedConnector4">
              <a:avLst>
                <a:gd name="adj1" fmla="val 4237"/>
                <a:gd name="adj2" fmla="val 397875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918" name="Google Shape;918;p93"/>
            <p:cNvSpPr/>
            <p:nvPr/>
          </p:nvSpPr>
          <p:spPr>
            <a:xfrm>
              <a:off x="6613075" y="3662700"/>
              <a:ext cx="2415900" cy="400200"/>
            </a:xfrm>
            <a:prstGeom prst="rect">
              <a:avLst/>
            </a:prstGeom>
            <a:solidFill>
              <a:srgbClr val="FFE0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onsolas"/>
                  <a:ea typeface="Consolas"/>
                  <a:cs typeface="Consolas"/>
                  <a:sym typeface="Consolas"/>
                </a:rPr>
                <a:t>2 * 1 = 2</a:t>
              </a:r>
              <a:endParaRPr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sp>
        <p:nvSpPr>
          <p:cNvPr id="919" name="Google Shape;919;p93"/>
          <p:cNvSpPr/>
          <p:nvPr/>
        </p:nvSpPr>
        <p:spPr>
          <a:xfrm>
            <a:off x="1733100" y="3676725"/>
            <a:ext cx="1025400" cy="629100"/>
          </a:xfrm>
          <a:prstGeom prst="rect">
            <a:avLst/>
          </a:prstGeom>
          <a:solidFill>
            <a:srgbClr val="FFE0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onsolas"/>
                <a:ea typeface="Consolas"/>
                <a:cs typeface="Consolas"/>
                <a:sym typeface="Consolas"/>
              </a:rPr>
              <a:t>120</a:t>
            </a:r>
            <a:endParaRPr sz="3000"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920" name="Google Shape;920;p93"/>
          <p:cNvGrpSpPr/>
          <p:nvPr/>
        </p:nvGrpSpPr>
        <p:grpSpPr>
          <a:xfrm>
            <a:off x="89100" y="4739882"/>
            <a:ext cx="324008" cy="322851"/>
            <a:chOff x="0" y="3867912"/>
            <a:chExt cx="1280160" cy="1275588"/>
          </a:xfrm>
        </p:grpSpPr>
        <p:sp>
          <p:nvSpPr>
            <p:cNvPr id="921" name="Google Shape;921;p93"/>
            <p:cNvSpPr/>
            <p:nvPr/>
          </p:nvSpPr>
          <p:spPr>
            <a:xfrm>
              <a:off x="0" y="4229100"/>
              <a:ext cx="914400" cy="9144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FFA4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93"/>
            <p:cNvSpPr/>
            <p:nvPr/>
          </p:nvSpPr>
          <p:spPr>
            <a:xfrm>
              <a:off x="182880" y="4050792"/>
              <a:ext cx="914400" cy="9144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FFA4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93"/>
            <p:cNvSpPr/>
            <p:nvPr/>
          </p:nvSpPr>
          <p:spPr>
            <a:xfrm>
              <a:off x="365760" y="3867912"/>
              <a:ext cx="914400" cy="9144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FFA4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4" name="Google Shape;924;p93"/>
          <p:cNvSpPr txBox="1"/>
          <p:nvPr/>
        </p:nvSpPr>
        <p:spPr>
          <a:xfrm>
            <a:off x="1005840" y="0"/>
            <a:ext cx="45720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Recursion - Activity</a:t>
            </a:r>
            <a:endParaRPr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25" name="Google Shape;925;p93"/>
          <p:cNvSpPr/>
          <p:nvPr/>
        </p:nvSpPr>
        <p:spPr>
          <a:xfrm>
            <a:off x="7479792" y="4663440"/>
            <a:ext cx="1645800" cy="457200"/>
          </a:xfrm>
          <a:prstGeom prst="rect">
            <a:avLst/>
          </a:prstGeom>
          <a:solidFill>
            <a:srgbClr val="EBE8F1"/>
          </a:solidFill>
          <a:ln w="19050" cap="flat" cmpd="sng">
            <a:solidFill>
              <a:srgbClr val="7665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Poppins"/>
                <a:ea typeface="Poppins"/>
                <a:cs typeface="Poppins"/>
                <a:sym typeface="Poppins"/>
              </a:rPr>
              <a:t>📝 Unit 7 Guide</a:t>
            </a:r>
            <a:endParaRPr b="1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E8D68F-C2AD-598A-F078-D373B00289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08" y="846274"/>
            <a:ext cx="3920493" cy="12873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94"/>
          <p:cNvSpPr txBox="1"/>
          <p:nvPr/>
        </p:nvSpPr>
        <p:spPr>
          <a:xfrm>
            <a:off x="1005840" y="0"/>
            <a:ext cx="45720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Recursion - Activity</a:t>
            </a:r>
            <a:endParaRPr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31" name="Google Shape;931;p94"/>
          <p:cNvSpPr txBox="1">
            <a:spLocks noGrp="1"/>
          </p:cNvSpPr>
          <p:nvPr>
            <p:ph type="body" idx="1"/>
          </p:nvPr>
        </p:nvSpPr>
        <p:spPr>
          <a:xfrm>
            <a:off x="457200" y="1280150"/>
            <a:ext cx="4958700" cy="338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Complete </a:t>
            </a:r>
            <a:r>
              <a:rPr lang="en" b="1" dirty="0"/>
              <a:t>Activity 3b</a:t>
            </a:r>
            <a:r>
              <a:rPr lang="en" dirty="0"/>
              <a:t> of the Activity Guide handout.</a:t>
            </a:r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97"/>
          <p:cNvSpPr txBox="1"/>
          <p:nvPr/>
        </p:nvSpPr>
        <p:spPr>
          <a:xfrm>
            <a:off x="1005840" y="0"/>
            <a:ext cx="45720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Recursion</a:t>
            </a:r>
            <a:r>
              <a:rPr lang="en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- Wrap Up</a:t>
            </a:r>
            <a:endParaRPr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49" name="Google Shape;949;p97"/>
          <p:cNvSpPr txBox="1">
            <a:spLocks noGrp="1"/>
          </p:cNvSpPr>
          <p:nvPr>
            <p:ph type="body" idx="4294967295"/>
          </p:nvPr>
        </p:nvSpPr>
        <p:spPr>
          <a:xfrm>
            <a:off x="3776546" y="906966"/>
            <a:ext cx="5099825" cy="32078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●"/>
            </a:pPr>
            <a:r>
              <a:rPr lang="en-US" sz="2400" dirty="0"/>
              <a:t>Activity 3c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●"/>
            </a:pPr>
            <a:r>
              <a:rPr lang="en-US" sz="2400" dirty="0"/>
              <a:t>Revisit Dr. </a:t>
            </a:r>
            <a:r>
              <a:rPr lang="en-US" sz="2400"/>
              <a:t>Schafer's two fractal </a:t>
            </a:r>
            <a:r>
              <a:rPr lang="en-US" sz="2400" dirty="0"/>
              <a:t>art programs.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●"/>
            </a:pPr>
            <a:r>
              <a:rPr lang="en-US" sz="2400" dirty="0"/>
              <a:t>For each:</a:t>
            </a:r>
          </a:p>
          <a:p>
            <a:pPr lvl="1">
              <a:spcBef>
                <a:spcPts val="0"/>
              </a:spcBef>
              <a:buClr>
                <a:schemeClr val="accent3"/>
              </a:buClr>
              <a:buFont typeface="Poppins"/>
              <a:buChar char="●"/>
            </a:pPr>
            <a:r>
              <a:rPr lang="en-US" dirty="0"/>
              <a:t>What is the recursive call?</a:t>
            </a:r>
          </a:p>
          <a:p>
            <a:pPr lvl="1" indent="-381000">
              <a:spcBef>
                <a:spcPts val="0"/>
              </a:spcBef>
              <a:buClr>
                <a:schemeClr val="accent3"/>
              </a:buClr>
              <a:buSzPts val="2400"/>
              <a:buChar char="●"/>
            </a:pPr>
            <a:r>
              <a:rPr lang="en-US" dirty="0"/>
              <a:t>What is the base case?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97"/>
          <p:cNvSpPr txBox="1"/>
          <p:nvPr/>
        </p:nvSpPr>
        <p:spPr>
          <a:xfrm>
            <a:off x="1005840" y="0"/>
            <a:ext cx="45720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Recursion</a:t>
            </a:r>
            <a:r>
              <a:rPr lang="en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- Wrap Up</a:t>
            </a:r>
            <a:endParaRPr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49" name="Google Shape;949;p97"/>
          <p:cNvSpPr txBox="1">
            <a:spLocks noGrp="1"/>
          </p:cNvSpPr>
          <p:nvPr>
            <p:ph type="body" idx="4294967295"/>
          </p:nvPr>
        </p:nvSpPr>
        <p:spPr>
          <a:xfrm>
            <a:off x="3776546" y="906966"/>
            <a:ext cx="5099825" cy="32078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●"/>
            </a:pPr>
            <a:r>
              <a:rPr lang="en-US" sz="2400" dirty="0"/>
              <a:t>Activity 3d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●"/>
            </a:pPr>
            <a:r>
              <a:rPr lang="en-US" sz="2400" dirty="0"/>
              <a:t>Consider two </a:t>
            </a:r>
            <a:r>
              <a:rPr lang="en-US" dirty="0"/>
              <a:t>recursive implementations of </a:t>
            </a:r>
            <a:r>
              <a:rPr lang="en-US"/>
              <a:t>the Binary Search</a:t>
            </a:r>
            <a:endParaRPr lang="en-US"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●"/>
            </a:pPr>
            <a:r>
              <a:rPr lang="en-US" sz="2400" dirty="0"/>
              <a:t>For each:</a:t>
            </a:r>
          </a:p>
          <a:p>
            <a:pPr lvl="1">
              <a:spcBef>
                <a:spcPts val="0"/>
              </a:spcBef>
              <a:buClr>
                <a:schemeClr val="accent3"/>
              </a:buClr>
              <a:buFont typeface="Poppins"/>
              <a:buChar char="●"/>
            </a:pPr>
            <a:r>
              <a:rPr lang="en-US" dirty="0"/>
              <a:t>What is the recursive call?</a:t>
            </a:r>
          </a:p>
          <a:p>
            <a:pPr lvl="1" indent="-381000">
              <a:spcBef>
                <a:spcPts val="0"/>
              </a:spcBef>
              <a:buClr>
                <a:schemeClr val="accent3"/>
              </a:buClr>
              <a:buSzPts val="2400"/>
              <a:buChar char="●"/>
            </a:pPr>
            <a:r>
              <a:rPr lang="en-US" dirty="0"/>
              <a:t>What is the base case?</a:t>
            </a:r>
          </a:p>
        </p:txBody>
      </p:sp>
    </p:spTree>
    <p:extLst>
      <p:ext uri="{BB962C8B-B14F-4D97-AF65-F5344CB8AC3E}">
        <p14:creationId xmlns:p14="http://schemas.microsoft.com/office/powerpoint/2010/main" val="20011260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p96"/>
          <p:cNvSpPr txBox="1">
            <a:spLocks noGrp="1"/>
          </p:cNvSpPr>
          <p:nvPr>
            <p:ph type="body" idx="1"/>
          </p:nvPr>
        </p:nvSpPr>
        <p:spPr>
          <a:xfrm>
            <a:off x="3840475" y="1610300"/>
            <a:ext cx="5029200" cy="27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What are some </a:t>
            </a:r>
            <a:r>
              <a:rPr lang="en" sz="2200" b="1"/>
              <a:t>benefits</a:t>
            </a:r>
            <a:r>
              <a:rPr lang="en" sz="2200"/>
              <a:t> to writing an algorithm using </a:t>
            </a:r>
            <a:r>
              <a:rPr lang="en" sz="2200" b="1"/>
              <a:t>recursion</a:t>
            </a:r>
            <a:r>
              <a:rPr lang="en" sz="2200"/>
              <a:t>?</a:t>
            </a:r>
            <a:endParaRPr sz="22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200"/>
              <a:t>What are some </a:t>
            </a:r>
            <a:r>
              <a:rPr lang="en" sz="2200" b="1"/>
              <a:t>drawbacks</a:t>
            </a:r>
            <a:r>
              <a:rPr lang="en" sz="2200"/>
              <a:t>?</a:t>
            </a:r>
            <a:endParaRPr sz="2200"/>
          </a:p>
        </p:txBody>
      </p:sp>
      <p:sp>
        <p:nvSpPr>
          <p:cNvPr id="942" name="Google Shape;942;p96"/>
          <p:cNvSpPr txBox="1"/>
          <p:nvPr/>
        </p:nvSpPr>
        <p:spPr>
          <a:xfrm>
            <a:off x="1005840" y="0"/>
            <a:ext cx="45720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Recursion</a:t>
            </a:r>
            <a:r>
              <a:rPr lang="en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- Wrap Up</a:t>
            </a:r>
            <a:endParaRPr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43" name="Google Shape;943;p96"/>
          <p:cNvSpPr/>
          <p:nvPr/>
        </p:nvSpPr>
        <p:spPr>
          <a:xfrm>
            <a:off x="7479792" y="4663440"/>
            <a:ext cx="1645800" cy="457200"/>
          </a:xfrm>
          <a:prstGeom prst="rect">
            <a:avLst/>
          </a:prstGeom>
          <a:solidFill>
            <a:srgbClr val="EBE8F1"/>
          </a:solidFill>
          <a:ln w="19050" cap="flat" cmpd="sng">
            <a:solidFill>
              <a:srgbClr val="7665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Poppins"/>
                <a:ea typeface="Poppins"/>
                <a:cs typeface="Poppins"/>
                <a:sym typeface="Poppins"/>
              </a:rPr>
              <a:t>📝 Unit 7 Guide</a:t>
            </a:r>
            <a:endParaRPr b="1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97"/>
          <p:cNvSpPr txBox="1"/>
          <p:nvPr/>
        </p:nvSpPr>
        <p:spPr>
          <a:xfrm>
            <a:off x="1005840" y="0"/>
            <a:ext cx="45720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Recursion</a:t>
            </a:r>
            <a:r>
              <a:rPr lang="en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- Wrap Up</a:t>
            </a:r>
            <a:endParaRPr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49" name="Google Shape;949;p97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8229600" cy="27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●"/>
            </a:pPr>
            <a:r>
              <a:rPr lang="en" sz="2400"/>
              <a:t>The purpose and functionality of a recursive method</a:t>
            </a:r>
            <a:r>
              <a:rPr lang="en" sz="2400">
                <a:solidFill>
                  <a:schemeClr val="accent3"/>
                </a:solidFill>
              </a:rPr>
              <a:t> </a:t>
            </a:r>
            <a:endParaRPr sz="2400">
              <a:solidFill>
                <a:schemeClr val="accent3"/>
              </a:solidFill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●"/>
            </a:pPr>
            <a:r>
              <a:rPr lang="en" sz="2400"/>
              <a:t>How to identify the recursive call and base case in an algorithm</a:t>
            </a:r>
            <a:r>
              <a:rPr lang="en" sz="2400">
                <a:solidFill>
                  <a:schemeClr val="accent3"/>
                </a:solidFill>
              </a:rPr>
              <a:t> </a:t>
            </a:r>
            <a:endParaRPr sz="2400">
              <a:solidFill>
                <a:schemeClr val="accent3"/>
              </a:solidFill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ts val="2400"/>
              <a:buChar char="●"/>
            </a:pPr>
            <a:r>
              <a:rPr lang="en" sz="2400"/>
              <a:t>Tracing a recursive method</a:t>
            </a:r>
            <a:r>
              <a:rPr lang="en" sz="2400">
                <a:solidFill>
                  <a:schemeClr val="accent3"/>
                </a:solidFill>
              </a:rPr>
              <a:t>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656998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p98"/>
          <p:cNvSpPr txBox="1">
            <a:spLocks noGrp="1"/>
          </p:cNvSpPr>
          <p:nvPr>
            <p:ph type="body" idx="1"/>
          </p:nvPr>
        </p:nvSpPr>
        <p:spPr>
          <a:xfrm>
            <a:off x="457200" y="1554480"/>
            <a:ext cx="8229600" cy="22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/>
              <a:t>What is recursion?</a:t>
            </a:r>
            <a:endParaRPr sz="3000"/>
          </a:p>
        </p:txBody>
      </p:sp>
      <p:sp>
        <p:nvSpPr>
          <p:cNvPr id="955" name="Google Shape;955;p98"/>
          <p:cNvSpPr txBox="1"/>
          <p:nvPr/>
        </p:nvSpPr>
        <p:spPr>
          <a:xfrm>
            <a:off x="1005840" y="0"/>
            <a:ext cx="45720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Recursion</a:t>
            </a:r>
            <a:r>
              <a:rPr lang="en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- Wrap Up</a:t>
            </a:r>
            <a:endParaRPr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p99"/>
          <p:cNvSpPr txBox="1">
            <a:spLocks noGrp="1"/>
          </p:cNvSpPr>
          <p:nvPr>
            <p:ph type="body" idx="1"/>
          </p:nvPr>
        </p:nvSpPr>
        <p:spPr>
          <a:xfrm>
            <a:off x="457200" y="1463040"/>
            <a:ext cx="8229600" cy="24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Char char="●"/>
            </a:pPr>
            <a:r>
              <a:rPr lang="en" sz="2300" b="1"/>
              <a:t>base case:</a:t>
            </a:r>
            <a:r>
              <a:rPr lang="en" sz="2300"/>
              <a:t> the instance where a recursive method will return a value rather than calling itself</a:t>
            </a:r>
            <a:endParaRPr sz="2300">
              <a:solidFill>
                <a:schemeClr val="accent3"/>
              </a:solidFill>
            </a:endParaRPr>
          </a:p>
          <a:p>
            <a:pPr marL="457200" lvl="0" indent="-374650" algn="l" rtl="0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300"/>
              <a:buChar char="●"/>
            </a:pPr>
            <a:r>
              <a:rPr lang="en" sz="2300" b="1"/>
              <a:t>recursion:</a:t>
            </a:r>
            <a:r>
              <a:rPr lang="en" sz="2300"/>
              <a:t> when a method calls itself</a:t>
            </a:r>
            <a:r>
              <a:rPr lang="en" sz="2300">
                <a:solidFill>
                  <a:schemeClr val="accent3"/>
                </a:solidFill>
              </a:rPr>
              <a:t> </a:t>
            </a:r>
            <a:endParaRPr sz="2300">
              <a:solidFill>
                <a:schemeClr val="accent3"/>
              </a:solidFill>
            </a:endParaRPr>
          </a:p>
          <a:p>
            <a:pPr marL="457200" lvl="0" indent="-374650" algn="l" rtl="0"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ts val="2300"/>
              <a:buChar char="●"/>
            </a:pPr>
            <a:r>
              <a:rPr lang="en" sz="2300" b="1"/>
              <a:t>recursive case:</a:t>
            </a:r>
            <a:r>
              <a:rPr lang="en" sz="2300"/>
              <a:t> the instance where a recursive method calls itself</a:t>
            </a:r>
            <a:r>
              <a:rPr lang="en" sz="2300">
                <a:solidFill>
                  <a:schemeClr val="accent3"/>
                </a:solidFill>
              </a:rPr>
              <a:t> </a:t>
            </a:r>
            <a:endParaRPr sz="2300">
              <a:solidFill>
                <a:schemeClr val="accent3"/>
              </a:solidFill>
            </a:endParaRPr>
          </a:p>
        </p:txBody>
      </p:sp>
      <p:sp>
        <p:nvSpPr>
          <p:cNvPr id="961" name="Google Shape;961;p99"/>
          <p:cNvSpPr txBox="1">
            <a:spLocks noGrp="1"/>
          </p:cNvSpPr>
          <p:nvPr>
            <p:ph type="title"/>
          </p:nvPr>
        </p:nvSpPr>
        <p:spPr>
          <a:xfrm>
            <a:off x="457200" y="685800"/>
            <a:ext cx="8229600" cy="68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40"/>
              <a:t>💼 Key Vocabulary</a:t>
            </a:r>
            <a:endParaRPr sz="3040"/>
          </a:p>
        </p:txBody>
      </p:sp>
      <p:sp>
        <p:nvSpPr>
          <p:cNvPr id="962" name="Google Shape;962;p99"/>
          <p:cNvSpPr txBox="1"/>
          <p:nvPr/>
        </p:nvSpPr>
        <p:spPr>
          <a:xfrm>
            <a:off x="1005840" y="0"/>
            <a:ext cx="45720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Recursion</a:t>
            </a:r>
            <a:r>
              <a:rPr lang="en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- Wrap Up</a:t>
            </a:r>
            <a:endParaRPr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77"/>
          <p:cNvSpPr txBox="1">
            <a:spLocks noGrp="1"/>
          </p:cNvSpPr>
          <p:nvPr>
            <p:ph type="body" idx="1"/>
          </p:nvPr>
        </p:nvSpPr>
        <p:spPr>
          <a:xfrm>
            <a:off x="4775275" y="728225"/>
            <a:ext cx="3911400" cy="136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Fractal art is created by repeating simple patterns. It can be found in:</a:t>
            </a:r>
            <a:endParaRPr/>
          </a:p>
        </p:txBody>
      </p:sp>
      <p:pic>
        <p:nvPicPr>
          <p:cNvPr id="710" name="Google Shape;710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950" y="749083"/>
            <a:ext cx="3513528" cy="3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711" name="Google Shape;711;p77"/>
          <p:cNvSpPr txBox="1">
            <a:spLocks noGrp="1"/>
          </p:cNvSpPr>
          <p:nvPr>
            <p:ph type="body" idx="1"/>
          </p:nvPr>
        </p:nvSpPr>
        <p:spPr>
          <a:xfrm>
            <a:off x="4775275" y="2131225"/>
            <a:ext cx="3911400" cy="54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457200" lvl="0" indent="-35814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Char char="●"/>
            </a:pPr>
            <a:r>
              <a:rPr lang="en"/>
              <a:t>computer-generated art</a:t>
            </a:r>
            <a:r>
              <a:rPr lang="en">
                <a:solidFill>
                  <a:schemeClr val="accent3"/>
                </a:solidFill>
              </a:rPr>
              <a:t> 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712" name="Google Shape;712;p77"/>
          <p:cNvSpPr txBox="1">
            <a:spLocks noGrp="1"/>
          </p:cNvSpPr>
          <p:nvPr>
            <p:ph type="body" idx="1"/>
          </p:nvPr>
        </p:nvSpPr>
        <p:spPr>
          <a:xfrm>
            <a:off x="4775275" y="2672125"/>
            <a:ext cx="3911400" cy="54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●"/>
            </a:pPr>
            <a:r>
              <a:rPr lang="en"/>
              <a:t>architecture</a:t>
            </a:r>
            <a:r>
              <a:rPr lang="en">
                <a:solidFill>
                  <a:schemeClr val="accent3"/>
                </a:solidFill>
              </a:rPr>
              <a:t> 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713" name="Google Shape;713;p77"/>
          <p:cNvSpPr txBox="1">
            <a:spLocks noGrp="1"/>
          </p:cNvSpPr>
          <p:nvPr>
            <p:ph type="body" idx="1"/>
          </p:nvPr>
        </p:nvSpPr>
        <p:spPr>
          <a:xfrm>
            <a:off x="4775275" y="3213025"/>
            <a:ext cx="3911400" cy="9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457200" lvl="0" indent="-35814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Char char="●"/>
            </a:pPr>
            <a:r>
              <a:rPr lang="en"/>
              <a:t>computer-generated landscapes and scenery</a:t>
            </a:r>
            <a:endParaRPr>
              <a:solidFill>
                <a:schemeClr val="accent3"/>
              </a:solidFill>
            </a:endParaRPr>
          </a:p>
        </p:txBody>
      </p:sp>
      <p:pic>
        <p:nvPicPr>
          <p:cNvPr id="714" name="Google Shape;714;p77"/>
          <p:cNvPicPr preferRelativeResize="0"/>
          <p:nvPr/>
        </p:nvPicPr>
        <p:blipFill rotWithShape="1">
          <a:blip r:embed="rId4">
            <a:alphaModFix/>
          </a:blip>
          <a:srcRect l="10443" r="19656"/>
          <a:stretch/>
        </p:blipFill>
        <p:spPr>
          <a:xfrm>
            <a:off x="447500" y="728225"/>
            <a:ext cx="3987613" cy="3801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5" name="Google Shape;715;p77"/>
          <p:cNvPicPr preferRelativeResize="0"/>
          <p:nvPr/>
        </p:nvPicPr>
        <p:blipFill rotWithShape="1">
          <a:blip r:embed="rId5">
            <a:alphaModFix/>
          </a:blip>
          <a:srcRect l="9145" r="13287"/>
          <a:stretch/>
        </p:blipFill>
        <p:spPr>
          <a:xfrm>
            <a:off x="533527" y="749083"/>
            <a:ext cx="3815558" cy="36892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16" name="Google Shape;716;p77"/>
          <p:cNvGrpSpPr/>
          <p:nvPr/>
        </p:nvGrpSpPr>
        <p:grpSpPr>
          <a:xfrm>
            <a:off x="89100" y="4739882"/>
            <a:ext cx="324008" cy="322851"/>
            <a:chOff x="0" y="3867912"/>
            <a:chExt cx="1280160" cy="1275588"/>
          </a:xfrm>
        </p:grpSpPr>
        <p:sp>
          <p:nvSpPr>
            <p:cNvPr id="717" name="Google Shape;717;p77"/>
            <p:cNvSpPr/>
            <p:nvPr/>
          </p:nvSpPr>
          <p:spPr>
            <a:xfrm>
              <a:off x="0" y="4229100"/>
              <a:ext cx="914400" cy="9144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FFA4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77"/>
            <p:cNvSpPr/>
            <p:nvPr/>
          </p:nvSpPr>
          <p:spPr>
            <a:xfrm>
              <a:off x="182880" y="4050792"/>
              <a:ext cx="914400" cy="9144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FFA4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77"/>
            <p:cNvSpPr/>
            <p:nvPr/>
          </p:nvSpPr>
          <p:spPr>
            <a:xfrm>
              <a:off x="365760" y="3867912"/>
              <a:ext cx="914400" cy="9144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FFA4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0" name="Google Shape;720;p77"/>
          <p:cNvSpPr txBox="1"/>
          <p:nvPr/>
        </p:nvSpPr>
        <p:spPr>
          <a:xfrm>
            <a:off x="1005840" y="0"/>
            <a:ext cx="45720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Recursion</a:t>
            </a:r>
            <a:r>
              <a:rPr lang="en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- Warm Up</a:t>
            </a:r>
            <a:endParaRPr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900067C-7ED7-A0BA-FFFF-BEF5885A8F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80160"/>
            <a:ext cx="7170234" cy="3383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Explore the three Scratch programs provided on Dr. Schafer's website</a:t>
            </a:r>
          </a:p>
          <a:p>
            <a:pPr lvl="1"/>
            <a:r>
              <a:rPr lang="en-US" dirty="0">
                <a:hlinkClick r:id="rId2"/>
              </a:rPr>
              <a:t>Recursive Fern, version 1 </a:t>
            </a:r>
            <a:r>
              <a:rPr lang="en-US" dirty="0"/>
              <a:t>(let's you control the speed to help see what is happening</a:t>
            </a:r>
          </a:p>
          <a:p>
            <a:pPr lvl="1"/>
            <a:r>
              <a:rPr lang="en-US" dirty="0">
                <a:hlinkClick r:id="rId3"/>
              </a:rPr>
              <a:t>Recursive Fern, version 2</a:t>
            </a:r>
            <a:r>
              <a:rPr lang="en-US" dirty="0"/>
              <a:t> (let's you adjust several parameters to make different ferns)</a:t>
            </a:r>
          </a:p>
          <a:p>
            <a:pPr lvl="1"/>
            <a:r>
              <a:rPr lang="en-US" dirty="0">
                <a:hlinkClick r:id="rId4"/>
              </a:rPr>
              <a:t>Serpinski Triangle w/ recursion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632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78"/>
          <p:cNvSpPr txBox="1">
            <a:spLocks noGrp="1"/>
          </p:cNvSpPr>
          <p:nvPr>
            <p:ph type="body" idx="1"/>
          </p:nvPr>
        </p:nvSpPr>
        <p:spPr>
          <a:xfrm>
            <a:off x="3217538" y="1610300"/>
            <a:ext cx="5560800" cy="27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300"/>
              <a:t>How is </a:t>
            </a:r>
            <a:r>
              <a:rPr lang="en" sz="2300" b="1"/>
              <a:t>repetition</a:t>
            </a:r>
            <a:r>
              <a:rPr lang="en" sz="2300"/>
              <a:t> used in fractal art?</a:t>
            </a:r>
            <a:endParaRPr sz="2300"/>
          </a:p>
        </p:txBody>
      </p:sp>
      <p:sp>
        <p:nvSpPr>
          <p:cNvPr id="726" name="Google Shape;726;p78"/>
          <p:cNvSpPr txBox="1"/>
          <p:nvPr/>
        </p:nvSpPr>
        <p:spPr>
          <a:xfrm>
            <a:off x="1005840" y="0"/>
            <a:ext cx="45720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Recursion - Warm Up</a:t>
            </a:r>
            <a:endParaRPr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80"/>
          <p:cNvSpPr txBox="1">
            <a:spLocks noGrp="1"/>
          </p:cNvSpPr>
          <p:nvPr>
            <p:ph type="body" idx="1"/>
          </p:nvPr>
        </p:nvSpPr>
        <p:spPr>
          <a:xfrm>
            <a:off x="457200" y="1868875"/>
            <a:ext cx="8229600" cy="27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●"/>
            </a:pPr>
            <a:r>
              <a:rPr lang="en"/>
              <a:t>Explain the purpose and functionality of a recursive method</a:t>
            </a:r>
            <a:r>
              <a:rPr lang="en">
                <a:solidFill>
                  <a:schemeClr val="accent3"/>
                </a:solidFill>
              </a:rPr>
              <a:t> </a:t>
            </a:r>
            <a:endParaRPr>
              <a:solidFill>
                <a:schemeClr val="accent3"/>
              </a:solidFill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●"/>
            </a:pPr>
            <a:r>
              <a:rPr lang="en"/>
              <a:t>Identify the recursive call and base case in an algorithm</a:t>
            </a:r>
            <a:r>
              <a:rPr lang="en">
                <a:solidFill>
                  <a:schemeClr val="accent3"/>
                </a:solidFill>
              </a:rPr>
              <a:t> </a:t>
            </a:r>
            <a:endParaRPr>
              <a:solidFill>
                <a:schemeClr val="accent3"/>
              </a:solidFill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ts val="2000"/>
              <a:buChar char="●"/>
            </a:pPr>
            <a:r>
              <a:rPr lang="en"/>
              <a:t>Trace a recursive method</a:t>
            </a:r>
            <a:r>
              <a:rPr lang="en">
                <a:solidFill>
                  <a:schemeClr val="accent3"/>
                </a:solidFill>
              </a:rPr>
              <a:t> </a:t>
            </a:r>
            <a:endParaRPr/>
          </a:p>
        </p:txBody>
      </p:sp>
      <p:sp>
        <p:nvSpPr>
          <p:cNvPr id="736" name="Google Shape;736;p80"/>
          <p:cNvSpPr txBox="1"/>
          <p:nvPr/>
        </p:nvSpPr>
        <p:spPr>
          <a:xfrm>
            <a:off x="1005840" y="0"/>
            <a:ext cx="45720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Recursion</a:t>
            </a:r>
            <a:r>
              <a:rPr lang="en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- Activity</a:t>
            </a:r>
            <a:endParaRPr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81"/>
          <p:cNvSpPr txBox="1">
            <a:spLocks noGrp="1"/>
          </p:cNvSpPr>
          <p:nvPr>
            <p:ph type="body" idx="1"/>
          </p:nvPr>
        </p:nvSpPr>
        <p:spPr>
          <a:xfrm>
            <a:off x="457200" y="1554480"/>
            <a:ext cx="8229600" cy="22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What is recursion?</a:t>
            </a:r>
            <a:endParaRPr sz="3000"/>
          </a:p>
        </p:txBody>
      </p:sp>
      <p:sp>
        <p:nvSpPr>
          <p:cNvPr id="742" name="Google Shape;742;p81"/>
          <p:cNvSpPr txBox="1"/>
          <p:nvPr/>
        </p:nvSpPr>
        <p:spPr>
          <a:xfrm>
            <a:off x="1005840" y="0"/>
            <a:ext cx="45720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Recursion</a:t>
            </a:r>
            <a:r>
              <a:rPr lang="en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- Activity</a:t>
            </a:r>
            <a:endParaRPr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82"/>
          <p:cNvSpPr txBox="1"/>
          <p:nvPr/>
        </p:nvSpPr>
        <p:spPr>
          <a:xfrm>
            <a:off x="1005840" y="0"/>
            <a:ext cx="45720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Recursion - Activity</a:t>
            </a:r>
            <a:endParaRPr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49" name="Google Shape;749;p82"/>
          <p:cNvSpPr txBox="1">
            <a:spLocks noGrp="1"/>
          </p:cNvSpPr>
          <p:nvPr>
            <p:ph type="title"/>
          </p:nvPr>
        </p:nvSpPr>
        <p:spPr>
          <a:xfrm>
            <a:off x="274320" y="685800"/>
            <a:ext cx="5120700" cy="68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Recursion Unplugged</a:t>
            </a:r>
            <a:endParaRPr/>
          </a:p>
        </p:txBody>
      </p:sp>
      <p:sp>
        <p:nvSpPr>
          <p:cNvPr id="750" name="Google Shape;750;p82"/>
          <p:cNvSpPr txBox="1">
            <a:spLocks noGrp="1"/>
          </p:cNvSpPr>
          <p:nvPr>
            <p:ph type="body" idx="1"/>
          </p:nvPr>
        </p:nvSpPr>
        <p:spPr>
          <a:xfrm>
            <a:off x="274320" y="1463040"/>
            <a:ext cx="5120700" cy="27635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dirty="0"/>
              <a:t>📍You and your partner should have:</a:t>
            </a:r>
            <a:endParaRPr sz="1900" dirty="0"/>
          </a:p>
          <a:p>
            <a:pPr marL="457200" lvl="0" indent="-349250" algn="l" rtl="0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900"/>
              <a:buChar char="●"/>
            </a:pPr>
            <a:r>
              <a:rPr lang="en-US" sz="1900" dirty="0"/>
              <a:t>Activity Guide</a:t>
            </a:r>
            <a:endParaRPr sz="1900" dirty="0">
              <a:solidFill>
                <a:schemeClr val="accent3"/>
              </a:solidFill>
            </a:endParaRPr>
          </a:p>
          <a:p>
            <a:pPr marL="457200" lvl="0" indent="-349250" algn="l" rtl="0"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ts val="1900"/>
              <a:buChar char="●"/>
            </a:pPr>
            <a:r>
              <a:rPr lang="en" sz="1900" dirty="0"/>
              <a:t>pen / pencil</a:t>
            </a:r>
            <a:r>
              <a:rPr lang="en" sz="1900" dirty="0">
                <a:solidFill>
                  <a:schemeClr val="accent3"/>
                </a:solidFill>
              </a:rPr>
              <a:t> </a:t>
            </a:r>
          </a:p>
          <a:p>
            <a:pPr marL="457200" lvl="0" indent="-349250" algn="l" rtl="0"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ts val="1900"/>
              <a:buChar char="●"/>
            </a:pPr>
            <a:r>
              <a:rPr lang="en-US" sz="1900" dirty="0">
                <a:solidFill>
                  <a:schemeClr val="tx1"/>
                </a:solidFill>
              </a:rPr>
              <a:t>C</a:t>
            </a:r>
            <a:r>
              <a:rPr lang="en" sz="1900" dirty="0">
                <a:solidFill>
                  <a:schemeClr val="tx1"/>
                </a:solidFill>
              </a:rPr>
              <a:t>oloring page and markers</a:t>
            </a:r>
          </a:p>
          <a:p>
            <a:pPr marL="457200" lvl="0" indent="-349250" algn="l" rtl="0"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ts val="1900"/>
              <a:buChar char="●"/>
            </a:pPr>
            <a:r>
              <a:rPr lang="en-US" sz="1900" dirty="0">
                <a:solidFill>
                  <a:schemeClr val="tx1"/>
                </a:solidFill>
              </a:rPr>
              <a:t>O</a:t>
            </a:r>
            <a:r>
              <a:rPr lang="en" sz="1900" dirty="0">
                <a:solidFill>
                  <a:schemeClr val="tx1"/>
                </a:solidFill>
              </a:rPr>
              <a:t>ne set of method cards</a:t>
            </a:r>
            <a:endParaRPr sz="1900" dirty="0">
              <a:solidFill>
                <a:schemeClr val="tx1"/>
              </a:solidFill>
            </a:endParaRPr>
          </a:p>
        </p:txBody>
      </p:sp>
      <p:pic>
        <p:nvPicPr>
          <p:cNvPr id="751" name="Google Shape;751;p82"/>
          <p:cNvPicPr preferRelativeResize="0"/>
          <p:nvPr/>
        </p:nvPicPr>
        <p:blipFill rotWithShape="1">
          <a:blip r:embed="rId3">
            <a:alphaModFix/>
          </a:blip>
          <a:srcRect l="23474" t="3778" r="25559" b="6261"/>
          <a:stretch/>
        </p:blipFill>
        <p:spPr>
          <a:xfrm>
            <a:off x="4785900" y="2981650"/>
            <a:ext cx="1133701" cy="2001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SA Unit Presentation">
  <a:themeElements>
    <a:clrScheme name="Simple Light">
      <a:dk1>
        <a:srgbClr val="000000"/>
      </a:dk1>
      <a:lt1>
        <a:srgbClr val="FFFFFF"/>
      </a:lt1>
      <a:dk2>
        <a:srgbClr val="5B6770"/>
      </a:dk2>
      <a:lt2>
        <a:srgbClr val="EEEEEE"/>
      </a:lt2>
      <a:accent1>
        <a:srgbClr val="0094CA"/>
      </a:accent1>
      <a:accent2>
        <a:srgbClr val="7665A0"/>
      </a:accent2>
      <a:accent3>
        <a:srgbClr val="00ADBC"/>
      </a:accent3>
      <a:accent4>
        <a:srgbClr val="FFA400"/>
      </a:accent4>
      <a:accent5>
        <a:srgbClr val="B9BF15"/>
      </a:accent5>
      <a:accent6>
        <a:srgbClr val="FFB81D"/>
      </a:accent6>
      <a:hlink>
        <a:srgbClr val="00ADB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985</Words>
  <Application>Microsoft Office PowerPoint</Application>
  <PresentationFormat>On-screen Show (16:9)</PresentationFormat>
  <Paragraphs>154</Paragraphs>
  <Slides>29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Chewy</vt:lpstr>
      <vt:lpstr>Short Stack</vt:lpstr>
      <vt:lpstr>Poppins Light</vt:lpstr>
      <vt:lpstr>Caveat</vt:lpstr>
      <vt:lpstr>Roboto Mono</vt:lpstr>
      <vt:lpstr>Proxima Nova</vt:lpstr>
      <vt:lpstr>Poppins Medium</vt:lpstr>
      <vt:lpstr>Montserrat</vt:lpstr>
      <vt:lpstr>Poppins</vt:lpstr>
      <vt:lpstr>Consolas</vt:lpstr>
      <vt:lpstr>Arial</vt:lpstr>
      <vt:lpstr>CSA Unit Presentation</vt:lpstr>
      <vt:lpstr>Unit 7 - Lesson 7 Recursion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Recursion Unplugged</vt:lpstr>
      <vt:lpstr>PowerPoint Presentation</vt:lpstr>
      <vt:lpstr>Recursion Unplugged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💼 Key Vocabulary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Ben Schafer</cp:lastModifiedBy>
  <cp:revision>8</cp:revision>
  <dcterms:modified xsi:type="dcterms:W3CDTF">2024-09-26T17:33:27Z</dcterms:modified>
</cp:coreProperties>
</file>