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1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79" r:id="rId10"/>
    <p:sldId id="264" r:id="rId11"/>
    <p:sldId id="280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Caveat" panose="020B0604020202020204" charset="0"/>
      <p:regular r:id="rId27"/>
      <p:bold r:id="rId28"/>
    </p:embeddedFont>
    <p:embeddedFont>
      <p:font typeface="Chewy" panose="020B0604020202020204" charset="0"/>
      <p:regular r:id="rId29"/>
    </p:embeddedFont>
    <p:embeddedFont>
      <p:font typeface="Consolas" panose="020B0609020204030204" pitchFamily="49" charset="0"/>
      <p:regular r:id="rId30"/>
      <p:bold r:id="rId31"/>
      <p:italic r:id="rId32"/>
      <p:boldItalic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Poppins" panose="00000500000000000000" pitchFamily="2" charset="0"/>
      <p:regular r:id="rId38"/>
      <p:bold r:id="rId39"/>
      <p:italic r:id="rId40"/>
      <p:boldItalic r:id="rId41"/>
    </p:embeddedFont>
    <p:embeddedFont>
      <p:font typeface="Poppins Light" panose="00000400000000000000" pitchFamily="2" charset="0"/>
      <p:regular r:id="rId42"/>
      <p:bold r:id="rId43"/>
      <p:italic r:id="rId44"/>
      <p:boldItalic r:id="rId45"/>
    </p:embeddedFont>
    <p:embeddedFont>
      <p:font typeface="Poppins Medium" panose="00000600000000000000" pitchFamily="2" charset="0"/>
      <p:regular r:id="rId46"/>
      <p:bold r:id="rId47"/>
      <p:italic r:id="rId48"/>
      <p:boldItalic r:id="rId49"/>
    </p:embeddedFont>
    <p:embeddedFont>
      <p:font typeface="Proxima Nova" panose="020B0604020202020204" charset="0"/>
      <p:regular r:id="rId50"/>
      <p:bold r:id="rId51"/>
      <p:italic r:id="rId52"/>
      <p:boldItalic r:id="rId53"/>
    </p:embeddedFont>
    <p:embeddedFont>
      <p:font typeface="Roboto Mono" panose="00000009000000000000" pitchFamily="49" charset="0"/>
      <p:regular r:id="rId54"/>
      <p:bold r:id="rId55"/>
      <p:italic r:id="rId56"/>
      <p:boldItalic r:id="rId57"/>
    </p:embeddedFont>
    <p:embeddedFont>
      <p:font typeface="Short Stack" panose="020B0604020202020204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17081A-012D-4F3A-A822-AA439E1EC762}">
  <a:tblStyle styleId="{1F17081A-012D-4F3A-A822-AA439E1EC7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408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font" Target="fonts/font32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8" Type="http://schemas.openxmlformats.org/officeDocument/2006/relationships/slide" Target="slides/slide7.xml"/><Relationship Id="rId51" Type="http://schemas.openxmlformats.org/officeDocument/2006/relationships/font" Target="fonts/font2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font" Target="fonts/font31.fntdata"/><Relationship Id="rId10" Type="http://schemas.openxmlformats.org/officeDocument/2006/relationships/slide" Target="slides/slide9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e171eb93db_0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e171eb93db_0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e171eb93db_0_1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e171eb93db_0_1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e171eb93db_0_1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e171eb93db_0_1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843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e171eb93d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1e171eb93d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e171eb93db_2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e171eb93db_2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e171eb93db_0_1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e171eb93db_0_1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e171eb93db_0_1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e171eb93db_0_1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e171eb93db_2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1e171eb93db_2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1e171eb93db_0_1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1e171eb93db_0_1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1e171eb93db_2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1e171eb93db_2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1e171eb93db_0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1e171eb93db_0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e171eb93db_0_1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1e171eb93db_0_1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1e171eb93db_2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1e171eb93db_2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e171eb93db_0_1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1e171eb93db_0_1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1e171eb93db_0_1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1e171eb93db_0_1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1e171eb93db_0_1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1e171eb93db_0_1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e171eb93db_0_2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1e171eb93db_0_2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e171eb93db_0_2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e171eb93db_0_2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e171eb93db_0_1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e171eb93db_0_1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e171eb93db_0_1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1e171eb93db_0_1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70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e171eb93db_0_1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1e171eb93db_0_1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e171eb93db_0_1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e171eb93db_0_1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e171eb93db_0_1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e171eb93db_0_1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e171eb93db_0_1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e171eb93db_0_1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85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Text" type="tx">
  <p:cSld name="TITLE_AND_BOD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Video">
  <p:cSld name="TITLE_AND_BODY_3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1"/>
          </p:nvPr>
        </p:nvSpPr>
        <p:spPr>
          <a:xfrm>
            <a:off x="457200" y="685800"/>
            <a:ext cx="8229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0233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1" name="Google Shape;261;p32"/>
          <p:cNvSpPr/>
          <p:nvPr/>
        </p:nvSpPr>
        <p:spPr>
          <a:xfrm>
            <a:off x="4709160" y="1554480"/>
            <a:ext cx="4114800" cy="3200400"/>
          </a:xfrm>
          <a:prstGeom prst="rect">
            <a:avLst/>
          </a:prstGeom>
          <a:solidFill>
            <a:srgbClr val="D0E1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2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2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Video">
  <p:cSld name="TITLE_AND_BODY_1_7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3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3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3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Google Shape;27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3"/>
          <p:cNvSpPr txBox="1">
            <a:spLocks noGrp="1"/>
          </p:cNvSpPr>
          <p:nvPr>
            <p:ph type="subTitle" idx="1"/>
          </p:nvPr>
        </p:nvSpPr>
        <p:spPr>
          <a:xfrm>
            <a:off x="457200" y="685800"/>
            <a:ext cx="8229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0233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74" name="Google Shape;274;p33"/>
          <p:cNvSpPr/>
          <p:nvPr/>
        </p:nvSpPr>
        <p:spPr>
          <a:xfrm>
            <a:off x="4709160" y="1554480"/>
            <a:ext cx="4114800" cy="3200400"/>
          </a:xfrm>
          <a:prstGeom prst="rect">
            <a:avLst/>
          </a:prstGeom>
          <a:solidFill>
            <a:srgbClr val="A6E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Blank">
  <p:cSld name="TITLE_AND_BODY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4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4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Walk">
  <p:cSld name="TITLE_AND_BODY_1_10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5"/>
          <p:cNvSpPr txBox="1"/>
          <p:nvPr/>
        </p:nvSpPr>
        <p:spPr>
          <a:xfrm>
            <a:off x="457200" y="640075"/>
            <a:ext cx="376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🖼️Gallery Walk</a:t>
            </a:r>
            <a:endParaRPr/>
          </a:p>
        </p:txBody>
      </p:sp>
      <p:pic>
        <p:nvPicPr>
          <p:cNvPr id="290" name="Google Shape;290;p35"/>
          <p:cNvPicPr preferRelativeResize="0"/>
          <p:nvPr/>
        </p:nvPicPr>
        <p:blipFill rotWithShape="1">
          <a:blip r:embed="rId3">
            <a:alphaModFix/>
          </a:blip>
          <a:srcRect l="5834" t="3548" r="5489" b="3548"/>
          <a:stretch/>
        </p:blipFill>
        <p:spPr>
          <a:xfrm>
            <a:off x="5932600" y="640075"/>
            <a:ext cx="2776199" cy="39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5"/>
          <p:cNvSpPr/>
          <p:nvPr/>
        </p:nvSpPr>
        <p:spPr>
          <a:xfrm>
            <a:off x="6438100" y="2196575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FF7EB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/>
          <p:nvPr/>
        </p:nvSpPr>
        <p:spPr>
          <a:xfrm>
            <a:off x="7602875" y="1593550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FFF74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5"/>
          <p:cNvSpPr/>
          <p:nvPr/>
        </p:nvSpPr>
        <p:spPr>
          <a:xfrm>
            <a:off x="6438100" y="1052943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7AF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5"/>
          <p:cNvSpPr/>
          <p:nvPr/>
        </p:nvSpPr>
        <p:spPr>
          <a:xfrm>
            <a:off x="6763025" y="1248468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7AF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7417425" y="1940025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FFF74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5"/>
          <p:cNvSpPr/>
          <p:nvPr/>
        </p:nvSpPr>
        <p:spPr>
          <a:xfrm>
            <a:off x="6696400" y="2514325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FF7EB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2652" y="1870895"/>
            <a:ext cx="1694748" cy="3190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of the Day">
  <p:cSld name="TITLE_AND_BODY_1_9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6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6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6"/>
          <p:cNvSpPr txBox="1"/>
          <p:nvPr/>
        </p:nvSpPr>
        <p:spPr>
          <a:xfrm>
            <a:off x="457200" y="640075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🚀 Question of the Day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6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229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Question of the Day">
  <p:cSld name="TITLE_AND_BODY_1_9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/>
          <p:nvPr/>
        </p:nvSpPr>
        <p:spPr>
          <a:xfrm>
            <a:off x="457200" y="640075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🚀 Question of the Day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37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229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37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7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Objectives">
  <p:cSld name="TITLE_AND_BODY_1_8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8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8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8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Google Shape;32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457200" y="640080"/>
            <a:ext cx="82296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🎯 Lesson Objectives</a:t>
            </a: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By the end of this lesson, you will be able to . . .</a:t>
            </a: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4" name="Google Shape;324;p38"/>
          <p:cNvSpPr txBox="1">
            <a:spLocks noGrp="1"/>
          </p:cNvSpPr>
          <p:nvPr>
            <p:ph type="body" idx="1"/>
          </p:nvPr>
        </p:nvSpPr>
        <p:spPr>
          <a:xfrm>
            <a:off x="457200" y="1868875"/>
            <a:ext cx="82296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Lesson Objectives">
  <p:cSld name="TITLE_AND_BODY_1_8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"/>
          <p:cNvSpPr txBox="1"/>
          <p:nvPr/>
        </p:nvSpPr>
        <p:spPr>
          <a:xfrm>
            <a:off x="457200" y="640080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🎉 Today, you learned about . . .</a:t>
            </a: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7" name="Google Shape;327;p3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9" name="Google Shape;329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9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39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 Level">
  <p:cSld name="TITLE_AND_BODY_1_6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0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0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40"/>
          <p:cNvSpPr txBox="1"/>
          <p:nvPr/>
        </p:nvSpPr>
        <p:spPr>
          <a:xfrm>
            <a:off x="4297750" y="1554479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40"/>
          <p:cNvSpPr/>
          <p:nvPr/>
        </p:nvSpPr>
        <p:spPr>
          <a:xfrm>
            <a:off x="4663450" y="868680"/>
            <a:ext cx="42063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343" name="Google Shape;343;p40"/>
          <p:cNvSpPr txBox="1">
            <a:spLocks noGrp="1"/>
          </p:cNvSpPr>
          <p:nvPr>
            <p:ph type="subTitle" idx="1"/>
          </p:nvPr>
        </p:nvSpPr>
        <p:spPr>
          <a:xfrm>
            <a:off x="5303520" y="962130"/>
            <a:ext cx="33834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Medium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344" name="Google Shape;3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0" y="64008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0"/>
          <p:cNvSpPr txBox="1"/>
          <p:nvPr/>
        </p:nvSpPr>
        <p:spPr>
          <a:xfrm>
            <a:off x="182880" y="640080"/>
            <a:ext cx="36576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🎉Practice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stigate Level">
  <p:cSld name="TITLE_AND_BODY_1_6_2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1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1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1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4297750" y="1554479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41"/>
          <p:cNvSpPr/>
          <p:nvPr/>
        </p:nvSpPr>
        <p:spPr>
          <a:xfrm>
            <a:off x="4663450" y="868680"/>
            <a:ext cx="42063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1"/>
          </p:nvPr>
        </p:nvSpPr>
        <p:spPr>
          <a:xfrm>
            <a:off x="5303520" y="962130"/>
            <a:ext cx="33834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Medium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356" name="Google Shape;3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0" y="64008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1"/>
          <p:cNvSpPr txBox="1"/>
          <p:nvPr/>
        </p:nvSpPr>
        <p:spPr>
          <a:xfrm>
            <a:off x="1365975" y="994625"/>
            <a:ext cx="2585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ontserrat"/>
                <a:ea typeface="Montserrat"/>
                <a:cs typeface="Montserrat"/>
                <a:sym typeface="Montserrat"/>
              </a:rPr>
              <a:t>Investigate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ontserrat"/>
                <a:ea typeface="Montserrat"/>
                <a:cs typeface="Montserrat"/>
                <a:sym typeface="Montserrat"/>
              </a:rPr>
              <a:t>and Modify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41"/>
          <p:cNvSpPr txBox="1"/>
          <p:nvPr/>
        </p:nvSpPr>
        <p:spPr>
          <a:xfrm>
            <a:off x="111875" y="949500"/>
            <a:ext cx="132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📝</a:t>
            </a:r>
            <a:endParaRPr sz="7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Text">
  <p:cSld name="TITLE_AND_BODY_8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ict Level">
  <p:cSld name="TITLE_AND_BODY_1_6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2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2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2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42"/>
          <p:cNvSpPr txBox="1"/>
          <p:nvPr/>
        </p:nvSpPr>
        <p:spPr>
          <a:xfrm>
            <a:off x="4297750" y="1554479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4663450" y="868680"/>
            <a:ext cx="42063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368" name="Google Shape;368;p42"/>
          <p:cNvSpPr txBox="1">
            <a:spLocks noGrp="1"/>
          </p:cNvSpPr>
          <p:nvPr>
            <p:ph type="subTitle" idx="1"/>
          </p:nvPr>
        </p:nvSpPr>
        <p:spPr>
          <a:xfrm>
            <a:off x="5303520" y="962130"/>
            <a:ext cx="33834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Medium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369" name="Google Shape;3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0" y="64008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2"/>
          <p:cNvSpPr txBox="1"/>
          <p:nvPr/>
        </p:nvSpPr>
        <p:spPr>
          <a:xfrm>
            <a:off x="1365975" y="994625"/>
            <a:ext cx="2585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Predict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and Run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42"/>
          <p:cNvSpPr txBox="1"/>
          <p:nvPr/>
        </p:nvSpPr>
        <p:spPr>
          <a:xfrm>
            <a:off x="111875" y="949500"/>
            <a:ext cx="132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🔮</a:t>
            </a:r>
            <a:endParaRPr sz="72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Text">
  <p:cSld name="TITLE_AND_BODY_1_3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3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3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3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7" name="Google Shape;377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43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G">
  <p:cSld name="TITLE_AND_BODY_1_3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4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4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4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5" name="Google Shape;38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7" name="Google Shape;38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75" y="830000"/>
            <a:ext cx="3390900" cy="348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4"/>
          <p:cNvSpPr/>
          <p:nvPr/>
        </p:nvSpPr>
        <p:spPr>
          <a:xfrm>
            <a:off x="4209775" y="789425"/>
            <a:ext cx="1086600" cy="981900"/>
          </a:xfrm>
          <a:prstGeom prst="rect">
            <a:avLst/>
          </a:prstGeom>
          <a:solidFill>
            <a:srgbClr val="FDCC59"/>
          </a:solidFill>
          <a:ln w="95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48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44"/>
          <p:cNvSpPr/>
          <p:nvPr/>
        </p:nvSpPr>
        <p:spPr>
          <a:xfrm>
            <a:off x="4209775" y="2169350"/>
            <a:ext cx="1086600" cy="981900"/>
          </a:xfrm>
          <a:prstGeom prst="rect">
            <a:avLst/>
          </a:prstGeom>
          <a:solidFill>
            <a:srgbClr val="FDCC59"/>
          </a:solidFill>
          <a:ln w="95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48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p44"/>
          <p:cNvSpPr/>
          <p:nvPr/>
        </p:nvSpPr>
        <p:spPr>
          <a:xfrm>
            <a:off x="4209775" y="3549275"/>
            <a:ext cx="1086600" cy="981900"/>
          </a:xfrm>
          <a:prstGeom prst="rect">
            <a:avLst/>
          </a:prstGeom>
          <a:solidFill>
            <a:srgbClr val="FDCC59"/>
          </a:solidFill>
          <a:ln w="95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endParaRPr sz="48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44"/>
          <p:cNvSpPr txBox="1"/>
          <p:nvPr/>
        </p:nvSpPr>
        <p:spPr>
          <a:xfrm>
            <a:off x="5394960" y="833975"/>
            <a:ext cx="339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Tell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 them something you like about their code.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44"/>
          <p:cNvSpPr txBox="1"/>
          <p:nvPr/>
        </p:nvSpPr>
        <p:spPr>
          <a:xfrm>
            <a:off x="5394960" y="2213900"/>
            <a:ext cx="339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Ask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 them something about the code.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44"/>
          <p:cNvSpPr txBox="1"/>
          <p:nvPr/>
        </p:nvSpPr>
        <p:spPr>
          <a:xfrm>
            <a:off x="5394960" y="3593825"/>
            <a:ext cx="339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Give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 a suggestion for improvement.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Distribute">
  <p:cSld name="TITLE_AND_BODY_1_2_1_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6" name="Google Shape;39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45"/>
          <p:cNvSpPr txBox="1">
            <a:spLocks noGrp="1"/>
          </p:cNvSpPr>
          <p:nvPr>
            <p:ph type="title"/>
          </p:nvPr>
        </p:nvSpPr>
        <p:spPr>
          <a:xfrm>
            <a:off x="274320" y="685800"/>
            <a:ext cx="51207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9" name="Google Shape;399;p45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51207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4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Distribute">
  <p:cSld name="TITLE_AND_BODY_1_2_1_1_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4" name="Google Shape;41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47"/>
          <p:cNvSpPr txBox="1">
            <a:spLocks noGrp="1"/>
          </p:cNvSpPr>
          <p:nvPr>
            <p:ph type="title"/>
          </p:nvPr>
        </p:nvSpPr>
        <p:spPr>
          <a:xfrm>
            <a:off x="274320" y="685800"/>
            <a:ext cx="51207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7" name="Google Shape;417;p47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51207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47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7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7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Activity Guide">
  <p:cSld name="TITLE_AND_BODY_1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8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8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8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48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5720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48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Activity Guide">
  <p:cSld name="TITLE_AND_BODY_1_1_7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9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5720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49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  <p:sp>
        <p:nvSpPr>
          <p:cNvPr id="433" name="Google Shape;433;p49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9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49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9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9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Guide">
  <p:cSld name="TITLE_AND_BODY_1_1_6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0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5720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50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  <p:sp>
        <p:nvSpPr>
          <p:cNvPr id="442" name="Google Shape;442;p5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0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0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0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6" name="Google Shape;44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0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Quiz, Quiz, Trade">
  <p:cSld name="TITLE_AND_BODY_1_1_5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1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1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1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3" name="Google Shape;453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51"/>
          <p:cNvSpPr txBox="1"/>
          <p:nvPr/>
        </p:nvSpPr>
        <p:spPr>
          <a:xfrm>
            <a:off x="365760" y="1280160"/>
            <a:ext cx="6468600" cy="3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 partner! Decide who is </a:t>
            </a: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who is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shows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their question.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answers.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praises or corrects.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Repeat steps 2-4 with roles swapped.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Trade cards.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Raise your hand to find a new partner!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6" name="Google Shape;45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200" y="1797875"/>
            <a:ext cx="2589776" cy="3234352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1"/>
          <p:cNvSpPr txBox="1"/>
          <p:nvPr/>
        </p:nvSpPr>
        <p:spPr>
          <a:xfrm>
            <a:off x="457200" y="54864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Quiz, Quiz, Trade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Quiz, Quiz, Trade">
  <p:cSld name="TITLE_AND_BODY_1_1_5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2"/>
          <p:cNvSpPr txBox="1"/>
          <p:nvPr/>
        </p:nvSpPr>
        <p:spPr>
          <a:xfrm>
            <a:off x="365760" y="1280160"/>
            <a:ext cx="6468600" cy="3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 partner! Decide who is </a:t>
            </a: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who is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shows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their question.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answers.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praises or corrects.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Repeat steps 2-4 with roles swapped.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Trade cards.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Raise your hand to find a new partner!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0" name="Google Shape;460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96200" y="1797875"/>
            <a:ext cx="2589776" cy="323435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2"/>
          <p:cNvSpPr txBox="1"/>
          <p:nvPr/>
        </p:nvSpPr>
        <p:spPr>
          <a:xfrm>
            <a:off x="457200" y="54864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Quiz, Quiz, Trade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5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2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2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2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6" name="Google Shape;46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Closing the Loop">
  <p:cSld name="TITLE_AND_BODY_7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9" name="Google Shape;199;p25"/>
          <p:cNvGrpSpPr/>
          <p:nvPr/>
        </p:nvGrpSpPr>
        <p:grpSpPr>
          <a:xfrm>
            <a:off x="274595" y="1285950"/>
            <a:ext cx="3816093" cy="2392068"/>
            <a:chOff x="4119275" y="1082500"/>
            <a:chExt cx="2254175" cy="1413000"/>
          </a:xfrm>
        </p:grpSpPr>
        <p:sp>
          <p:nvSpPr>
            <p:cNvPr id="200" name="Google Shape;200;p25"/>
            <p:cNvSpPr/>
            <p:nvPr/>
          </p:nvSpPr>
          <p:spPr>
            <a:xfrm>
              <a:off x="4510800" y="1082500"/>
              <a:ext cx="1313400" cy="1370400"/>
            </a:xfrm>
            <a:prstGeom prst="arc">
              <a:avLst>
                <a:gd name="adj1" fmla="val 16754062"/>
                <a:gd name="adj2" fmla="val 15279205"/>
              </a:avLst>
            </a:prstGeom>
            <a:noFill/>
            <a:ln w="228600" cap="rnd" cmpd="sng">
              <a:solidFill>
                <a:srgbClr val="00A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5"/>
            <p:cNvSpPr txBox="1"/>
            <p:nvPr/>
          </p:nvSpPr>
          <p:spPr>
            <a:xfrm>
              <a:off x="4119275" y="1215399"/>
              <a:ext cx="1557000" cy="7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0">
                  <a:latin typeface="Chewy"/>
                  <a:ea typeface="Chewy"/>
                  <a:cs typeface="Chewy"/>
                  <a:sym typeface="Chewy"/>
                </a:rPr>
                <a:t>Closing</a:t>
              </a:r>
              <a:endParaRPr sz="7000">
                <a:latin typeface="Chewy"/>
                <a:ea typeface="Chewy"/>
                <a:cs typeface="Chewy"/>
                <a:sym typeface="Chewy"/>
              </a:endParaRPr>
            </a:p>
          </p:txBody>
        </p:sp>
        <p:sp>
          <p:nvSpPr>
            <p:cNvPr id="202" name="Google Shape;202;p25"/>
            <p:cNvSpPr txBox="1"/>
            <p:nvPr/>
          </p:nvSpPr>
          <p:spPr>
            <a:xfrm>
              <a:off x="5264050" y="1914100"/>
              <a:ext cx="1109400" cy="5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0">
                  <a:solidFill>
                    <a:srgbClr val="000000"/>
                  </a:solidFill>
                  <a:latin typeface="Chewy"/>
                  <a:ea typeface="Chewy"/>
                  <a:cs typeface="Chewy"/>
                  <a:sym typeface="Chewy"/>
                </a:rPr>
                <a:t>Loop</a:t>
              </a:r>
              <a:endParaRPr sz="7000">
                <a:latin typeface="Chewy"/>
                <a:ea typeface="Chewy"/>
                <a:cs typeface="Chewy"/>
                <a:sym typeface="Chewy"/>
              </a:endParaRPr>
            </a:p>
          </p:txBody>
        </p:sp>
        <p:sp>
          <p:nvSpPr>
            <p:cNvPr id="203" name="Google Shape;203;p25"/>
            <p:cNvSpPr txBox="1"/>
            <p:nvPr/>
          </p:nvSpPr>
          <p:spPr>
            <a:xfrm>
              <a:off x="4695875" y="1654000"/>
              <a:ext cx="726000" cy="67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200" i="1">
                  <a:latin typeface="Caveat"/>
                  <a:ea typeface="Caveat"/>
                  <a:cs typeface="Caveat"/>
                  <a:sym typeface="Caveat"/>
                </a:rPr>
                <a:t>the</a:t>
              </a:r>
              <a:endParaRPr sz="6200" i="1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Quiz, Quiz, Trade">
  <p:cSld name="TITLE_AND_BODY_1_1_5_1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3"/>
          <p:cNvSpPr txBox="1"/>
          <p:nvPr/>
        </p:nvSpPr>
        <p:spPr>
          <a:xfrm>
            <a:off x="365760" y="1280160"/>
            <a:ext cx="6468600" cy="3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 partner! Decide who is </a:t>
            </a: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who is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shows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their question.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answers.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praises or corrects.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Repeat steps 2-4 with roles swapped.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Trade cards.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Raise your hand to find a new partner!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70" name="Google Shape;470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96200" y="1797875"/>
            <a:ext cx="2589776" cy="3234352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3"/>
          <p:cNvSpPr txBox="1"/>
          <p:nvPr/>
        </p:nvSpPr>
        <p:spPr>
          <a:xfrm>
            <a:off x="457200" y="54864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Quiz, Quiz, Trade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5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3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3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3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6" name="Google Shape;47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Give One, Get One">
  <p:cSld name="TITLE_AND_BODY_1_1_4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4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54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4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3" name="Google Shape;483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54"/>
          <p:cNvSpPr txBox="1"/>
          <p:nvPr/>
        </p:nvSpPr>
        <p:spPr>
          <a:xfrm>
            <a:off x="457200" y="1554480"/>
            <a:ext cx="49377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your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ideas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thoughts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with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peers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Give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7665A0"/>
                </a:solidFill>
                <a:latin typeface="Poppins"/>
                <a:ea typeface="Poppins"/>
                <a:cs typeface="Poppins"/>
                <a:sym typeface="Poppins"/>
              </a:rPr>
              <a:t>Get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peer's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another classmate and repeat!</a:t>
            </a:r>
            <a:endParaRPr sz="20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86" name="Google Shape;48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280" y="822960"/>
            <a:ext cx="3079150" cy="38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4"/>
          <p:cNvSpPr txBox="1"/>
          <p:nvPr/>
        </p:nvSpPr>
        <p:spPr>
          <a:xfrm>
            <a:off x="1188720" y="73152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Give One, Get One!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Give One, Get One">
  <p:cSld name="TITLE_AND_BODY_1_1_4_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5"/>
          <p:cNvSpPr txBox="1"/>
          <p:nvPr/>
        </p:nvSpPr>
        <p:spPr>
          <a:xfrm>
            <a:off x="457200" y="1554480"/>
            <a:ext cx="49377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your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ideas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thoughts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with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peers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Give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7665A0"/>
                </a:solidFill>
                <a:latin typeface="Poppins"/>
                <a:ea typeface="Poppins"/>
                <a:cs typeface="Poppins"/>
                <a:sym typeface="Poppins"/>
              </a:rPr>
              <a:t>Get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peer's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another classmate and repeat!</a:t>
            </a:r>
            <a:endParaRPr sz="20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90" name="Google Shape;490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9280" y="822960"/>
            <a:ext cx="3079150" cy="38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55"/>
          <p:cNvSpPr txBox="1"/>
          <p:nvPr/>
        </p:nvSpPr>
        <p:spPr>
          <a:xfrm>
            <a:off x="1188720" y="73152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Give One, Get One!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5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6" name="Google Shape;49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Give One, Get One">
  <p:cSld name="TITLE_AND_BODY_1_1_4_1_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6"/>
          <p:cNvSpPr txBox="1"/>
          <p:nvPr/>
        </p:nvSpPr>
        <p:spPr>
          <a:xfrm>
            <a:off x="457200" y="1554480"/>
            <a:ext cx="49377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your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ideas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thoughts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with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peers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Give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7665A0"/>
                </a:solidFill>
                <a:latin typeface="Poppins"/>
                <a:ea typeface="Poppins"/>
                <a:cs typeface="Poppins"/>
                <a:sym typeface="Poppins"/>
              </a:rPr>
              <a:t>Get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peer's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another classmate and repeat!</a:t>
            </a:r>
            <a:endParaRPr sz="20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0" name="Google Shape;500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9280" y="822960"/>
            <a:ext cx="3079150" cy="38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6"/>
          <p:cNvSpPr txBox="1"/>
          <p:nvPr/>
        </p:nvSpPr>
        <p:spPr>
          <a:xfrm>
            <a:off x="1188720" y="73152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Give One, Get One!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5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3" name="Google Shape;50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56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56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56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 Bingo Instructions">
  <p:cSld name="TITLE_AND_BODY_1_1_3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7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7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57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3" name="Google Shape;513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p57"/>
          <p:cNvSpPr txBox="1"/>
          <p:nvPr/>
        </p:nvSpPr>
        <p:spPr>
          <a:xfrm>
            <a:off x="457200" y="1554480"/>
            <a:ext cx="4937700" cy="24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 the definitions are read, </a:t>
            </a:r>
            <a:r>
              <a:rPr lang="en" sz="2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color in the correct word</a:t>
            </a: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 your </a:t>
            </a:r>
            <a:r>
              <a:rPr lang="en" sz="2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CS Bingo card</a:t>
            </a: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Once you have </a:t>
            </a:r>
            <a:r>
              <a:rPr lang="en" sz="2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formed a line</a:t>
            </a: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 your card, yell out </a:t>
            </a:r>
            <a:r>
              <a:rPr lang="en" sz="24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"Java!"</a:t>
            </a:r>
            <a:endParaRPr sz="2400" b="1">
              <a:solidFill>
                <a:srgbClr val="00ADB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16" name="Google Shape;516;p57"/>
          <p:cNvPicPr preferRelativeResize="0"/>
          <p:nvPr/>
        </p:nvPicPr>
        <p:blipFill rotWithShape="1">
          <a:blip r:embed="rId3">
            <a:alphaModFix/>
          </a:blip>
          <a:srcRect l="5979" b="11707"/>
          <a:stretch/>
        </p:blipFill>
        <p:spPr>
          <a:xfrm>
            <a:off x="6035040" y="731520"/>
            <a:ext cx="2654300" cy="38942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7" name="Google Shape;517;p57"/>
          <p:cNvPicPr preferRelativeResize="0"/>
          <p:nvPr/>
        </p:nvPicPr>
        <p:blipFill rotWithShape="1">
          <a:blip r:embed="rId4">
            <a:alphaModFix/>
          </a:blip>
          <a:srcRect l="18580" r="20640"/>
          <a:stretch/>
        </p:blipFill>
        <p:spPr>
          <a:xfrm>
            <a:off x="5180250" y="2735900"/>
            <a:ext cx="1351974" cy="22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7"/>
          <p:cNvSpPr txBox="1"/>
          <p:nvPr/>
        </p:nvSpPr>
        <p:spPr>
          <a:xfrm>
            <a:off x="1188720" y="73152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CS Bingo!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">
  <p:cSld name="TITLE_AND_BODY_1_1_2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8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58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8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4" name="Google Shape;524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p58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7" name="Google Shape;527;p58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">
  <p:cSld name="TITLE_AND_BODY_1_1_2_1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9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0" name="Google Shape;530;p59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  <p:sp>
        <p:nvSpPr>
          <p:cNvPr id="531" name="Google Shape;531;p59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9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9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9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5" name="Google Shape;535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9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Discussion Half">
  <p:cSld name="TITLE_AND_BODY_1_1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0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0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0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2" name="Google Shape;542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0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4" name="Google Shape;544;p60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60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Discussion Half">
  <p:cSld name="TITLE_AND_BODY_1_1_1_5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1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61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6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1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1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1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3" name="Google Shape;553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6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Discussion Half">
  <p:cSld name="TITLE_AND_BODY_1_1_1_4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2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62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8" name="Google Shape;558;p6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2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2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2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2" name="Google Shape;562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6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Question Stems">
  <p:cSld name="TITLE_AND_BODY_6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342900" y="590550"/>
            <a:ext cx="3931800" cy="29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Question Stems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a question on your index card using one of these stems.</a:t>
            </a:r>
            <a:endParaRPr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Turn to the person next to you and take turns asking and answering your questions.</a:t>
            </a:r>
            <a:endParaRPr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4442450" y="538950"/>
            <a:ext cx="3249000" cy="1208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E0A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What are the parts or features of _____?</a:t>
            </a:r>
            <a:endParaRPr sz="16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3" name="Google Shape;213;p26"/>
          <p:cNvSpPr/>
          <p:nvPr/>
        </p:nvSpPr>
        <p:spPr>
          <a:xfrm flipH="1">
            <a:off x="5385250" y="3112775"/>
            <a:ext cx="3249000" cy="1445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E7E9A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What is the main idea</a:t>
            </a:r>
            <a:br>
              <a:rPr lang="en" sz="1600">
                <a:latin typeface="Short Stack"/>
                <a:ea typeface="Short Stack"/>
                <a:cs typeface="Short Stack"/>
                <a:sym typeface="Short Stack"/>
              </a:rPr>
            </a:b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of _____?</a:t>
            </a:r>
            <a:endParaRPr sz="16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4" name="Google Shape;214;p26"/>
          <p:cNvSpPr/>
          <p:nvPr/>
        </p:nvSpPr>
        <p:spPr>
          <a:xfrm flipH="1">
            <a:off x="2634350" y="3531575"/>
            <a:ext cx="3191100" cy="1369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FC9DE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How is _____ related to _____?</a:t>
            </a:r>
            <a:endParaRPr sz="16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5225025" y="1552350"/>
            <a:ext cx="3654000" cy="16527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6E3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What might happen if you combined with _____ with _____?</a:t>
            </a:r>
            <a:endParaRPr sz="16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Discussion Full">
  <p:cSld name="TITLE_AND_BODY_1_1_1_3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3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3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3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9" name="Google Shape;569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1" name="Google Shape;571;p63"/>
          <p:cNvSpPr txBox="1">
            <a:spLocks noGrp="1"/>
          </p:cNvSpPr>
          <p:nvPr>
            <p:ph type="body" idx="1"/>
          </p:nvPr>
        </p:nvSpPr>
        <p:spPr>
          <a:xfrm>
            <a:off x="482442" y="1335980"/>
            <a:ext cx="82044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63"/>
          <p:cNvSpPr txBox="1"/>
          <p:nvPr/>
        </p:nvSpPr>
        <p:spPr>
          <a:xfrm>
            <a:off x="457158" y="640080"/>
            <a:ext cx="8204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Discussion Full">
  <p:cSld name="TITLE_AND_BODY_1_1_1_3_2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4"/>
          <p:cNvSpPr txBox="1">
            <a:spLocks noGrp="1"/>
          </p:cNvSpPr>
          <p:nvPr>
            <p:ph type="body" idx="1"/>
          </p:nvPr>
        </p:nvSpPr>
        <p:spPr>
          <a:xfrm>
            <a:off x="482442" y="1335980"/>
            <a:ext cx="82044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5" name="Google Shape;575;p64"/>
          <p:cNvSpPr txBox="1"/>
          <p:nvPr/>
        </p:nvSpPr>
        <p:spPr>
          <a:xfrm>
            <a:off x="457158" y="640080"/>
            <a:ext cx="8204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6" name="Google Shape;576;p6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4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4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4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0" name="Google Shape;580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Discussion Full">
  <p:cSld name="TITLE_AND_BODY_1_1_1_3_1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5"/>
          <p:cNvSpPr txBox="1">
            <a:spLocks noGrp="1"/>
          </p:cNvSpPr>
          <p:nvPr>
            <p:ph type="body" idx="1"/>
          </p:nvPr>
        </p:nvSpPr>
        <p:spPr>
          <a:xfrm>
            <a:off x="482442" y="1335980"/>
            <a:ext cx="82044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4" name="Google Shape;584;p65"/>
          <p:cNvSpPr txBox="1"/>
          <p:nvPr/>
        </p:nvSpPr>
        <p:spPr>
          <a:xfrm>
            <a:off x="457158" y="640080"/>
            <a:ext cx="8204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5" name="Google Shape;585;p6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9" name="Google Shape;589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6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Retrieve-Pair-Share">
  <p:cSld name="TITLE_AND_BODY_1_1_1_2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66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66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66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6" name="Google Shape;596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6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8" name="Google Shape;598;p66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66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00" name="Google Shape;600;p66"/>
          <p:cNvGrpSpPr/>
          <p:nvPr/>
        </p:nvGrpSpPr>
        <p:grpSpPr>
          <a:xfrm>
            <a:off x="339727" y="778796"/>
            <a:ext cx="2829121" cy="3585911"/>
            <a:chOff x="1796094" y="751200"/>
            <a:chExt cx="3277100" cy="4153725"/>
          </a:xfrm>
        </p:grpSpPr>
        <p:grpSp>
          <p:nvGrpSpPr>
            <p:cNvPr id="601" name="Google Shape;601;p66"/>
            <p:cNvGrpSpPr/>
            <p:nvPr/>
          </p:nvGrpSpPr>
          <p:grpSpPr>
            <a:xfrm>
              <a:off x="1796094" y="751200"/>
              <a:ext cx="3277100" cy="1369025"/>
              <a:chOff x="1605850" y="751200"/>
              <a:chExt cx="3277100" cy="1369025"/>
            </a:xfrm>
          </p:grpSpPr>
          <p:pic>
            <p:nvPicPr>
              <p:cNvPr id="602" name="Google Shape;602;p6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513925" y="7512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3" name="Google Shape;603;p66"/>
              <p:cNvSpPr txBox="1"/>
              <p:nvPr/>
            </p:nvSpPr>
            <p:spPr>
              <a:xfrm>
                <a:off x="1605850" y="835413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00ADBC"/>
                    </a:solidFill>
                    <a:latin typeface="Chewy"/>
                    <a:ea typeface="Chewy"/>
                    <a:cs typeface="Chewy"/>
                    <a:sym typeface="Chewy"/>
                  </a:rPr>
                  <a:t>Retrieve</a:t>
                </a:r>
                <a:endParaRPr sz="2400">
                  <a:solidFill>
                    <a:srgbClr val="00ADBC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knowledge and ideas and write it down silently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04" name="Google Shape;604;p66"/>
            <p:cNvGrpSpPr/>
            <p:nvPr/>
          </p:nvGrpSpPr>
          <p:grpSpPr>
            <a:xfrm>
              <a:off x="1835731" y="2143550"/>
              <a:ext cx="3197825" cy="1369025"/>
              <a:chOff x="2065625" y="1958050"/>
              <a:chExt cx="3197825" cy="1369025"/>
            </a:xfrm>
          </p:grpSpPr>
          <p:pic>
            <p:nvPicPr>
              <p:cNvPr id="605" name="Google Shape;605;p6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65625" y="195805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6" name="Google Shape;606;p66"/>
              <p:cNvSpPr txBox="1"/>
              <p:nvPr/>
            </p:nvSpPr>
            <p:spPr>
              <a:xfrm>
                <a:off x="3434650" y="2088475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7665A0"/>
                    </a:solidFill>
                    <a:latin typeface="Chewy"/>
                    <a:ea typeface="Chewy"/>
                    <a:cs typeface="Chewy"/>
                    <a:sym typeface="Chewy"/>
                  </a:rPr>
                  <a:t>Pair</a:t>
                </a:r>
                <a:endParaRPr sz="2400">
                  <a:solidFill>
                    <a:srgbClr val="7665A0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up with a neighbor and talk about your reflections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07" name="Google Shape;607;p66"/>
            <p:cNvGrpSpPr/>
            <p:nvPr/>
          </p:nvGrpSpPr>
          <p:grpSpPr>
            <a:xfrm>
              <a:off x="1835725" y="3535900"/>
              <a:ext cx="3197837" cy="1369025"/>
              <a:chOff x="1605838" y="3535900"/>
              <a:chExt cx="3197837" cy="1369025"/>
            </a:xfrm>
          </p:grpSpPr>
          <p:pic>
            <p:nvPicPr>
              <p:cNvPr id="608" name="Google Shape;608;p6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434650" y="35359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9" name="Google Shape;609;p66"/>
              <p:cNvSpPr txBox="1"/>
              <p:nvPr/>
            </p:nvSpPr>
            <p:spPr>
              <a:xfrm>
                <a:off x="1605838" y="3727813"/>
                <a:ext cx="1828800" cy="10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B9BF15"/>
                    </a:solidFill>
                    <a:latin typeface="Chewy"/>
                    <a:ea typeface="Chewy"/>
                    <a:cs typeface="Chewy"/>
                    <a:sym typeface="Chewy"/>
                  </a:rPr>
                  <a:t>Share</a:t>
                </a:r>
                <a:endParaRPr sz="2400">
                  <a:solidFill>
                    <a:srgbClr val="B9BF15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thoughts in a class discussion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Retrieve-Pair-Share">
  <p:cSld name="TITLE_AND_BODY_1_1_1_2_3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7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2" name="Google Shape;612;p67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13" name="Google Shape;613;p67"/>
          <p:cNvGrpSpPr/>
          <p:nvPr/>
        </p:nvGrpSpPr>
        <p:grpSpPr>
          <a:xfrm>
            <a:off x="339727" y="778796"/>
            <a:ext cx="2829121" cy="3585911"/>
            <a:chOff x="1796094" y="751200"/>
            <a:chExt cx="3277100" cy="4153725"/>
          </a:xfrm>
        </p:grpSpPr>
        <p:grpSp>
          <p:nvGrpSpPr>
            <p:cNvPr id="614" name="Google Shape;614;p67"/>
            <p:cNvGrpSpPr/>
            <p:nvPr/>
          </p:nvGrpSpPr>
          <p:grpSpPr>
            <a:xfrm>
              <a:off x="1796094" y="751200"/>
              <a:ext cx="3277100" cy="1369025"/>
              <a:chOff x="1605850" y="751200"/>
              <a:chExt cx="3277100" cy="1369025"/>
            </a:xfrm>
          </p:grpSpPr>
          <p:pic>
            <p:nvPicPr>
              <p:cNvPr id="615" name="Google Shape;615;p6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513925" y="7512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6" name="Google Shape;616;p67"/>
              <p:cNvSpPr txBox="1"/>
              <p:nvPr/>
            </p:nvSpPr>
            <p:spPr>
              <a:xfrm>
                <a:off x="1605850" y="835413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00ADBC"/>
                    </a:solidFill>
                    <a:latin typeface="Chewy"/>
                    <a:ea typeface="Chewy"/>
                    <a:cs typeface="Chewy"/>
                    <a:sym typeface="Chewy"/>
                  </a:rPr>
                  <a:t>Retrieve</a:t>
                </a:r>
                <a:endParaRPr sz="2400">
                  <a:solidFill>
                    <a:srgbClr val="00ADBC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knowledge and ideas and write it down silently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17" name="Google Shape;617;p67"/>
            <p:cNvGrpSpPr/>
            <p:nvPr/>
          </p:nvGrpSpPr>
          <p:grpSpPr>
            <a:xfrm>
              <a:off x="1835731" y="2143550"/>
              <a:ext cx="3197825" cy="1369025"/>
              <a:chOff x="2065625" y="1958050"/>
              <a:chExt cx="3197825" cy="1369025"/>
            </a:xfrm>
          </p:grpSpPr>
          <p:pic>
            <p:nvPicPr>
              <p:cNvPr id="618" name="Google Shape;618;p6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65625" y="195805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9" name="Google Shape;619;p67"/>
              <p:cNvSpPr txBox="1"/>
              <p:nvPr/>
            </p:nvSpPr>
            <p:spPr>
              <a:xfrm>
                <a:off x="3434650" y="2088475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7665A0"/>
                    </a:solidFill>
                    <a:latin typeface="Chewy"/>
                    <a:ea typeface="Chewy"/>
                    <a:cs typeface="Chewy"/>
                    <a:sym typeface="Chewy"/>
                  </a:rPr>
                  <a:t>Pair</a:t>
                </a:r>
                <a:endParaRPr sz="2400">
                  <a:solidFill>
                    <a:srgbClr val="7665A0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up with a neighbor and talk about your reflections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20" name="Google Shape;620;p67"/>
            <p:cNvGrpSpPr/>
            <p:nvPr/>
          </p:nvGrpSpPr>
          <p:grpSpPr>
            <a:xfrm>
              <a:off x="1835725" y="3535900"/>
              <a:ext cx="3197837" cy="1369025"/>
              <a:chOff x="1605838" y="3535900"/>
              <a:chExt cx="3197837" cy="1369025"/>
            </a:xfrm>
          </p:grpSpPr>
          <p:pic>
            <p:nvPicPr>
              <p:cNvPr id="621" name="Google Shape;621;p6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434650" y="35359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2" name="Google Shape;622;p67"/>
              <p:cNvSpPr txBox="1"/>
              <p:nvPr/>
            </p:nvSpPr>
            <p:spPr>
              <a:xfrm>
                <a:off x="1605838" y="3727813"/>
                <a:ext cx="1828800" cy="10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B9BF15"/>
                    </a:solidFill>
                    <a:latin typeface="Chewy"/>
                    <a:ea typeface="Chewy"/>
                    <a:cs typeface="Chewy"/>
                    <a:sym typeface="Chewy"/>
                  </a:rPr>
                  <a:t>Share</a:t>
                </a:r>
                <a:endParaRPr sz="2400">
                  <a:solidFill>
                    <a:srgbClr val="B9BF15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thoughts in a class discussion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</p:grpSp>
      <p:sp>
        <p:nvSpPr>
          <p:cNvPr id="623" name="Google Shape;623;p6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67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67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67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7" name="Google Shape;627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6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Retrieve-Pair-Share">
  <p:cSld name="TITLE_AND_BODY_1_1_1_2_2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8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68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2" name="Google Shape;632;p68"/>
          <p:cNvGrpSpPr/>
          <p:nvPr/>
        </p:nvGrpSpPr>
        <p:grpSpPr>
          <a:xfrm>
            <a:off x="339727" y="778796"/>
            <a:ext cx="2829121" cy="3585911"/>
            <a:chOff x="1796094" y="751200"/>
            <a:chExt cx="3277100" cy="4153725"/>
          </a:xfrm>
        </p:grpSpPr>
        <p:grpSp>
          <p:nvGrpSpPr>
            <p:cNvPr id="633" name="Google Shape;633;p68"/>
            <p:cNvGrpSpPr/>
            <p:nvPr/>
          </p:nvGrpSpPr>
          <p:grpSpPr>
            <a:xfrm>
              <a:off x="1796094" y="751200"/>
              <a:ext cx="3277100" cy="1369025"/>
              <a:chOff x="1605850" y="751200"/>
              <a:chExt cx="3277100" cy="1369025"/>
            </a:xfrm>
          </p:grpSpPr>
          <p:pic>
            <p:nvPicPr>
              <p:cNvPr id="634" name="Google Shape;634;p6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513925" y="7512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5" name="Google Shape;635;p68"/>
              <p:cNvSpPr txBox="1"/>
              <p:nvPr/>
            </p:nvSpPr>
            <p:spPr>
              <a:xfrm>
                <a:off x="1605850" y="835413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00ADBC"/>
                    </a:solidFill>
                    <a:latin typeface="Chewy"/>
                    <a:ea typeface="Chewy"/>
                    <a:cs typeface="Chewy"/>
                    <a:sym typeface="Chewy"/>
                  </a:rPr>
                  <a:t>Retrieve</a:t>
                </a:r>
                <a:endParaRPr sz="2400">
                  <a:solidFill>
                    <a:srgbClr val="00ADBC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knowledge and ideas and write it down silently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36" name="Google Shape;636;p68"/>
            <p:cNvGrpSpPr/>
            <p:nvPr/>
          </p:nvGrpSpPr>
          <p:grpSpPr>
            <a:xfrm>
              <a:off x="1835731" y="2143550"/>
              <a:ext cx="3197825" cy="1369025"/>
              <a:chOff x="2065625" y="1958050"/>
              <a:chExt cx="3197825" cy="1369025"/>
            </a:xfrm>
          </p:grpSpPr>
          <p:pic>
            <p:nvPicPr>
              <p:cNvPr id="637" name="Google Shape;637;p6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65625" y="195805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8" name="Google Shape;638;p68"/>
              <p:cNvSpPr txBox="1"/>
              <p:nvPr/>
            </p:nvSpPr>
            <p:spPr>
              <a:xfrm>
                <a:off x="3434650" y="2088475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7665A0"/>
                    </a:solidFill>
                    <a:latin typeface="Chewy"/>
                    <a:ea typeface="Chewy"/>
                    <a:cs typeface="Chewy"/>
                    <a:sym typeface="Chewy"/>
                  </a:rPr>
                  <a:t>Pair</a:t>
                </a:r>
                <a:endParaRPr sz="2400">
                  <a:solidFill>
                    <a:srgbClr val="7665A0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up with a neighbor and talk about your reflections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39" name="Google Shape;639;p68"/>
            <p:cNvGrpSpPr/>
            <p:nvPr/>
          </p:nvGrpSpPr>
          <p:grpSpPr>
            <a:xfrm>
              <a:off x="1835725" y="3535900"/>
              <a:ext cx="3197837" cy="1369025"/>
              <a:chOff x="1605838" y="3535900"/>
              <a:chExt cx="3197837" cy="1369025"/>
            </a:xfrm>
          </p:grpSpPr>
          <p:pic>
            <p:nvPicPr>
              <p:cNvPr id="640" name="Google Shape;640;p6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434650" y="35359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41" name="Google Shape;641;p68"/>
              <p:cNvSpPr txBox="1"/>
              <p:nvPr/>
            </p:nvSpPr>
            <p:spPr>
              <a:xfrm>
                <a:off x="1605838" y="3727813"/>
                <a:ext cx="1828800" cy="10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B9BF15"/>
                    </a:solidFill>
                    <a:latin typeface="Chewy"/>
                    <a:ea typeface="Chewy"/>
                    <a:cs typeface="Chewy"/>
                    <a:sym typeface="Chewy"/>
                  </a:rPr>
                  <a:t>Share</a:t>
                </a:r>
                <a:endParaRPr sz="2400">
                  <a:solidFill>
                    <a:srgbClr val="B9BF15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thoughts in a class discussion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</p:grpSp>
      <p:sp>
        <p:nvSpPr>
          <p:cNvPr id="642" name="Google Shape;642;p6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68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68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68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6" name="Google Shape;646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6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Hold That Thought">
  <p:cSld name="TITLE_AND_BODY_1_1_1_2_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9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9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69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69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3" name="Google Shape;653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69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5" name="Google Shape;655;p69"/>
          <p:cNvSpPr txBox="1">
            <a:spLocks noGrp="1"/>
          </p:cNvSpPr>
          <p:nvPr>
            <p:ph type="body" idx="1"/>
          </p:nvPr>
        </p:nvSpPr>
        <p:spPr>
          <a:xfrm>
            <a:off x="3217538" y="1610300"/>
            <a:ext cx="55608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6" name="Google Shape;656;p69"/>
          <p:cNvSpPr txBox="1"/>
          <p:nvPr/>
        </p:nvSpPr>
        <p:spPr>
          <a:xfrm>
            <a:off x="3200400" y="914400"/>
            <a:ext cx="5560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7" name="Google Shape;657;p69"/>
          <p:cNvSpPr/>
          <p:nvPr/>
        </p:nvSpPr>
        <p:spPr>
          <a:xfrm flipH="1">
            <a:off x="339725" y="914400"/>
            <a:ext cx="2286000" cy="1520100"/>
          </a:xfrm>
          <a:prstGeom prst="wedgeRoundRectCallout">
            <a:avLst>
              <a:gd name="adj1" fmla="val -458"/>
              <a:gd name="adj2" fmla="val 80111"/>
              <a:gd name="adj3" fmla="val 0"/>
            </a:avLst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HOLD</a:t>
            </a:r>
            <a: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" sz="2400" b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that</a:t>
            </a:r>
            <a:b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</a:b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THOUGHT</a:t>
            </a:r>
            <a:endParaRPr sz="3600">
              <a:solidFill>
                <a:srgbClr val="FFFFFF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Hold That Thought">
  <p:cSld name="TITLE_AND_BODY_1_1_1_2_1_2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0"/>
          <p:cNvSpPr txBox="1">
            <a:spLocks noGrp="1"/>
          </p:cNvSpPr>
          <p:nvPr>
            <p:ph type="body" idx="1"/>
          </p:nvPr>
        </p:nvSpPr>
        <p:spPr>
          <a:xfrm>
            <a:off x="3217538" y="1610300"/>
            <a:ext cx="55608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70"/>
          <p:cNvSpPr txBox="1"/>
          <p:nvPr/>
        </p:nvSpPr>
        <p:spPr>
          <a:xfrm>
            <a:off x="3200400" y="914400"/>
            <a:ext cx="5560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1" name="Google Shape;661;p70"/>
          <p:cNvSpPr/>
          <p:nvPr/>
        </p:nvSpPr>
        <p:spPr>
          <a:xfrm flipH="1">
            <a:off x="339725" y="914400"/>
            <a:ext cx="2286000" cy="1520100"/>
          </a:xfrm>
          <a:prstGeom prst="wedgeRoundRectCallout">
            <a:avLst>
              <a:gd name="adj1" fmla="val -458"/>
              <a:gd name="adj2" fmla="val 80111"/>
              <a:gd name="adj3" fmla="val 0"/>
            </a:avLst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HOLD</a:t>
            </a:r>
            <a: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" sz="2400" b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that</a:t>
            </a:r>
            <a:b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</a:b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THOUGHT</a:t>
            </a:r>
            <a:endParaRPr sz="3600">
              <a:solidFill>
                <a:srgbClr val="FFFFFF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662" name="Google Shape;662;p7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0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0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0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6" name="Google Shape;666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70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Hold That Thought">
  <p:cSld name="TITLE_AND_BODY_1_1_1_2_1_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71"/>
          <p:cNvSpPr txBox="1">
            <a:spLocks noGrp="1"/>
          </p:cNvSpPr>
          <p:nvPr>
            <p:ph type="body" idx="1"/>
          </p:nvPr>
        </p:nvSpPr>
        <p:spPr>
          <a:xfrm>
            <a:off x="3217538" y="1610300"/>
            <a:ext cx="55608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0" name="Google Shape;670;p71"/>
          <p:cNvSpPr txBox="1"/>
          <p:nvPr/>
        </p:nvSpPr>
        <p:spPr>
          <a:xfrm>
            <a:off x="3200400" y="914400"/>
            <a:ext cx="5560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1" name="Google Shape;671;p71"/>
          <p:cNvSpPr/>
          <p:nvPr/>
        </p:nvSpPr>
        <p:spPr>
          <a:xfrm flipH="1">
            <a:off x="339725" y="914400"/>
            <a:ext cx="2286000" cy="1520100"/>
          </a:xfrm>
          <a:prstGeom prst="wedgeRoundRectCallout">
            <a:avLst>
              <a:gd name="adj1" fmla="val -458"/>
              <a:gd name="adj2" fmla="val 80111"/>
              <a:gd name="adj3" fmla="val 0"/>
            </a:avLst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HOLD</a:t>
            </a:r>
            <a: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" sz="2400" b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that</a:t>
            </a:r>
            <a:b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</a:b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THOUGHT</a:t>
            </a:r>
            <a:endParaRPr sz="3600">
              <a:solidFill>
                <a:srgbClr val="FFFFFF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672" name="Google Shape;672;p7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71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71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71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6" name="Google Shape;676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7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Title" type="titleOnly">
  <p:cSld name="TITLE_ONLY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2"/>
          <p:cNvSpPr/>
          <p:nvPr/>
        </p:nvSpPr>
        <p:spPr>
          <a:xfrm>
            <a:off x="-9144" y="2114556"/>
            <a:ext cx="9162300" cy="10059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72"/>
          <p:cNvSpPr/>
          <p:nvPr/>
        </p:nvSpPr>
        <p:spPr>
          <a:xfrm>
            <a:off x="4830800" y="2761050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72"/>
          <p:cNvSpPr/>
          <p:nvPr/>
        </p:nvSpPr>
        <p:spPr>
          <a:xfrm>
            <a:off x="4468350" y="2761050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72"/>
          <p:cNvSpPr/>
          <p:nvPr/>
        </p:nvSpPr>
        <p:spPr>
          <a:xfrm>
            <a:off x="41059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72"/>
          <p:cNvSpPr txBox="1"/>
          <p:nvPr/>
        </p:nvSpPr>
        <p:spPr>
          <a:xfrm>
            <a:off x="2755500" y="2114550"/>
            <a:ext cx="363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Warm Up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Three W's">
  <p:cSld name="TITLE_AND_BODY_5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457200" y="914400"/>
            <a:ext cx="457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Three W's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457200" y="1653300"/>
            <a:ext cx="45720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What did we learn today?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66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So what?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667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Poppins"/>
              <a:buAutoNum type="arabicPeriod"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Now what?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 l="29148" t="16538" r="28984" b="17546"/>
          <a:stretch/>
        </p:blipFill>
        <p:spPr>
          <a:xfrm>
            <a:off x="5876750" y="960775"/>
            <a:ext cx="2185026" cy="344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Title">
  <p:cSld name="TITLE_ONLY_2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3"/>
          <p:cNvSpPr/>
          <p:nvPr/>
        </p:nvSpPr>
        <p:spPr>
          <a:xfrm>
            <a:off x="-9144" y="2114556"/>
            <a:ext cx="9162300" cy="10059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73"/>
          <p:cNvSpPr/>
          <p:nvPr/>
        </p:nvSpPr>
        <p:spPr>
          <a:xfrm>
            <a:off x="48308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73"/>
          <p:cNvSpPr/>
          <p:nvPr/>
        </p:nvSpPr>
        <p:spPr>
          <a:xfrm>
            <a:off x="446835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73"/>
          <p:cNvSpPr/>
          <p:nvPr/>
        </p:nvSpPr>
        <p:spPr>
          <a:xfrm>
            <a:off x="41059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73"/>
          <p:cNvSpPr txBox="1"/>
          <p:nvPr/>
        </p:nvSpPr>
        <p:spPr>
          <a:xfrm>
            <a:off x="2755500" y="2114550"/>
            <a:ext cx="363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Wrap Up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Title">
  <p:cSld name="Activity Title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4"/>
          <p:cNvSpPr/>
          <p:nvPr/>
        </p:nvSpPr>
        <p:spPr>
          <a:xfrm>
            <a:off x="-9144" y="2114556"/>
            <a:ext cx="9162300" cy="10059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4"/>
          <p:cNvSpPr/>
          <p:nvPr/>
        </p:nvSpPr>
        <p:spPr>
          <a:xfrm>
            <a:off x="4830800" y="2761050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4"/>
          <p:cNvSpPr/>
          <p:nvPr/>
        </p:nvSpPr>
        <p:spPr>
          <a:xfrm>
            <a:off x="446835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4"/>
          <p:cNvSpPr/>
          <p:nvPr/>
        </p:nvSpPr>
        <p:spPr>
          <a:xfrm>
            <a:off x="41059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4"/>
          <p:cNvSpPr txBox="1"/>
          <p:nvPr/>
        </p:nvSpPr>
        <p:spPr>
          <a:xfrm>
            <a:off x="2755500" y="2114550"/>
            <a:ext cx="363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Activity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9672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- Key Vocabulary">
  <p:cSld name="TITLE_AND_BODY_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body" idx="1"/>
          </p:nvPr>
        </p:nvSpPr>
        <p:spPr>
          <a:xfrm>
            <a:off x="457200" y="1463040"/>
            <a:ext cx="8229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Title">
  <p:cSld name="CUSTOM">
    <p:bg>
      <p:bgPr>
        <a:solidFill>
          <a:srgbClr val="00ADBC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/>
          <p:nvPr/>
        </p:nvSpPr>
        <p:spPr>
          <a:xfrm>
            <a:off x="-9144" y="0"/>
            <a:ext cx="174300" cy="51435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366325" y="0"/>
            <a:ext cx="174300" cy="514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title"/>
          </p:nvPr>
        </p:nvSpPr>
        <p:spPr>
          <a:xfrm>
            <a:off x="914400" y="1657350"/>
            <a:ext cx="73152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29"/>
          <p:cNvGrpSpPr/>
          <p:nvPr/>
        </p:nvGrpSpPr>
        <p:grpSpPr>
          <a:xfrm>
            <a:off x="3367778" y="4480150"/>
            <a:ext cx="2408444" cy="400200"/>
            <a:chOff x="2851781" y="4480150"/>
            <a:chExt cx="2438931" cy="400200"/>
          </a:xfrm>
        </p:grpSpPr>
        <p:sp>
          <p:nvSpPr>
            <p:cNvPr id="240" name="Google Shape;240;p29"/>
            <p:cNvSpPr txBox="1"/>
            <p:nvPr/>
          </p:nvSpPr>
          <p:spPr>
            <a:xfrm>
              <a:off x="3135212" y="4480150"/>
              <a:ext cx="215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Computer Science A</a:t>
              </a:r>
              <a:endPara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41" name="Google Shape;241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851781" y="4561830"/>
              <a:ext cx="242875" cy="236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es">
  <p:cSld name="TITLE_AND_BODY_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Video">
  <p:cSld name="TITLE_AND_BODY_3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1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1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1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1"/>
          <p:cNvSpPr txBox="1">
            <a:spLocks noGrp="1"/>
          </p:cNvSpPr>
          <p:nvPr>
            <p:ph type="subTitle" idx="1"/>
          </p:nvPr>
        </p:nvSpPr>
        <p:spPr>
          <a:xfrm>
            <a:off x="457200" y="685800"/>
            <a:ext cx="8229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0233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4709160" y="1554480"/>
            <a:ext cx="4114800" cy="3200400"/>
          </a:xfrm>
          <a:prstGeom prst="rect">
            <a:avLst/>
          </a:prstGeom>
          <a:solidFill>
            <a:srgbClr val="CFC9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5" r:id="rId47"/>
    <p:sldLayoutId id="2147483716" r:id="rId48"/>
    <p:sldLayoutId id="2147483717" r:id="rId49"/>
    <p:sldLayoutId id="2147483718" r:id="rId50"/>
    <p:sldLayoutId id="2147483722" r:id="rId5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75"/>
          <p:cNvSpPr txBox="1">
            <a:spLocks noGrp="1"/>
          </p:cNvSpPr>
          <p:nvPr>
            <p:ph type="title"/>
          </p:nvPr>
        </p:nvSpPr>
        <p:spPr>
          <a:xfrm>
            <a:off x="914400" y="1657350"/>
            <a:ext cx="73152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Unit </a:t>
            </a:r>
            <a:r>
              <a:rPr lang="en"/>
              <a:t>8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"/>
              <a:t>Lesson 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3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59" name="Google Shape;759;p83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760" name="Google Shape;760;p83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3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3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ubtitle 3">
            <a:extLst>
              <a:ext uri="{FF2B5EF4-FFF2-40B4-BE49-F238E27FC236}">
                <a16:creationId xmlns:a16="http://schemas.microsoft.com/office/drawing/2014/main" id="{09B41F2E-AA73-2B4E-ED28-21A29E919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Check for Understanding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8EAB0-DCCF-8C37-9A4E-162FA27E8EC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Consider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EC8A4B-7399-C80C-68E4-9BB196ABC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2029051"/>
            <a:ext cx="3147333" cy="891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3459A1-16EA-12FF-8212-0A05BB7AC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3555345"/>
            <a:ext cx="2720576" cy="3581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15BDB9-E714-7D93-0C62-9E46AE1F81BC}"/>
              </a:ext>
            </a:extLst>
          </p:cNvPr>
          <p:cNvSpPr txBox="1"/>
          <p:nvPr/>
        </p:nvSpPr>
        <p:spPr>
          <a:xfrm>
            <a:off x="4741558" y="1584492"/>
            <a:ext cx="4140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of the following replacements for </a:t>
            </a:r>
          </a:p>
          <a:p>
            <a:r>
              <a:rPr lang="en-US" dirty="0"/>
              <a:t>##missing code## will cause the loop in this </a:t>
            </a:r>
          </a:p>
          <a:p>
            <a:r>
              <a:rPr lang="en-US" dirty="0"/>
              <a:t>method to run the maximum number of iterations?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lphaUcPeriod"/>
            </a:pPr>
            <a:r>
              <a:rPr lang="en-US" dirty="0"/>
              <a:t>I only</a:t>
            </a:r>
          </a:p>
          <a:p>
            <a:pPr marL="342900" indent="-342900">
              <a:buAutoNum type="alphaUcPeriod"/>
            </a:pPr>
            <a:r>
              <a:rPr lang="en-US" dirty="0"/>
              <a:t>II only</a:t>
            </a:r>
          </a:p>
          <a:p>
            <a:pPr marL="342900" indent="-342900">
              <a:buAutoNum type="alphaUcPeriod"/>
            </a:pPr>
            <a:r>
              <a:rPr lang="en-US" dirty="0"/>
              <a:t>III only</a:t>
            </a:r>
          </a:p>
          <a:p>
            <a:pPr marL="342900" indent="-342900">
              <a:buAutoNum type="alphaUcPeriod"/>
            </a:pPr>
            <a:r>
              <a:rPr lang="en-US" dirty="0"/>
              <a:t>I and II only</a:t>
            </a:r>
          </a:p>
          <a:p>
            <a:pPr marL="342900" indent="-342900">
              <a:buAutoNum type="alphaUcPeriod"/>
            </a:pPr>
            <a:r>
              <a:rPr lang="en-US" dirty="0"/>
              <a:t>I and III only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D8B715-EA22-317D-A692-97CDEA4F4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367" y="2323156"/>
            <a:ext cx="2217612" cy="9525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3793694-6B05-9C7F-14A0-1337FBFF5A7B}"/>
              </a:ext>
            </a:extLst>
          </p:cNvPr>
          <p:cNvSpPr/>
          <p:nvPr/>
        </p:nvSpPr>
        <p:spPr>
          <a:xfrm>
            <a:off x="4674946" y="4329775"/>
            <a:ext cx="1622908" cy="3632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Google Shape;752;p83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59" name="Google Shape;759;p83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760" name="Google Shape;760;p83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3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3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ubtitle 3">
            <a:extLst>
              <a:ext uri="{FF2B5EF4-FFF2-40B4-BE49-F238E27FC236}">
                <a16:creationId xmlns:a16="http://schemas.microsoft.com/office/drawing/2014/main" id="{09B41F2E-AA73-2B4E-ED28-21A29E919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Check for Understanding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8EAB0-DCCF-8C37-9A4E-162FA27E8EC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Consider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3459A1-16EA-12FF-8212-0A05BB7AC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3555345"/>
            <a:ext cx="2720576" cy="3581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15BDB9-E714-7D93-0C62-9E46AE1F81BC}"/>
              </a:ext>
            </a:extLst>
          </p:cNvPr>
          <p:cNvSpPr txBox="1"/>
          <p:nvPr/>
        </p:nvSpPr>
        <p:spPr>
          <a:xfrm>
            <a:off x="4741558" y="1584492"/>
            <a:ext cx="4140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of the following replacements for </a:t>
            </a:r>
          </a:p>
          <a:p>
            <a:r>
              <a:rPr lang="en-US" dirty="0"/>
              <a:t>##missing code## will cause the loop in this </a:t>
            </a:r>
          </a:p>
          <a:p>
            <a:r>
              <a:rPr lang="en-US" dirty="0"/>
              <a:t>method to run the maximum number of iterations?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lphaUcPeriod"/>
            </a:pPr>
            <a:r>
              <a:rPr lang="en-US" dirty="0"/>
              <a:t>I only</a:t>
            </a:r>
          </a:p>
          <a:p>
            <a:pPr marL="342900" indent="-342900">
              <a:buAutoNum type="alphaUcPeriod"/>
            </a:pPr>
            <a:r>
              <a:rPr lang="en-US" dirty="0"/>
              <a:t>II only</a:t>
            </a:r>
          </a:p>
          <a:p>
            <a:pPr marL="342900" indent="-342900">
              <a:buAutoNum type="alphaUcPeriod"/>
            </a:pPr>
            <a:r>
              <a:rPr lang="en-US" dirty="0"/>
              <a:t>III only</a:t>
            </a:r>
          </a:p>
          <a:p>
            <a:pPr marL="342900" indent="-342900">
              <a:buAutoNum type="alphaUcPeriod"/>
            </a:pPr>
            <a:r>
              <a:rPr lang="en-US" dirty="0"/>
              <a:t>I and II only</a:t>
            </a:r>
          </a:p>
          <a:p>
            <a:pPr marL="342900" indent="-342900">
              <a:buAutoNum type="alphaUcPeriod"/>
            </a:pPr>
            <a:r>
              <a:rPr lang="en-US" dirty="0"/>
              <a:t>I and III only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D8B715-EA22-317D-A692-97CDEA4F4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367" y="2323156"/>
            <a:ext cx="2217612" cy="952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D1B94D-C92B-DBA9-7694-5BA114B99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2103079"/>
            <a:ext cx="3330229" cy="9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84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768" name="Google Shape;768;p84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4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4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71" name="Google Shape;771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100" y="2817350"/>
            <a:ext cx="134302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7275" y="2817350"/>
            <a:ext cx="134302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9300" y="2812588"/>
            <a:ext cx="13430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3900" y="2807838"/>
            <a:ext cx="13525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1825" y="2807825"/>
            <a:ext cx="1352550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84"/>
          <p:cNvSpPr txBox="1"/>
          <p:nvPr/>
        </p:nvSpPr>
        <p:spPr>
          <a:xfrm>
            <a:off x="6025200" y="1979275"/>
            <a:ext cx="2873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Poppins"/>
                <a:ea typeface="Poppins"/>
                <a:cs typeface="Poppins"/>
                <a:sym typeface="Poppins"/>
              </a:rPr>
              <a:t>Target: </a:t>
            </a:r>
            <a:r>
              <a:rPr lang="en" sz="1900">
                <a:latin typeface="Poppins"/>
                <a:ea typeface="Poppins"/>
                <a:cs typeface="Poppins"/>
                <a:sym typeface="Poppins"/>
              </a:rPr>
              <a:t>4 of Spades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77" name="Google Shape;777;p84"/>
          <p:cNvCxnSpPr/>
          <p:nvPr/>
        </p:nvCxnSpPr>
        <p:spPr>
          <a:xfrm>
            <a:off x="1584613" y="1899125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8" name="Google Shape;778;p84"/>
          <p:cNvCxnSpPr/>
          <p:nvPr/>
        </p:nvCxnSpPr>
        <p:spPr>
          <a:xfrm>
            <a:off x="3118788" y="1899125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9" name="Google Shape;779;p84"/>
          <p:cNvSpPr/>
          <p:nvPr/>
        </p:nvSpPr>
        <p:spPr>
          <a:xfrm>
            <a:off x="3930150" y="2759463"/>
            <a:ext cx="1443900" cy="1792200"/>
          </a:xfrm>
          <a:prstGeom prst="rect">
            <a:avLst/>
          </a:prstGeom>
          <a:noFill/>
          <a:ln w="76200" cap="flat" cmpd="sng">
            <a:solidFill>
              <a:srgbClr val="00AD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0" name="Google Shape;780;p84"/>
          <p:cNvGrpSpPr/>
          <p:nvPr/>
        </p:nvGrpSpPr>
        <p:grpSpPr>
          <a:xfrm>
            <a:off x="921225" y="2794375"/>
            <a:ext cx="1289700" cy="1719700"/>
            <a:chOff x="921225" y="2794375"/>
            <a:chExt cx="1289700" cy="1719700"/>
          </a:xfrm>
        </p:grpSpPr>
        <p:cxnSp>
          <p:nvCxnSpPr>
            <p:cNvPr id="781" name="Google Shape;781;p84"/>
            <p:cNvCxnSpPr/>
            <p:nvPr/>
          </p:nvCxnSpPr>
          <p:spPr>
            <a:xfrm flipH="1">
              <a:off x="936525" y="2825075"/>
              <a:ext cx="1274400" cy="16890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84"/>
            <p:cNvCxnSpPr/>
            <p:nvPr/>
          </p:nvCxnSpPr>
          <p:spPr>
            <a:xfrm>
              <a:off x="921225" y="2794375"/>
              <a:ext cx="1243800" cy="16581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3" name="Google Shape;783;p84"/>
          <p:cNvGrpSpPr/>
          <p:nvPr/>
        </p:nvGrpSpPr>
        <p:grpSpPr>
          <a:xfrm>
            <a:off x="2480513" y="2853850"/>
            <a:ext cx="1274400" cy="1689000"/>
            <a:chOff x="2480513" y="2853850"/>
            <a:chExt cx="1274400" cy="1689000"/>
          </a:xfrm>
        </p:grpSpPr>
        <p:cxnSp>
          <p:nvCxnSpPr>
            <p:cNvPr id="784" name="Google Shape;784;p84"/>
            <p:cNvCxnSpPr/>
            <p:nvPr/>
          </p:nvCxnSpPr>
          <p:spPr>
            <a:xfrm>
              <a:off x="2495813" y="2853850"/>
              <a:ext cx="1243800" cy="16581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84"/>
            <p:cNvCxnSpPr/>
            <p:nvPr/>
          </p:nvCxnSpPr>
          <p:spPr>
            <a:xfrm flipH="1">
              <a:off x="2480513" y="2853850"/>
              <a:ext cx="1274400" cy="16890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6" name="Google Shape;786;p84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9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A </a:t>
            </a:r>
            <a:r>
              <a:rPr lang="en" sz="2200" b="1">
                <a:solidFill>
                  <a:srgbClr val="D70040"/>
                </a:solidFill>
                <a:latin typeface="Short Stack"/>
                <a:ea typeface="Short Stack"/>
                <a:cs typeface="Short Stack"/>
                <a:sym typeface="Short Stack"/>
              </a:rPr>
              <a:t>linear</a:t>
            </a:r>
            <a:r>
              <a:rPr lang="en" sz="2200"/>
              <a:t> (or </a:t>
            </a:r>
            <a:r>
              <a:rPr lang="en" sz="2200" b="1">
                <a:solidFill>
                  <a:srgbClr val="D70040"/>
                </a:solidFill>
                <a:latin typeface="Short Stack"/>
                <a:ea typeface="Short Stack"/>
                <a:cs typeface="Short Stack"/>
                <a:sym typeface="Short Stack"/>
              </a:rPr>
              <a:t>sequential</a:t>
            </a:r>
            <a:r>
              <a:rPr lang="en" sz="2200"/>
              <a:t>) </a:t>
            </a:r>
            <a:r>
              <a:rPr lang="en" sz="2200" b="1">
                <a:solidFill>
                  <a:srgbClr val="D70040"/>
                </a:solidFill>
                <a:latin typeface="Short Stack"/>
                <a:ea typeface="Short Stack"/>
                <a:cs typeface="Short Stack"/>
                <a:sym typeface="Short Stack"/>
              </a:rPr>
              <a:t>search</a:t>
            </a:r>
            <a:r>
              <a:rPr lang="en" sz="2200"/>
              <a:t> is a search algorithm that </a:t>
            </a:r>
            <a:r>
              <a:rPr lang="en" sz="2200" b="1"/>
              <a:t>checks each item in order</a:t>
            </a:r>
            <a:r>
              <a:rPr lang="en" sz="2200"/>
              <a:t> until the target is found.</a:t>
            </a:r>
            <a:endParaRPr sz="2200"/>
          </a:p>
        </p:txBody>
      </p:sp>
      <p:cxnSp>
        <p:nvCxnSpPr>
          <p:cNvPr id="787" name="Google Shape;787;p84"/>
          <p:cNvCxnSpPr/>
          <p:nvPr/>
        </p:nvCxnSpPr>
        <p:spPr>
          <a:xfrm>
            <a:off x="4572000" y="1899125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8" name="Google Shape;788;p84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9" name="Google Shape;789;p84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📝 Unit 8 Guide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85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9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When a </a:t>
            </a:r>
            <a:r>
              <a:rPr lang="en" b="1"/>
              <a:t>linear search</a:t>
            </a:r>
            <a:r>
              <a:rPr lang="en"/>
              <a:t> is used on a </a:t>
            </a:r>
            <a:r>
              <a:rPr lang="en" b="1"/>
              <a:t>2D array</a:t>
            </a:r>
            <a:r>
              <a:rPr lang="en"/>
              <a:t>, it checks </a:t>
            </a:r>
            <a:r>
              <a:rPr lang="en" b="1"/>
              <a:t>each element</a:t>
            </a:r>
            <a:r>
              <a:rPr lang="en"/>
              <a:t> in </a:t>
            </a:r>
            <a:r>
              <a:rPr lang="en" b="1"/>
              <a:t>each row</a:t>
            </a:r>
            <a:r>
              <a:rPr lang="en"/>
              <a:t> one at a time.</a:t>
            </a:r>
            <a:endParaRPr/>
          </a:p>
        </p:txBody>
      </p:sp>
      <p:grpSp>
        <p:nvGrpSpPr>
          <p:cNvPr id="795" name="Google Shape;795;p85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796" name="Google Shape;796;p85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5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5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99" name="Google Shape;799;p85"/>
          <p:cNvGraphicFramePr/>
          <p:nvPr/>
        </p:nvGraphicFramePr>
        <p:xfrm>
          <a:off x="1723050" y="2343150"/>
          <a:ext cx="5697900" cy="2125400"/>
        </p:xfrm>
        <a:graphic>
          <a:graphicData uri="http://schemas.openxmlformats.org/drawingml/2006/table">
            <a:tbl>
              <a:tblPr>
                <a:noFill/>
                <a:tableStyleId>{1F17081A-012D-4F3A-A822-AA439E1EC762}</a:tableStyleId>
              </a:tblPr>
              <a:tblGrid>
                <a:gridCol w="189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2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</a:t>
                      </a:r>
                      <a:endParaRPr sz="30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20</a:t>
                      </a:r>
                      <a:endParaRPr sz="30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30</a:t>
                      </a:r>
                      <a:endParaRPr sz="30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40</a:t>
                      </a:r>
                      <a:endParaRPr sz="30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50</a:t>
                      </a:r>
                      <a:endParaRPr sz="30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60</a:t>
                      </a:r>
                      <a:endParaRPr sz="30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0" name="Google Shape;800;p85"/>
          <p:cNvSpPr txBox="1"/>
          <p:nvPr/>
        </p:nvSpPr>
        <p:spPr>
          <a:xfrm>
            <a:off x="7032275" y="1651850"/>
            <a:ext cx="1887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Poppins"/>
                <a:ea typeface="Poppins"/>
                <a:cs typeface="Poppins"/>
                <a:sym typeface="Poppins"/>
              </a:rPr>
              <a:t>Target: </a:t>
            </a:r>
            <a:r>
              <a:rPr lang="en" sz="1900">
                <a:latin typeface="Poppins"/>
                <a:ea typeface="Poppins"/>
                <a:cs typeface="Poppins"/>
                <a:sym typeface="Poppins"/>
              </a:rPr>
              <a:t>50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01" name="Google Shape;801;p85"/>
          <p:cNvCxnSpPr/>
          <p:nvPr/>
        </p:nvCxnSpPr>
        <p:spPr>
          <a:xfrm>
            <a:off x="2650738" y="1710350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2" name="Google Shape;802;p85"/>
          <p:cNvCxnSpPr/>
          <p:nvPr/>
        </p:nvCxnSpPr>
        <p:spPr>
          <a:xfrm>
            <a:off x="4571988" y="1710350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3" name="Google Shape;803;p85"/>
          <p:cNvCxnSpPr/>
          <p:nvPr/>
        </p:nvCxnSpPr>
        <p:spPr>
          <a:xfrm>
            <a:off x="6473913" y="1710350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4" name="Google Shape;804;p85"/>
          <p:cNvCxnSpPr/>
          <p:nvPr/>
        </p:nvCxnSpPr>
        <p:spPr>
          <a:xfrm rot="10800000">
            <a:off x="2670063" y="4154025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805" name="Google Shape;805;p85"/>
          <p:cNvGrpSpPr/>
          <p:nvPr/>
        </p:nvGrpSpPr>
        <p:grpSpPr>
          <a:xfrm>
            <a:off x="2340050" y="2446432"/>
            <a:ext cx="660068" cy="880142"/>
            <a:chOff x="921225" y="2794375"/>
            <a:chExt cx="1289700" cy="1719700"/>
          </a:xfrm>
        </p:grpSpPr>
        <p:cxnSp>
          <p:nvCxnSpPr>
            <p:cNvPr id="806" name="Google Shape;806;p85"/>
            <p:cNvCxnSpPr/>
            <p:nvPr/>
          </p:nvCxnSpPr>
          <p:spPr>
            <a:xfrm flipH="1">
              <a:off x="936525" y="2825075"/>
              <a:ext cx="1274400" cy="16890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85"/>
            <p:cNvCxnSpPr/>
            <p:nvPr/>
          </p:nvCxnSpPr>
          <p:spPr>
            <a:xfrm>
              <a:off x="921225" y="2794375"/>
              <a:ext cx="1243800" cy="16581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8" name="Google Shape;808;p85"/>
          <p:cNvSpPr/>
          <p:nvPr/>
        </p:nvSpPr>
        <p:spPr>
          <a:xfrm>
            <a:off x="3930150" y="3533225"/>
            <a:ext cx="1236300" cy="817800"/>
          </a:xfrm>
          <a:prstGeom prst="rect">
            <a:avLst/>
          </a:prstGeom>
          <a:noFill/>
          <a:ln w="76200" cap="flat" cmpd="sng">
            <a:solidFill>
              <a:srgbClr val="00AD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" name="Google Shape;809;p85"/>
          <p:cNvGrpSpPr/>
          <p:nvPr/>
        </p:nvGrpSpPr>
        <p:grpSpPr>
          <a:xfrm>
            <a:off x="4222637" y="2446432"/>
            <a:ext cx="660068" cy="880142"/>
            <a:chOff x="921225" y="2794375"/>
            <a:chExt cx="1289700" cy="1719700"/>
          </a:xfrm>
        </p:grpSpPr>
        <p:cxnSp>
          <p:nvCxnSpPr>
            <p:cNvPr id="810" name="Google Shape;810;p85"/>
            <p:cNvCxnSpPr/>
            <p:nvPr/>
          </p:nvCxnSpPr>
          <p:spPr>
            <a:xfrm flipH="1">
              <a:off x="936525" y="2825075"/>
              <a:ext cx="1274400" cy="16890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85"/>
            <p:cNvCxnSpPr/>
            <p:nvPr/>
          </p:nvCxnSpPr>
          <p:spPr>
            <a:xfrm>
              <a:off x="921225" y="2794375"/>
              <a:ext cx="1243800" cy="16581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12" name="Google Shape;812;p85"/>
          <p:cNvGrpSpPr/>
          <p:nvPr/>
        </p:nvGrpSpPr>
        <p:grpSpPr>
          <a:xfrm>
            <a:off x="6143875" y="2446432"/>
            <a:ext cx="660068" cy="880142"/>
            <a:chOff x="921225" y="2794375"/>
            <a:chExt cx="1289700" cy="1719700"/>
          </a:xfrm>
        </p:grpSpPr>
        <p:cxnSp>
          <p:nvCxnSpPr>
            <p:cNvPr id="813" name="Google Shape;813;p85"/>
            <p:cNvCxnSpPr/>
            <p:nvPr/>
          </p:nvCxnSpPr>
          <p:spPr>
            <a:xfrm flipH="1">
              <a:off x="936525" y="2825075"/>
              <a:ext cx="1274400" cy="16890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85"/>
            <p:cNvCxnSpPr/>
            <p:nvPr/>
          </p:nvCxnSpPr>
          <p:spPr>
            <a:xfrm>
              <a:off x="921225" y="2794375"/>
              <a:ext cx="1243800" cy="16581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15" name="Google Shape;815;p85"/>
          <p:cNvGrpSpPr/>
          <p:nvPr/>
        </p:nvGrpSpPr>
        <p:grpSpPr>
          <a:xfrm>
            <a:off x="2340037" y="3470857"/>
            <a:ext cx="660068" cy="880142"/>
            <a:chOff x="921225" y="2794375"/>
            <a:chExt cx="1289700" cy="1719700"/>
          </a:xfrm>
        </p:grpSpPr>
        <p:cxnSp>
          <p:nvCxnSpPr>
            <p:cNvPr id="816" name="Google Shape;816;p85"/>
            <p:cNvCxnSpPr/>
            <p:nvPr/>
          </p:nvCxnSpPr>
          <p:spPr>
            <a:xfrm flipH="1">
              <a:off x="936525" y="2825075"/>
              <a:ext cx="1274400" cy="16890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85"/>
            <p:cNvCxnSpPr/>
            <p:nvPr/>
          </p:nvCxnSpPr>
          <p:spPr>
            <a:xfrm>
              <a:off x="921225" y="2794375"/>
              <a:ext cx="1243800" cy="16581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818" name="Google Shape;818;p85"/>
          <p:cNvCxnSpPr/>
          <p:nvPr/>
        </p:nvCxnSpPr>
        <p:spPr>
          <a:xfrm rot="10800000">
            <a:off x="4552663" y="4154025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9" name="Google Shape;819;p85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6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Searching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5" name="Google Shape;825;p86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We can analyze an algorithm to determine its: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26" name="Google Shape;826;p86"/>
          <p:cNvSpPr txBox="1"/>
          <p:nvPr/>
        </p:nvSpPr>
        <p:spPr>
          <a:xfrm>
            <a:off x="457200" y="1194175"/>
            <a:ext cx="8229600" cy="2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Poppins"/>
              <a:buChar char="●"/>
            </a:pPr>
            <a:r>
              <a:rPr lang="en" sz="2300" b="1">
                <a:solidFill>
                  <a:srgbClr val="D70040"/>
                </a:solidFill>
                <a:latin typeface="Short Stack"/>
                <a:ea typeface="Short Stack"/>
                <a:cs typeface="Short Stack"/>
                <a:sym typeface="Short Stack"/>
              </a:rPr>
              <a:t>Best case</a:t>
            </a:r>
            <a:r>
              <a:rPr lang="en" sz="2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en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the </a:t>
            </a:r>
            <a:r>
              <a:rPr lang="en" sz="2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least</a:t>
            </a:r>
            <a:r>
              <a:rPr lang="en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number of executions an algorithm can take to complete its goal</a:t>
            </a:r>
            <a:r>
              <a:rPr lang="en" sz="23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30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Poppins"/>
              <a:buChar char="●"/>
            </a:pPr>
            <a:r>
              <a:rPr lang="en" sz="2300" b="1">
                <a:solidFill>
                  <a:srgbClr val="D70040"/>
                </a:solidFill>
                <a:latin typeface="Short Stack"/>
                <a:ea typeface="Short Stack"/>
                <a:cs typeface="Short Stack"/>
                <a:sym typeface="Short Stack"/>
              </a:rPr>
              <a:t>Average case</a:t>
            </a:r>
            <a:r>
              <a:rPr lang="en" sz="2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en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the </a:t>
            </a:r>
            <a:r>
              <a:rPr lang="en" sz="2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average</a:t>
            </a:r>
            <a:r>
              <a:rPr lang="en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number of executions an algorithm can take to complete its goal</a:t>
            </a:r>
            <a:r>
              <a:rPr lang="en" sz="23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30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2300"/>
              <a:buFont typeface="Poppins"/>
              <a:buChar char="●"/>
            </a:pPr>
            <a:r>
              <a:rPr lang="en" sz="2300" b="1">
                <a:solidFill>
                  <a:srgbClr val="D70040"/>
                </a:solidFill>
                <a:latin typeface="Short Stack"/>
                <a:ea typeface="Short Stack"/>
                <a:cs typeface="Short Stack"/>
                <a:sym typeface="Short Stack"/>
              </a:rPr>
              <a:t>Worst case</a:t>
            </a:r>
            <a:r>
              <a:rPr lang="en" sz="2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en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the </a:t>
            </a:r>
            <a:r>
              <a:rPr lang="en" sz="2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most</a:t>
            </a:r>
            <a:r>
              <a:rPr lang="en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number of executions an algorithm can take to complete its goal</a:t>
            </a:r>
            <a:endParaRPr sz="1300"/>
          </a:p>
        </p:txBody>
      </p:sp>
      <p:grpSp>
        <p:nvGrpSpPr>
          <p:cNvPr id="827" name="Google Shape;827;p86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828" name="Google Shape;828;p86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86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86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86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8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87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Searching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37" name="Google Shape;837;p87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838" name="Google Shape;838;p87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87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87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" name="Google Shape;841;p87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D8B19"/>
              </a:buClr>
              <a:buSzPts val="2000"/>
              <a:buChar char="▶"/>
            </a:pPr>
            <a:r>
              <a:rPr lang="en" sz="2000"/>
              <a:t>What is the </a:t>
            </a:r>
            <a:r>
              <a:rPr lang="en" sz="2000" b="1"/>
              <a:t>best case</a:t>
            </a:r>
            <a:r>
              <a:rPr lang="en" sz="2000"/>
              <a:t> for the World's Worst Magician?</a:t>
            </a:r>
            <a:endParaRPr sz="2000"/>
          </a:p>
        </p:txBody>
      </p:sp>
      <p:sp>
        <p:nvSpPr>
          <p:cNvPr id="842" name="Google Shape;842;p87"/>
          <p:cNvSpPr txBox="1">
            <a:spLocks noGrp="1"/>
          </p:cNvSpPr>
          <p:nvPr>
            <p:ph type="body" idx="1"/>
          </p:nvPr>
        </p:nvSpPr>
        <p:spPr>
          <a:xfrm>
            <a:off x="3840475" y="2537100"/>
            <a:ext cx="50292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D8B19"/>
              </a:buClr>
              <a:buSzPts val="2000"/>
              <a:buChar char="▶"/>
            </a:pPr>
            <a:r>
              <a:rPr lang="en" sz="2000"/>
              <a:t>What is the </a:t>
            </a:r>
            <a:r>
              <a:rPr lang="en" sz="2000" b="1"/>
              <a:t>average case</a:t>
            </a:r>
            <a:r>
              <a:rPr lang="en" sz="2000"/>
              <a:t> for the World's Worst Magician?</a:t>
            </a:r>
            <a:endParaRPr sz="2000"/>
          </a:p>
        </p:txBody>
      </p:sp>
      <p:sp>
        <p:nvSpPr>
          <p:cNvPr id="843" name="Google Shape;843;p87"/>
          <p:cNvSpPr txBox="1">
            <a:spLocks noGrp="1"/>
          </p:cNvSpPr>
          <p:nvPr>
            <p:ph type="body" idx="1"/>
          </p:nvPr>
        </p:nvSpPr>
        <p:spPr>
          <a:xfrm>
            <a:off x="3840475" y="3463900"/>
            <a:ext cx="50292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D8B19"/>
              </a:buClr>
              <a:buSzPts val="2000"/>
              <a:buChar char="▶"/>
            </a:pPr>
            <a:r>
              <a:rPr lang="en" sz="2000"/>
              <a:t>What is the </a:t>
            </a:r>
            <a:r>
              <a:rPr lang="en" sz="2000" b="1"/>
              <a:t>worst case</a:t>
            </a:r>
            <a:r>
              <a:rPr lang="en" sz="2000"/>
              <a:t> for the World's Worst Magician?</a:t>
            </a:r>
            <a:endParaRPr sz="2000"/>
          </a:p>
        </p:txBody>
      </p:sp>
      <p:sp>
        <p:nvSpPr>
          <p:cNvPr id="844" name="Google Shape;844;p87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8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88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850" name="Google Shape;850;p88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88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88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3" name="Google Shape;85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100" y="2360150"/>
            <a:ext cx="134302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7275" y="2360150"/>
            <a:ext cx="134302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9300" y="2355388"/>
            <a:ext cx="13430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3900" y="2350638"/>
            <a:ext cx="13525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1825" y="2350625"/>
            <a:ext cx="1352550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88"/>
          <p:cNvSpPr txBox="1"/>
          <p:nvPr/>
        </p:nvSpPr>
        <p:spPr>
          <a:xfrm>
            <a:off x="6025200" y="1522075"/>
            <a:ext cx="2873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Poppins"/>
                <a:ea typeface="Poppins"/>
                <a:cs typeface="Poppins"/>
                <a:sym typeface="Poppins"/>
              </a:rPr>
              <a:t>Target: </a:t>
            </a:r>
            <a:r>
              <a:rPr lang="en" sz="1900">
                <a:latin typeface="Poppins"/>
                <a:ea typeface="Poppins"/>
                <a:cs typeface="Poppins"/>
                <a:sym typeface="Poppins"/>
              </a:rPr>
              <a:t>4 of Spades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9" name="Google Shape;859;p88"/>
          <p:cNvCxnSpPr/>
          <p:nvPr/>
        </p:nvCxnSpPr>
        <p:spPr>
          <a:xfrm>
            <a:off x="1584613" y="1441925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0" name="Google Shape;860;p88"/>
          <p:cNvCxnSpPr/>
          <p:nvPr/>
        </p:nvCxnSpPr>
        <p:spPr>
          <a:xfrm>
            <a:off x="3118788" y="1441925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1" name="Google Shape;861;p88"/>
          <p:cNvSpPr/>
          <p:nvPr/>
        </p:nvSpPr>
        <p:spPr>
          <a:xfrm>
            <a:off x="3930150" y="2302263"/>
            <a:ext cx="1443900" cy="1792200"/>
          </a:xfrm>
          <a:prstGeom prst="rect">
            <a:avLst/>
          </a:prstGeom>
          <a:noFill/>
          <a:ln w="76200" cap="flat" cmpd="sng">
            <a:solidFill>
              <a:srgbClr val="00AD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2" name="Google Shape;862;p88"/>
          <p:cNvGrpSpPr/>
          <p:nvPr/>
        </p:nvGrpSpPr>
        <p:grpSpPr>
          <a:xfrm>
            <a:off x="921225" y="2337175"/>
            <a:ext cx="1289700" cy="1719700"/>
            <a:chOff x="921225" y="2794375"/>
            <a:chExt cx="1289700" cy="1719700"/>
          </a:xfrm>
        </p:grpSpPr>
        <p:cxnSp>
          <p:nvCxnSpPr>
            <p:cNvPr id="863" name="Google Shape;863;p88"/>
            <p:cNvCxnSpPr/>
            <p:nvPr/>
          </p:nvCxnSpPr>
          <p:spPr>
            <a:xfrm flipH="1">
              <a:off x="936525" y="2825075"/>
              <a:ext cx="1274400" cy="16890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88"/>
            <p:cNvCxnSpPr/>
            <p:nvPr/>
          </p:nvCxnSpPr>
          <p:spPr>
            <a:xfrm>
              <a:off x="921225" y="2794375"/>
              <a:ext cx="1243800" cy="16581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5" name="Google Shape;865;p88"/>
          <p:cNvGrpSpPr/>
          <p:nvPr/>
        </p:nvGrpSpPr>
        <p:grpSpPr>
          <a:xfrm>
            <a:off x="2480513" y="2396650"/>
            <a:ext cx="1274400" cy="1689000"/>
            <a:chOff x="2480513" y="2853850"/>
            <a:chExt cx="1274400" cy="1689000"/>
          </a:xfrm>
        </p:grpSpPr>
        <p:cxnSp>
          <p:nvCxnSpPr>
            <p:cNvPr id="866" name="Google Shape;866;p88"/>
            <p:cNvCxnSpPr/>
            <p:nvPr/>
          </p:nvCxnSpPr>
          <p:spPr>
            <a:xfrm>
              <a:off x="2495813" y="2853850"/>
              <a:ext cx="1243800" cy="16581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88"/>
            <p:cNvCxnSpPr/>
            <p:nvPr/>
          </p:nvCxnSpPr>
          <p:spPr>
            <a:xfrm flipH="1">
              <a:off x="2480513" y="2853850"/>
              <a:ext cx="1274400" cy="16890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8" name="Google Shape;868;p88"/>
          <p:cNvSpPr txBox="1">
            <a:spLocks noGrp="1"/>
          </p:cNvSpPr>
          <p:nvPr>
            <p:ph type="body" idx="1"/>
          </p:nvPr>
        </p:nvSpPr>
        <p:spPr>
          <a:xfrm>
            <a:off x="457200" y="487680"/>
            <a:ext cx="82296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By counting the </a:t>
            </a:r>
            <a:r>
              <a:rPr lang="en" sz="1800" b="1"/>
              <a:t>number of guesses</a:t>
            </a:r>
            <a:r>
              <a:rPr lang="en" sz="1800"/>
              <a:t>, you've been counting</a:t>
            </a:r>
            <a:br>
              <a:rPr lang="en" sz="1800"/>
            </a:br>
            <a:r>
              <a:rPr lang="en" sz="1800"/>
              <a:t>the </a:t>
            </a:r>
            <a:r>
              <a:rPr lang="en" sz="1800" b="1"/>
              <a:t>number of executions</a:t>
            </a:r>
            <a:r>
              <a:rPr lang="en" sz="1800"/>
              <a:t> of the algorithm.</a:t>
            </a:r>
            <a:endParaRPr sz="1800"/>
          </a:p>
        </p:txBody>
      </p:sp>
      <p:cxnSp>
        <p:nvCxnSpPr>
          <p:cNvPr id="869" name="Google Shape;869;p88"/>
          <p:cNvCxnSpPr/>
          <p:nvPr/>
        </p:nvCxnSpPr>
        <p:spPr>
          <a:xfrm>
            <a:off x="4572000" y="1441925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0" name="Google Shape;870;p88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1" name="Google Shape;871;p88"/>
          <p:cNvSpPr txBox="1"/>
          <p:nvPr/>
        </p:nvSpPr>
        <p:spPr>
          <a:xfrm>
            <a:off x="457200" y="4212700"/>
            <a:ext cx="8229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You've been tracking the </a:t>
            </a:r>
            <a:r>
              <a:rPr lang="en" sz="1800" b="1">
                <a:solidFill>
                  <a:srgbClr val="D70040"/>
                </a:solidFill>
                <a:latin typeface="Short Stack"/>
                <a:ea typeface="Short Stack"/>
                <a:cs typeface="Short Stack"/>
                <a:sym typeface="Short Stack"/>
              </a:rPr>
              <a:t>execution count</a:t>
            </a:r>
            <a:r>
              <a:rPr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or</a:t>
            </a:r>
            <a:br>
              <a:rPr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number of times</a:t>
            </a:r>
            <a:r>
              <a:rPr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code segment runs.</a:t>
            </a:r>
            <a:endParaRPr sz="1800"/>
          </a:p>
        </p:txBody>
      </p:sp>
      <p:sp>
        <p:nvSpPr>
          <p:cNvPr id="872" name="Google Shape;872;p88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8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90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5720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Complete the </a:t>
            </a:r>
            <a:r>
              <a:rPr lang="en" b="1" dirty="0"/>
              <a:t>Activity 1b </a:t>
            </a:r>
            <a:r>
              <a:rPr lang="en" dirty="0"/>
              <a:t>on today's activity guide.</a:t>
            </a:r>
            <a:endParaRPr dirty="0"/>
          </a:p>
        </p:txBody>
      </p:sp>
      <p:sp>
        <p:nvSpPr>
          <p:cNvPr id="887" name="Google Shape;887;p90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Searching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89" name="Google Shape;889;p90"/>
          <p:cNvPicPr preferRelativeResize="0"/>
          <p:nvPr/>
        </p:nvPicPr>
        <p:blipFill rotWithShape="1">
          <a:blip r:embed="rId3">
            <a:alphaModFix/>
          </a:blip>
          <a:srcRect l="23474" t="3778" r="25559" b="6261"/>
          <a:stretch/>
        </p:blipFill>
        <p:spPr>
          <a:xfrm>
            <a:off x="4785900" y="2981650"/>
            <a:ext cx="1133701" cy="200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91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5720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Compare your findings with a partner.</a:t>
            </a:r>
            <a:endParaRPr/>
          </a:p>
        </p:txBody>
      </p:sp>
      <p:sp>
        <p:nvSpPr>
          <p:cNvPr id="895" name="Google Shape;895;p91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Searching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96" name="Google Shape;896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475" y="725700"/>
            <a:ext cx="3153074" cy="393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93"/>
          <p:cNvSpPr txBox="1"/>
          <p:nvPr/>
        </p:nvSpPr>
        <p:spPr>
          <a:xfrm>
            <a:off x="2749775" y="1097825"/>
            <a:ext cx="60768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 </a:t>
            </a:r>
            <a:r>
              <a:rPr lang="en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end user</a:t>
            </a:r>
            <a:r>
              <a:rPr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is the person who will use the program.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6" name="Google Shape;906;p93"/>
          <p:cNvSpPr txBox="1"/>
          <p:nvPr/>
        </p:nvSpPr>
        <p:spPr>
          <a:xfrm>
            <a:off x="484025" y="2798425"/>
            <a:ext cx="60768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 story</a:t>
            </a:r>
            <a:r>
              <a:rPr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is an informal explanation of a program feature written from the perspective of the user.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07" name="Google Shape;90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00" y="602800"/>
            <a:ext cx="1968950" cy="19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8775" y="2571750"/>
            <a:ext cx="1968950" cy="19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93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94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Searching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5" name="Google Shape;915;p94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5720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Write </a:t>
            </a:r>
            <a:r>
              <a:rPr lang="en" b="1"/>
              <a:t>user stories</a:t>
            </a:r>
            <a:r>
              <a:rPr lang="en"/>
              <a:t> for your project on </a:t>
            </a:r>
            <a:r>
              <a:rPr lang="en" b="1"/>
              <a:t>page 8</a:t>
            </a:r>
            <a:r>
              <a:rPr lang="en"/>
              <a:t> of your Project Planning Guide.</a:t>
            </a:r>
            <a:endParaRPr/>
          </a:p>
        </p:txBody>
      </p:sp>
      <p:pic>
        <p:nvPicPr>
          <p:cNvPr id="916" name="Google Shape;916;p94"/>
          <p:cNvPicPr preferRelativeResize="0"/>
          <p:nvPr/>
        </p:nvPicPr>
        <p:blipFill rotWithShape="1">
          <a:blip r:embed="rId3">
            <a:alphaModFix/>
          </a:blip>
          <a:srcRect t="199" b="199"/>
          <a:stretch/>
        </p:blipFill>
        <p:spPr>
          <a:xfrm rot="2">
            <a:off x="5577850" y="658726"/>
            <a:ext cx="3200401" cy="4128516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7" name="Google Shape;917;p94"/>
          <p:cNvPicPr preferRelativeResize="0"/>
          <p:nvPr/>
        </p:nvPicPr>
        <p:blipFill rotWithShape="1">
          <a:blip r:embed="rId4">
            <a:alphaModFix/>
          </a:blip>
          <a:srcRect l="23474" t="3778" r="25559" b="6261"/>
          <a:stretch/>
        </p:blipFill>
        <p:spPr>
          <a:xfrm>
            <a:off x="4785900" y="2981650"/>
            <a:ext cx="1133701" cy="200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5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3" name="Google Shape;923;p9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Char char="●"/>
            </a:pPr>
            <a:r>
              <a:rPr lang="en" sz="2300"/>
              <a:t>Analyzing the efficiency of the linear search algorithm using execution counts</a:t>
            </a:r>
            <a:r>
              <a:rPr lang="en" sz="2300">
                <a:solidFill>
                  <a:schemeClr val="accent3"/>
                </a:solidFill>
              </a:rPr>
              <a:t> </a:t>
            </a:r>
            <a:endParaRPr sz="2300">
              <a:solidFill>
                <a:schemeClr val="accent3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300"/>
              <a:buChar char="●"/>
            </a:pPr>
            <a:r>
              <a:rPr lang="en" sz="2300"/>
              <a:t>The difference between best case, average case, and worst case</a:t>
            </a:r>
            <a:r>
              <a:rPr lang="en" sz="2300">
                <a:solidFill>
                  <a:schemeClr val="accent3"/>
                </a:solidFill>
              </a:rPr>
              <a:t> </a:t>
            </a:r>
            <a:endParaRPr sz="2300">
              <a:solidFill>
                <a:schemeClr val="accent3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2300"/>
              <a:buChar char="●"/>
            </a:pPr>
            <a:r>
              <a:rPr lang="en" sz="2300"/>
              <a:t>The benefits and limitations of the linear search algorithm</a:t>
            </a:r>
            <a:r>
              <a:rPr lang="en" sz="2300">
                <a:solidFill>
                  <a:schemeClr val="accent3"/>
                </a:solidFill>
              </a:rPr>
              <a:t> </a:t>
            </a:r>
            <a:endParaRPr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96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229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can I determine the efficiency of an algorithm?</a:t>
            </a:r>
            <a:endParaRPr/>
          </a:p>
        </p:txBody>
      </p:sp>
      <p:sp>
        <p:nvSpPr>
          <p:cNvPr id="929" name="Google Shape;929;p96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97"/>
          <p:cNvSpPr txBox="1">
            <a:spLocks noGrp="1"/>
          </p:cNvSpPr>
          <p:nvPr>
            <p:ph type="body" idx="1"/>
          </p:nvPr>
        </p:nvSpPr>
        <p:spPr>
          <a:xfrm>
            <a:off x="457200" y="1463040"/>
            <a:ext cx="8229600" cy="33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●"/>
            </a:pPr>
            <a:r>
              <a:rPr lang="en" sz="1700" b="1"/>
              <a:t>average case:</a:t>
            </a:r>
            <a:r>
              <a:rPr lang="en" sz="1700"/>
              <a:t> the average number of executions an algorithm can take to complete its goal</a:t>
            </a:r>
            <a:endParaRPr sz="1700">
              <a:solidFill>
                <a:schemeClr val="accent3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●"/>
            </a:pPr>
            <a:r>
              <a:rPr lang="en" sz="1700" b="1"/>
              <a:t>best case:</a:t>
            </a:r>
            <a:r>
              <a:rPr lang="en" sz="1700"/>
              <a:t> the least number of executions an algorithm can take to complete its goal</a:t>
            </a:r>
            <a:r>
              <a:rPr lang="en" sz="1700">
                <a:solidFill>
                  <a:schemeClr val="accent3"/>
                </a:solidFill>
              </a:rPr>
              <a:t> </a:t>
            </a:r>
            <a:endParaRPr sz="1700">
              <a:solidFill>
                <a:schemeClr val="accent3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●"/>
            </a:pPr>
            <a:r>
              <a:rPr lang="en" sz="1700" b="1"/>
              <a:t>execution count:</a:t>
            </a:r>
            <a:r>
              <a:rPr lang="en" sz="1700"/>
              <a:t> the number of times a code segment runs</a:t>
            </a:r>
            <a:r>
              <a:rPr lang="en" sz="1700">
                <a:solidFill>
                  <a:schemeClr val="accent3"/>
                </a:solidFill>
              </a:rPr>
              <a:t> </a:t>
            </a:r>
            <a:endParaRPr sz="1700">
              <a:solidFill>
                <a:schemeClr val="accent3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●"/>
            </a:pPr>
            <a:r>
              <a:rPr lang="en" sz="1700" b="1"/>
              <a:t>linear/sequential search:</a:t>
            </a:r>
            <a:r>
              <a:rPr lang="en" sz="1700"/>
              <a:t> a search algorithm that checks each item in order until the target is found</a:t>
            </a:r>
            <a:r>
              <a:rPr lang="en" sz="1700">
                <a:solidFill>
                  <a:schemeClr val="accent3"/>
                </a:solidFill>
              </a:rPr>
              <a:t> </a:t>
            </a:r>
            <a:endParaRPr sz="1700">
              <a:solidFill>
                <a:schemeClr val="accent3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700"/>
              <a:buChar char="●"/>
            </a:pPr>
            <a:r>
              <a:rPr lang="en" sz="1700" b="1"/>
              <a:t>worst case:</a:t>
            </a:r>
            <a:r>
              <a:rPr lang="en" sz="1700"/>
              <a:t> the most number of executions an algorithm can take to complete its goal</a:t>
            </a:r>
            <a:r>
              <a:rPr lang="en" sz="1700">
                <a:solidFill>
                  <a:schemeClr val="accent3"/>
                </a:solidFill>
              </a:rPr>
              <a:t> </a:t>
            </a:r>
            <a:endParaRPr sz="1700">
              <a:solidFill>
                <a:schemeClr val="accent3"/>
              </a:solidFill>
            </a:endParaRPr>
          </a:p>
        </p:txBody>
      </p:sp>
      <p:sp>
        <p:nvSpPr>
          <p:cNvPr id="935" name="Google Shape;935;p97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40"/>
              <a:t>💼 Key Vocabulary</a:t>
            </a:r>
            <a:endParaRPr sz="3040"/>
          </a:p>
        </p:txBody>
      </p:sp>
      <p:sp>
        <p:nvSpPr>
          <p:cNvPr id="936" name="Google Shape;936;p97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78"/>
          <p:cNvSpPr txBox="1">
            <a:spLocks noGrp="1"/>
          </p:cNvSpPr>
          <p:nvPr>
            <p:ph type="body" idx="1"/>
          </p:nvPr>
        </p:nvSpPr>
        <p:spPr>
          <a:xfrm>
            <a:off x="3837800" y="1085475"/>
            <a:ext cx="5001600" cy="12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World's Worst Magician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Who wants to choose a card?</a:t>
            </a:r>
            <a:endParaRPr/>
          </a:p>
        </p:txBody>
      </p:sp>
      <p:pic>
        <p:nvPicPr>
          <p:cNvPr id="714" name="Google Shape;71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00" y="910525"/>
            <a:ext cx="3675675" cy="36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78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Warm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79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D8B19"/>
              </a:buClr>
              <a:buSzPts val="2000"/>
              <a:buChar char="▶"/>
            </a:pPr>
            <a:r>
              <a:rPr lang="en" sz="2000"/>
              <a:t>Am I the World's Worst Magician?</a:t>
            </a:r>
            <a:endParaRPr sz="2000"/>
          </a:p>
        </p:txBody>
      </p:sp>
      <p:sp>
        <p:nvSpPr>
          <p:cNvPr id="721" name="Google Shape;721;p79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Searching - Warm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2" name="Google Shape;722;p79"/>
          <p:cNvSpPr txBox="1">
            <a:spLocks noGrp="1"/>
          </p:cNvSpPr>
          <p:nvPr>
            <p:ph type="body" idx="1"/>
          </p:nvPr>
        </p:nvSpPr>
        <p:spPr>
          <a:xfrm>
            <a:off x="3840475" y="2148450"/>
            <a:ext cx="50292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D8B19"/>
              </a:buClr>
              <a:buSzPts val="2000"/>
              <a:buChar char="▶"/>
            </a:pPr>
            <a:r>
              <a:rPr lang="en" sz="2000"/>
              <a:t>How many guesses would the World's </a:t>
            </a:r>
            <a:r>
              <a:rPr lang="en" sz="2000" b="1" i="1"/>
              <a:t>Best</a:t>
            </a:r>
            <a:r>
              <a:rPr lang="en" sz="2000"/>
              <a:t> Magician take?</a:t>
            </a:r>
            <a:endParaRPr sz="2000"/>
          </a:p>
        </p:txBody>
      </p:sp>
      <p:sp>
        <p:nvSpPr>
          <p:cNvPr id="723" name="Google Shape;723;p79"/>
          <p:cNvSpPr txBox="1">
            <a:spLocks noGrp="1"/>
          </p:cNvSpPr>
          <p:nvPr>
            <p:ph type="body" idx="1"/>
          </p:nvPr>
        </p:nvSpPr>
        <p:spPr>
          <a:xfrm>
            <a:off x="3840475" y="3040600"/>
            <a:ext cx="50292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D8B19"/>
              </a:buClr>
              <a:buSzPts val="2000"/>
              <a:buChar char="▶"/>
            </a:pPr>
            <a:r>
              <a:rPr lang="en" sz="2000"/>
              <a:t>How many guesses did the </a:t>
            </a:r>
            <a:r>
              <a:rPr lang="en" sz="2000" b="1"/>
              <a:t>real</a:t>
            </a:r>
            <a:r>
              <a:rPr lang="en" sz="2000"/>
              <a:t> World's Worst Magician take?</a:t>
            </a:r>
            <a:endParaRPr sz="2000"/>
          </a:p>
        </p:txBody>
      </p:sp>
      <p:grpSp>
        <p:nvGrpSpPr>
          <p:cNvPr id="724" name="Google Shape;724;p79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725" name="Google Shape;725;p79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9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9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79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📝 Unit 8 Guide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46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0"/>
          <p:cNvSpPr txBox="1">
            <a:spLocks noGrp="1"/>
          </p:cNvSpPr>
          <p:nvPr>
            <p:ph type="body" idx="1"/>
          </p:nvPr>
        </p:nvSpPr>
        <p:spPr>
          <a:xfrm>
            <a:off x="457200" y="1868875"/>
            <a:ext cx="82296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sz="1800"/>
              <a:t>Analyze the efficiency of the linear search algorithm using execution counts</a:t>
            </a:r>
            <a:r>
              <a:rPr lang="en" sz="1800">
                <a:solidFill>
                  <a:schemeClr val="accent3"/>
                </a:solidFill>
              </a:rPr>
              <a:t> </a:t>
            </a:r>
            <a:endParaRPr sz="18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sz="1800"/>
              <a:t>Differentiate between best case, average case, and worst case</a:t>
            </a:r>
            <a:r>
              <a:rPr lang="en" sz="1800">
                <a:solidFill>
                  <a:schemeClr val="accent3"/>
                </a:solidFill>
              </a:rPr>
              <a:t> </a:t>
            </a:r>
            <a:endParaRPr sz="18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800"/>
              <a:buChar char="●"/>
            </a:pPr>
            <a:r>
              <a:rPr lang="en" sz="1800"/>
              <a:t>Identify the benefits and limitations of the linear search algorithm</a:t>
            </a:r>
            <a:r>
              <a:rPr lang="en" sz="1800">
                <a:solidFill>
                  <a:schemeClr val="accent3"/>
                </a:solidFill>
              </a:rPr>
              <a:t> </a:t>
            </a:r>
            <a:endParaRPr sz="1800"/>
          </a:p>
        </p:txBody>
      </p:sp>
      <p:sp>
        <p:nvSpPr>
          <p:cNvPr id="734" name="Google Shape;734;p80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1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229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determine the efficiency of an algorithm?</a:t>
            </a:r>
            <a:endParaRPr/>
          </a:p>
        </p:txBody>
      </p:sp>
      <p:sp>
        <p:nvSpPr>
          <p:cNvPr id="740" name="Google Shape;740;p81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2"/>
          <p:cNvSpPr txBox="1">
            <a:spLocks noGrp="1"/>
          </p:cNvSpPr>
          <p:nvPr>
            <p:ph type="subTitle" idx="1"/>
          </p:nvPr>
        </p:nvSpPr>
        <p:spPr>
          <a:xfrm>
            <a:off x="5303520" y="962130"/>
            <a:ext cx="33834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Poppins Medium"/>
                <a:ea typeface="Poppins Medium"/>
                <a:cs typeface="Poppins Medium"/>
                <a:sym typeface="Poppins Medium"/>
              </a:rPr>
              <a:t>Activity 1</a:t>
            </a:r>
            <a:endParaRPr sz="16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46" name="Google Shape;746;p82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747;p82">
            <a:extLst>
              <a:ext uri="{FF2B5EF4-FFF2-40B4-BE49-F238E27FC236}">
                <a16:creationId xmlns:a16="http://schemas.microsoft.com/office/drawing/2014/main" id="{7D9C5D1C-8771-22CC-6E90-9B59A8424408}"/>
              </a:ext>
            </a:extLst>
          </p:cNvPr>
          <p:cNvSpPr txBox="1"/>
          <p:nvPr/>
        </p:nvSpPr>
        <p:spPr>
          <a:xfrm>
            <a:off x="4114920" y="2204318"/>
            <a:ext cx="4572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solas"/>
              <a:buAutoNum type="arabicPeriod"/>
            </a:pP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Investigate the code in activity1.py</a:t>
            </a:r>
            <a:endParaRPr sz="2000" b="1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41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Consolas"/>
              <a:buAutoNum type="arabicPeriod"/>
            </a:pP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Modify the code as directed in the Activity 1a portion 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of activity guide and </a:t>
            </a:r>
            <a:r>
              <a:rPr lang="en" sz="2000" dirty="0">
                <a:latin typeface="Poppins"/>
                <a:ea typeface="Poppins"/>
                <a:cs typeface="Poppins"/>
                <a:sym typeface="Poppins"/>
              </a:rPr>
              <a:t>record your results.</a:t>
            </a:r>
            <a:endParaRPr sz="20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3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Searching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53" name="Google Shape;753;p83"/>
          <p:cNvGrpSpPr/>
          <p:nvPr/>
        </p:nvGrpSpPr>
        <p:grpSpPr>
          <a:xfrm>
            <a:off x="1134988" y="1097280"/>
            <a:ext cx="6874025" cy="1451825"/>
            <a:chOff x="1592175" y="828575"/>
            <a:chExt cx="6874025" cy="1451825"/>
          </a:xfrm>
        </p:grpSpPr>
        <p:sp>
          <p:nvSpPr>
            <p:cNvPr id="754" name="Google Shape;754;p83"/>
            <p:cNvSpPr txBox="1"/>
            <p:nvPr/>
          </p:nvSpPr>
          <p:spPr>
            <a:xfrm>
              <a:off x="2522600" y="1012900"/>
              <a:ext cx="5943600" cy="1005900"/>
            </a:xfrm>
            <a:prstGeom prst="rect">
              <a:avLst/>
            </a:prstGeom>
            <a:noFill/>
            <a:ln w="38100" cap="flat" cmpd="sng">
              <a:solidFill>
                <a:srgbClr val="7665A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What did you notice about</a:t>
              </a:r>
              <a:b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code in this program?</a:t>
              </a:r>
              <a:endParaRPr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5" name="Google Shape;755;p83"/>
            <p:cNvPicPr preferRelativeResize="0"/>
            <p:nvPr/>
          </p:nvPicPr>
          <p:blipFill rotWithShape="1">
            <a:blip r:embed="rId3">
              <a:alphaModFix/>
            </a:blip>
            <a:srcRect l="10736" t="3185" r="11460" b="2563"/>
            <a:stretch/>
          </p:blipFill>
          <p:spPr>
            <a:xfrm>
              <a:off x="1592175" y="828575"/>
              <a:ext cx="1469575" cy="1451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6" name="Google Shape;756;p83"/>
          <p:cNvGrpSpPr/>
          <p:nvPr/>
        </p:nvGrpSpPr>
        <p:grpSpPr>
          <a:xfrm>
            <a:off x="1184945" y="2743200"/>
            <a:ext cx="6774110" cy="1451825"/>
            <a:chOff x="797350" y="2819213"/>
            <a:chExt cx="6774110" cy="1451825"/>
          </a:xfrm>
        </p:grpSpPr>
        <p:sp>
          <p:nvSpPr>
            <p:cNvPr id="757" name="Google Shape;757;p83"/>
            <p:cNvSpPr txBox="1"/>
            <p:nvPr/>
          </p:nvSpPr>
          <p:spPr>
            <a:xfrm>
              <a:off x="797350" y="3042163"/>
              <a:ext cx="5943600" cy="1005900"/>
            </a:xfrm>
            <a:prstGeom prst="rect">
              <a:avLst/>
            </a:prstGeom>
            <a:noFill/>
            <a:ln w="38100" cap="flat" cmpd="sng">
              <a:solidFill>
                <a:srgbClr val="7665A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What do you wonder about</a:t>
              </a:r>
              <a:b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code in this program?</a:t>
              </a:r>
              <a:endParaRPr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58" name="Google Shape;758;p8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2538" y="2819213"/>
              <a:ext cx="1388922" cy="1451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9" name="Google Shape;759;p83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760" name="Google Shape;760;p83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3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3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082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A Unit Presentation">
  <a:themeElements>
    <a:clrScheme name="Simple Light">
      <a:dk1>
        <a:srgbClr val="000000"/>
      </a:dk1>
      <a:lt1>
        <a:srgbClr val="FFFFFF"/>
      </a:lt1>
      <a:dk2>
        <a:srgbClr val="5B6770"/>
      </a:dk2>
      <a:lt2>
        <a:srgbClr val="EEEEEE"/>
      </a:lt2>
      <a:accent1>
        <a:srgbClr val="0094CA"/>
      </a:accent1>
      <a:accent2>
        <a:srgbClr val="7665A0"/>
      </a:accent2>
      <a:accent3>
        <a:srgbClr val="00ADBC"/>
      </a:accent3>
      <a:accent4>
        <a:srgbClr val="FFA400"/>
      </a:accent4>
      <a:accent5>
        <a:srgbClr val="B9BF15"/>
      </a:accent5>
      <a:accent6>
        <a:srgbClr val="FFB81D"/>
      </a:accent6>
      <a:hlink>
        <a:srgbClr val="00ADB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688</Words>
  <Application>Microsoft Office PowerPoint</Application>
  <PresentationFormat>On-screen Show (16:9)</PresentationFormat>
  <Paragraphs>116</Paragraphs>
  <Slides>24</Slides>
  <Notes>24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Poppins</vt:lpstr>
      <vt:lpstr>Montserrat</vt:lpstr>
      <vt:lpstr>Caveat</vt:lpstr>
      <vt:lpstr>Arial</vt:lpstr>
      <vt:lpstr>Consolas</vt:lpstr>
      <vt:lpstr>Chewy</vt:lpstr>
      <vt:lpstr>Proxima Nova</vt:lpstr>
      <vt:lpstr>Poppins Medium</vt:lpstr>
      <vt:lpstr>Short Stack</vt:lpstr>
      <vt:lpstr>Roboto Mono</vt:lpstr>
      <vt:lpstr>Poppins Light</vt:lpstr>
      <vt:lpstr>CSA Unit Presentation</vt:lpstr>
      <vt:lpstr>Unit 8 - Lesson 2 Searching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💼 Key 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 Schafer</cp:lastModifiedBy>
  <cp:revision>2</cp:revision>
  <dcterms:modified xsi:type="dcterms:W3CDTF">2024-09-26T14:27:41Z</dcterms:modified>
</cp:coreProperties>
</file>