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  <p:sldMasterId id="214748372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Caveat" panose="020B0604020202020204" charset="0"/>
      <p:regular r:id="rId29"/>
      <p:bold r:id="rId30"/>
    </p:embeddedFont>
    <p:embeddedFont>
      <p:font typeface="Chewy" panose="020B0604020202020204" charset="0"/>
      <p:regular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Poppins Light" panose="00000400000000000000" pitchFamily="2" charset="0"/>
      <p:regular r:id="rId44"/>
      <p:bold r:id="rId45"/>
      <p:italic r:id="rId46"/>
      <p:boldItalic r:id="rId47"/>
    </p:embeddedFont>
    <p:embeddedFont>
      <p:font typeface="Poppins Medium" panose="00000600000000000000" pitchFamily="2" charset="0"/>
      <p:regular r:id="rId48"/>
      <p:bold r:id="rId49"/>
      <p:italic r:id="rId50"/>
      <p:boldItalic r:id="rId51"/>
    </p:embeddedFont>
    <p:embeddedFont>
      <p:font typeface="Proxima Nova" panose="020B0604020202020204" charset="0"/>
      <p:regular r:id="rId52"/>
      <p:bold r:id="rId53"/>
      <p:italic r:id="rId54"/>
      <p:boldItalic r:id="rId55"/>
    </p:embeddedFont>
    <p:embeddedFont>
      <p:font typeface="Roboto Mono" panose="00000009000000000000" pitchFamily="49" charset="0"/>
      <p:regular r:id="rId56"/>
      <p:bold r:id="rId57"/>
      <p:italic r:id="rId58"/>
      <p:boldItalic r:id="rId59"/>
    </p:embeddedFont>
    <p:embeddedFont>
      <p:font typeface="Short Stack" panose="020B0604020202020204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3F7A63-E8E5-41F0-9C6E-D55BD26652B4}">
  <a:tblStyle styleId="{4F3F7A63-E8E5-41F0-9C6E-D55BD26652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30eef7838e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30eef7838e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30eef7838e_0_1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30eef7838e_0_1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19da4cbcd8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19da4cbcd8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30eef7838e_0_1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30eef7838e_0_1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19da4cbcd8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219da4cbcd8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30eef7838e_0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230eef7838e_0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30eef7838e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30eef7838e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19da4cbcd8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19da4cbcd8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30eef7838e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30eef7838e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19da4cbcd8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219da4cbcd8_0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19da4cbcd8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19da4cbcd8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30eef7838e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30eef7838e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30eef7838e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30eef7838e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19da4cbcd8_0_1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19da4cbcd8_0_1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219da4cbcd8_0_1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219da4cbcd8_0_1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30eef7838e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30eef7838e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230eef7838e_0_1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230eef7838e_0_1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30eef7838e_0_2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230eef7838e_0_2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30eef7838e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30eef7838e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9da4cbcd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9da4cbcd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19da4cbcd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19da4cbcd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30eef7838e_0_1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30eef7838e_0_1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30eef7838e_0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30eef7838e_0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30eef7838e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30eef7838e_0_1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30eef7838e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30eef7838e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Level 1">
  <p:cSld name="TITLE_AND_BODY_1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4297750" y="2286000"/>
            <a:ext cx="45720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Do This: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4663450" y="160020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1"/>
          </p:nvPr>
        </p:nvSpPr>
        <p:spPr>
          <a:xfrm>
            <a:off x="5303520" y="169365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1371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Code Review">
  <p:cSld name="TITLE_AND_BODY_1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7" name="Google Shape;97;p12"/>
          <p:cNvGrpSpPr/>
          <p:nvPr/>
        </p:nvGrpSpPr>
        <p:grpSpPr>
          <a:xfrm>
            <a:off x="470138" y="1463040"/>
            <a:ext cx="2565475" cy="3477146"/>
            <a:chOff x="276850" y="1350229"/>
            <a:chExt cx="2565475" cy="3477146"/>
          </a:xfrm>
        </p:grpSpPr>
        <p:sp>
          <p:nvSpPr>
            <p:cNvPr id="98" name="Google Shape;98;p12"/>
            <p:cNvSpPr txBox="1"/>
            <p:nvPr/>
          </p:nvSpPr>
          <p:spPr>
            <a:xfrm>
              <a:off x="1612925" y="4134675"/>
              <a:ext cx="1229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accent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RETURN</a:t>
              </a:r>
              <a:endParaRPr sz="11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Send code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to author.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99" name="Google Shape;99;p12"/>
            <p:cNvSpPr txBox="1"/>
            <p:nvPr/>
          </p:nvSpPr>
          <p:spPr>
            <a:xfrm>
              <a:off x="276850" y="4106550"/>
              <a:ext cx="1229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accent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REVIEW</a:t>
              </a:r>
              <a:endParaRPr sz="11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Write comments.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0" name="Google Shape;100;p12"/>
            <p:cNvSpPr txBox="1"/>
            <p:nvPr/>
          </p:nvSpPr>
          <p:spPr>
            <a:xfrm>
              <a:off x="1612925" y="2346150"/>
              <a:ext cx="1229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accent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REQUEST</a:t>
              </a:r>
              <a:endParaRPr sz="11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Ask for specific feedback.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01" name="Google Shape;101;p12"/>
            <p:cNvPicPr preferRelativeResize="0"/>
            <p:nvPr/>
          </p:nvPicPr>
          <p:blipFill rotWithShape="1">
            <a:blip r:embed="rId3">
              <a:alphaModFix/>
            </a:blip>
            <a:srcRect b="33011"/>
            <a:stretch/>
          </p:blipFill>
          <p:spPr>
            <a:xfrm>
              <a:off x="320050" y="1350229"/>
              <a:ext cx="1142999" cy="99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2"/>
            <p:cNvPicPr preferRelativeResize="0"/>
            <p:nvPr/>
          </p:nvPicPr>
          <p:blipFill rotWithShape="1">
            <a:blip r:embed="rId4">
              <a:alphaModFix/>
            </a:blip>
            <a:srcRect b="32637"/>
            <a:stretch/>
          </p:blipFill>
          <p:spPr>
            <a:xfrm>
              <a:off x="1808050" y="1422754"/>
              <a:ext cx="914400" cy="979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2"/>
            <p:cNvPicPr preferRelativeResize="0"/>
            <p:nvPr/>
          </p:nvPicPr>
          <p:blipFill rotWithShape="1">
            <a:blip r:embed="rId5">
              <a:alphaModFix/>
            </a:blip>
            <a:srcRect b="33271"/>
            <a:stretch/>
          </p:blipFill>
          <p:spPr>
            <a:xfrm>
              <a:off x="480075" y="3139325"/>
              <a:ext cx="822949" cy="99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2"/>
            <p:cNvPicPr preferRelativeResize="0"/>
            <p:nvPr/>
          </p:nvPicPr>
          <p:blipFill rotWithShape="1">
            <a:blip r:embed="rId6">
              <a:alphaModFix/>
            </a:blip>
            <a:srcRect b="50416"/>
            <a:stretch/>
          </p:blipFill>
          <p:spPr>
            <a:xfrm>
              <a:off x="1739050" y="3373075"/>
              <a:ext cx="914401" cy="579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2"/>
            <p:cNvSpPr txBox="1"/>
            <p:nvPr/>
          </p:nvSpPr>
          <p:spPr>
            <a:xfrm>
              <a:off x="276850" y="2346150"/>
              <a:ext cx="1229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accent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COMMIT</a:t>
              </a:r>
              <a:endParaRPr sz="11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Track your progress.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3344050" y="1554480"/>
            <a:ext cx="54864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">
  <p:cSld name="TITLE_AND_BODY_1_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3840480" y="1554480"/>
            <a:ext cx="50292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ext">
  <p:cSld name="TITLE_AND_BODY_1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tribute">
  <p:cSld name="TITLE_AND_BODY_1_2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48462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48462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">
  <p:cSld name="TITLE_AND_BODY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">
  <p:cSld name="TITLE_AND_BODY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CSA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840480" y="1645920"/>
            <a:ext cx="50292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itle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Warm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itle">
  <p:cSld name="TITLE_ONLY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Wrap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itle">
  <p:cSld name="TITLE_ONLY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">
  <p:cSld name="TITLE_AND_BODY_4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840480" y="1645920"/>
            <a:ext cx="50292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 1">
  <p:cSld name="CUSTOM_2">
    <p:bg>
      <p:bgPr>
        <a:solidFill>
          <a:srgbClr val="00ADB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-9144" y="0"/>
            <a:ext cx="174300" cy="51435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366325" y="0"/>
            <a:ext cx="174300" cy="514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ext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ext">
  <p:cSld name="TITLE_AND_BODY_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Closing the Loop">
  <p:cSld name="TITLE_AND_BODY_7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" name="Google Shape;199;p25"/>
          <p:cNvGrpSpPr/>
          <p:nvPr/>
        </p:nvGrpSpPr>
        <p:grpSpPr>
          <a:xfrm>
            <a:off x="274595" y="1285950"/>
            <a:ext cx="3816093" cy="2392068"/>
            <a:chOff x="4119275" y="1082500"/>
            <a:chExt cx="2254175" cy="1413000"/>
          </a:xfrm>
        </p:grpSpPr>
        <p:sp>
          <p:nvSpPr>
            <p:cNvPr id="200" name="Google Shape;200;p25"/>
            <p:cNvSpPr/>
            <p:nvPr/>
          </p:nvSpPr>
          <p:spPr>
            <a:xfrm>
              <a:off x="4510800" y="1082500"/>
              <a:ext cx="1313400" cy="1370400"/>
            </a:xfrm>
            <a:prstGeom prst="arc">
              <a:avLst>
                <a:gd name="adj1" fmla="val 16754062"/>
                <a:gd name="adj2" fmla="val 15279205"/>
              </a:avLst>
            </a:prstGeom>
            <a:noFill/>
            <a:ln w="228600" cap="rnd" cmpd="sng">
              <a:solidFill>
                <a:srgbClr val="00AD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 txBox="1"/>
            <p:nvPr/>
          </p:nvSpPr>
          <p:spPr>
            <a:xfrm>
              <a:off x="4119275" y="1215399"/>
              <a:ext cx="15570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latin typeface="Chewy"/>
                  <a:ea typeface="Chewy"/>
                  <a:cs typeface="Chewy"/>
                  <a:sym typeface="Chewy"/>
                </a:rPr>
                <a:t>Closing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5264050" y="1914100"/>
              <a:ext cx="11094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solidFill>
                    <a:srgbClr val="000000"/>
                  </a:solidFill>
                  <a:latin typeface="Chewy"/>
                  <a:ea typeface="Chewy"/>
                  <a:cs typeface="Chewy"/>
                  <a:sym typeface="Chewy"/>
                </a:rPr>
                <a:t>Loop</a:t>
              </a:r>
              <a:endParaRPr sz="7000">
                <a:latin typeface="Chewy"/>
                <a:ea typeface="Chewy"/>
                <a:cs typeface="Chewy"/>
                <a:sym typeface="Chewy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695875" y="1654000"/>
              <a:ext cx="726000" cy="6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200" i="1">
                  <a:latin typeface="Caveat"/>
                  <a:ea typeface="Caveat"/>
                  <a:cs typeface="Caveat"/>
                  <a:sym typeface="Caveat"/>
                </a:rPr>
                <a:t>the</a:t>
              </a:r>
              <a:endParaRPr sz="6200" i="1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Stems">
  <p:cSld name="TITLE_AND_BODY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42900" y="590550"/>
            <a:ext cx="39318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Question Stems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a question on your index card using one of these stems.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 to the person next to you and take turns asking and answering your questions.</a:t>
            </a:r>
            <a:endParaRPr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4442450" y="538950"/>
            <a:ext cx="3249000" cy="1208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E0A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are the parts or features 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" name="Google Shape;213;p26"/>
          <p:cNvSpPr/>
          <p:nvPr/>
        </p:nvSpPr>
        <p:spPr>
          <a:xfrm flipH="1">
            <a:off x="5385250" y="3112775"/>
            <a:ext cx="3249000" cy="1445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7E9A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is the main idea</a:t>
            </a:r>
            <a:br>
              <a:rPr lang="en" sz="1600"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of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4" name="Google Shape;214;p26"/>
          <p:cNvSpPr/>
          <p:nvPr/>
        </p:nvSpPr>
        <p:spPr>
          <a:xfrm flipH="1">
            <a:off x="2634350" y="3531575"/>
            <a:ext cx="3191100" cy="13695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FC9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How is _____ related to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5225025" y="1552350"/>
            <a:ext cx="3654000" cy="1652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6E3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hort Stack"/>
                <a:ea typeface="Short Stack"/>
                <a:cs typeface="Short Stack"/>
                <a:sym typeface="Short Stack"/>
              </a:rPr>
              <a:t>What might happen if you combined with _____ with _____?</a:t>
            </a:r>
            <a:endParaRPr sz="16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hree W's">
  <p:cSld name="TITLE_AND_BODY_5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57200" y="914400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Three W's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57200" y="1653300"/>
            <a:ext cx="45720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What did we learn today?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So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667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Poppins"/>
              <a:buAutoNum type="arabicPeriod"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Now what?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29148" t="16538" r="28984" b="17546"/>
          <a:stretch/>
        </p:blipFill>
        <p:spPr>
          <a:xfrm>
            <a:off x="5876750" y="960775"/>
            <a:ext cx="2185026" cy="34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- Key Vocabulary">
  <p:cSld name="TITLE_AND_BODY_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">
  <p:cSld name="CUSTOM">
    <p:bg>
      <p:bgPr>
        <a:solidFill>
          <a:srgbClr val="00ADBC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/>
          <p:nvPr/>
        </p:nvSpPr>
        <p:spPr>
          <a:xfrm>
            <a:off x="-9144" y="0"/>
            <a:ext cx="174300" cy="51435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366325" y="0"/>
            <a:ext cx="174300" cy="514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29"/>
          <p:cNvGrpSpPr/>
          <p:nvPr/>
        </p:nvGrpSpPr>
        <p:grpSpPr>
          <a:xfrm>
            <a:off x="3367778" y="4480150"/>
            <a:ext cx="2408444" cy="400200"/>
            <a:chOff x="2851781" y="4480150"/>
            <a:chExt cx="2438931" cy="400200"/>
          </a:xfrm>
        </p:grpSpPr>
        <p:sp>
          <p:nvSpPr>
            <p:cNvPr id="240" name="Google Shape;240;p29"/>
            <p:cNvSpPr txBox="1"/>
            <p:nvPr/>
          </p:nvSpPr>
          <p:spPr>
            <a:xfrm>
              <a:off x="3135212" y="4480150"/>
              <a:ext cx="2155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Computer Science A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41" name="Google Shape;241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851781" y="4561830"/>
              <a:ext cx="242875" cy="23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es">
  <p:cSld name="TITLE_AND_BODY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Video">
  <p:cSld name="TITLE_AND_BODY_3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CFC9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- Key Vocabulary">
  <p:cSld name="TITLE_AND_BODY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Video">
  <p:cSld name="TITLE_AND_BODY_3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D0E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Video">
  <p:cSld name="TITLE_AND_BODY_1_7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8229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23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4709160" y="1554480"/>
            <a:ext cx="4114800" cy="3200400"/>
          </a:xfrm>
          <a:prstGeom prst="rect">
            <a:avLst/>
          </a:prstGeom>
          <a:solidFill>
            <a:srgbClr val="A6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Blank">
  <p:cSld name="TITLE_AND_BODY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 Walk">
  <p:cSld name="TITLE_AND_BODY_1_1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457200" y="640075"/>
            <a:ext cx="376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🖼️Gallery Walk</a:t>
            </a: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l="5834" t="3548" r="5489" b="3548"/>
          <a:stretch/>
        </p:blipFill>
        <p:spPr>
          <a:xfrm>
            <a:off x="5932600" y="640075"/>
            <a:ext cx="2776199" cy="3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/>
          <p:nvPr/>
        </p:nvSpPr>
        <p:spPr>
          <a:xfrm>
            <a:off x="6438100" y="219657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7602875" y="1593550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6438100" y="1052943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6763025" y="1248468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7AFC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7417425" y="19400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F74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6696400" y="2514325"/>
            <a:ext cx="606000" cy="606000"/>
          </a:xfrm>
          <a:prstGeom prst="foldedCorner">
            <a:avLst>
              <a:gd name="adj" fmla="val 16667"/>
            </a:avLst>
          </a:prstGeom>
          <a:solidFill>
            <a:srgbClr val="FF7EB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652" y="1870895"/>
            <a:ext cx="1694748" cy="3190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of the Day">
  <p:cSld name="TITLE_AND_BODY_1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estion of the Day">
  <p:cSld name="TITLE_AND_BODY_1_9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/>
        </p:nvSpPr>
        <p:spPr>
          <a:xfrm>
            <a:off x="457200" y="640075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🚀 Question of the Day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Objectives">
  <p:cSld name="TITLE_AND_BODY_1_8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457200" y="640080"/>
            <a:ext cx="82296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🎯 Lesson Objectives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 the end of this lesson, you will be able to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Lesson Objectives">
  <p:cSld name="TITLE_AND_BODY_1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/>
        </p:nvSpPr>
        <p:spPr>
          <a:xfrm>
            <a:off x="457200" y="640080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🎉 Today, you learned about . . .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 Level">
  <p:cSld name="TITLE_AND_BODY_1_6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40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4" name="Google Shape;3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/>
        </p:nvSpPr>
        <p:spPr>
          <a:xfrm>
            <a:off x="182880" y="640080"/>
            <a:ext cx="36576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🎉Practice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stigate Level">
  <p:cSld name="TITLE_AND_BODY_1_6_2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56" name="Google Shape;3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1365975" y="994625"/>
            <a:ext cx="2585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Investigate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Montserrat"/>
                <a:ea typeface="Montserrat"/>
                <a:cs typeface="Montserrat"/>
                <a:sym typeface="Montserrat"/>
              </a:rPr>
              <a:t>and Modify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📝</a:t>
            </a:r>
            <a:endParaRPr sz="7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">
  <p:cSld name="CUSTOM">
    <p:bg>
      <p:bgPr>
        <a:solidFill>
          <a:srgbClr val="00ADB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9144" y="0"/>
            <a:ext cx="174300" cy="51435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366325" y="0"/>
            <a:ext cx="174300" cy="51435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63040" y="1828800"/>
            <a:ext cx="6035100" cy="20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Level">
  <p:cSld name="TITLE_AND_BODY_1_6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4297750" y="1554479"/>
            <a:ext cx="457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4663450" y="868680"/>
            <a:ext cx="42063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368" name="Google Shape;368;p42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Medium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0" y="6400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 txBox="1"/>
          <p:nvPr/>
        </p:nvSpPr>
        <p:spPr>
          <a:xfrm>
            <a:off x="1365975" y="994625"/>
            <a:ext cx="2585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Predict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ontserrat"/>
                <a:ea typeface="Montserrat"/>
                <a:cs typeface="Montserrat"/>
                <a:sym typeface="Montserrat"/>
              </a:rPr>
              <a:t>and Run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111875" y="949500"/>
            <a:ext cx="132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🔮</a:t>
            </a:r>
            <a:endParaRPr sz="72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ext">
  <p:cSld name="TITLE_AND_BODY_1_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">
  <p:cSld name="TITLE_AND_BODY_1_3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7" name="Google Shape;3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5" y="830000"/>
            <a:ext cx="3390900" cy="34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/>
          <p:nvPr/>
        </p:nvSpPr>
        <p:spPr>
          <a:xfrm>
            <a:off x="4209775" y="78942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4209775" y="2169350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4209775" y="3549275"/>
            <a:ext cx="1086600" cy="981900"/>
          </a:xfrm>
          <a:prstGeom prst="rect">
            <a:avLst/>
          </a:prstGeom>
          <a:solidFill>
            <a:srgbClr val="FDCC59"/>
          </a:solidFill>
          <a:ln w="9525" cap="flat" cmpd="sng">
            <a:solidFill>
              <a:srgbClr val="FF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endParaRPr sz="48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394960" y="83397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Tell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you like about their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44"/>
          <p:cNvSpPr txBox="1"/>
          <p:nvPr/>
        </p:nvSpPr>
        <p:spPr>
          <a:xfrm>
            <a:off x="5394960" y="2213900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Ask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them something about the code.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44"/>
          <p:cNvSpPr txBox="1"/>
          <p:nvPr/>
        </p:nvSpPr>
        <p:spPr>
          <a:xfrm>
            <a:off x="5394960" y="3593825"/>
            <a:ext cx="339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a suggestion for improvement.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tribute">
  <p:cSld name="TITLE_AND_BODY_1_2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45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tribute">
  <p:cSld name="TITLE_AND_BODY_1_2_1_1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4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tribute">
  <p:cSld name="TITLE_AND_BODY_1_2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Activity Guide">
  <p:cSld name="TITLE_AND_BODY_1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4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Activity Guide">
  <p:cSld name="TITLE_AND_BODY_1_1_7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4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33" name="Google Shape;433;p4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9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9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uide">
  <p:cSld name="TITLE_AND_BODY_1_1_6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442" name="Google Shape;442;p5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Quiz, Quiz, Trade">
  <p:cSld name="TITLE_AND_BODY_1_1_5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6" name="Google Shape;4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es">
  <p:cSld name="TITLE_AND_BODY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Quiz, Quiz, Trade">
  <p:cSld name="TITLE_AND_BODY_1_1_5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0" name="Google Shape;46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2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Quiz, Quiz, Trade">
  <p:cSld name="TITLE_AND_BODY_1_1_5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"/>
          <p:cNvSpPr txBox="1"/>
          <p:nvPr/>
        </p:nvSpPr>
        <p:spPr>
          <a:xfrm>
            <a:off x="365760" y="1280160"/>
            <a:ext cx="6468600" cy="3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 partner! Decide who is </a:t>
            </a: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who is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shows </a:t>
            </a: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their question.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FFA400"/>
                </a:solidFill>
                <a:latin typeface="Poppins"/>
                <a:ea typeface="Poppins"/>
                <a:cs typeface="Poppins"/>
                <a:sym typeface="Poppins"/>
              </a:rPr>
              <a:t>Partner B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answers.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Partner A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praises or corrects.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Repeat steps 2-4 with roles swapped.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Trade cards.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2000"/>
              <a:buFont typeface="Roboto Mono"/>
              <a:buAutoNum type="arabicPeriod"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Raise your hand to find a new partner!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0" name="Google Shape;47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6200" y="1797875"/>
            <a:ext cx="2589776" cy="323435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3"/>
          <p:cNvSpPr txBox="1"/>
          <p:nvPr/>
        </p:nvSpPr>
        <p:spPr>
          <a:xfrm>
            <a:off x="457200" y="54864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Quiz, Quiz, Trade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3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3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3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Give One, Get One">
  <p:cSld name="TITLE_AND_BODY_1_1_4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4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4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4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6" name="Google Shape;4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Give One, Get One">
  <p:cSld name="TITLE_AND_BODY_1_1_4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0" name="Google Shape;49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5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Give One, Get One">
  <p:cSld name="TITLE_AND_BODY_1_1_4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/>
        </p:nvSpPr>
        <p:spPr>
          <a:xfrm>
            <a:off x="457200" y="1554480"/>
            <a:ext cx="4937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your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thoughts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</a:t>
            </a: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peers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Give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7665A0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one of your peer's ideas.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 another classmate and repeat!</a:t>
            </a:r>
            <a:endParaRPr sz="2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0" name="Google Shape;50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9280" y="822960"/>
            <a:ext cx="3079150" cy="38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6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Give One, Get One!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5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56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6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 Bingo Instructions">
  <p:cSld name="TITLE_AND_BODY_1_1_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7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7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57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457200" y="1554480"/>
            <a:ext cx="49377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the definitions are read,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color in the correct word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CS Bingo card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Once you have </a:t>
            </a:r>
            <a:r>
              <a:rPr lang="en" sz="2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formed a line</a:t>
            </a:r>
            <a:r>
              <a:rPr lang="en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your card, yell out </a:t>
            </a:r>
            <a:r>
              <a:rPr lang="en" sz="2400" b="1">
                <a:solidFill>
                  <a:srgbClr val="00ADBC"/>
                </a:solidFill>
                <a:latin typeface="Poppins"/>
                <a:ea typeface="Poppins"/>
                <a:cs typeface="Poppins"/>
                <a:sym typeface="Poppins"/>
              </a:rPr>
              <a:t>"Java!"</a:t>
            </a:r>
            <a:endParaRPr sz="2400" b="1">
              <a:solidFill>
                <a:srgbClr val="00ADB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p57"/>
          <p:cNvPicPr preferRelativeResize="0"/>
          <p:nvPr/>
        </p:nvPicPr>
        <p:blipFill rotWithShape="1">
          <a:blip r:embed="rId3">
            <a:alphaModFix/>
          </a:blip>
          <a:srcRect l="5979" b="11707"/>
          <a:stretch/>
        </p:blipFill>
        <p:spPr>
          <a:xfrm>
            <a:off x="6035040" y="731520"/>
            <a:ext cx="2654300" cy="3894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7" name="Google Shape;517;p57"/>
          <p:cNvPicPr preferRelativeResize="0"/>
          <p:nvPr/>
        </p:nvPicPr>
        <p:blipFill rotWithShape="1">
          <a:blip r:embed="rId4">
            <a:alphaModFix/>
          </a:blip>
          <a:srcRect l="18580" r="20640"/>
          <a:stretch/>
        </p:blipFill>
        <p:spPr>
          <a:xfrm>
            <a:off x="5180250" y="2735900"/>
            <a:ext cx="1351974" cy="22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 txBox="1"/>
          <p:nvPr/>
        </p:nvSpPr>
        <p:spPr>
          <a:xfrm>
            <a:off x="1188720" y="73152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CS Bingo!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">
  <p:cSld name="TITLE_AND_BODY_1_1_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58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58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">
  <p:cSld name="TITLE_AND_BODY_1_1_2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2296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59"/>
          <p:cNvSpPr txBox="1"/>
          <p:nvPr/>
        </p:nvSpPr>
        <p:spPr>
          <a:xfrm>
            <a:off x="457200" y="64008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✅ Do This:</a:t>
            </a:r>
            <a:endParaRPr/>
          </a:p>
        </p:txBody>
      </p:sp>
      <p:sp>
        <p:nvSpPr>
          <p:cNvPr id="531" name="Google Shape;531;p5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5" name="Google Shape;53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Half">
  <p:cSld name="TITLE_AND_BODY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" name="Google Shape;542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60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Half">
  <p:cSld name="TITLE_AND_BODY_1_1_1_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61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6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1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1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1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Video">
  <p:cSld name="TITLE_AND_BODY_3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4114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1148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5120640" y="914400"/>
            <a:ext cx="3657600" cy="3657600"/>
          </a:xfrm>
          <a:prstGeom prst="rect">
            <a:avLst/>
          </a:prstGeom>
          <a:solidFill>
            <a:srgbClr val="CFC9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Half">
  <p:cSld name="TITLE_AND_BODY_1_1_1_4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62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62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2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2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2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2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 Full">
  <p:cSld name="TITLE_AND_BODY_1_1_1_3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3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3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3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63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63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Discussion Full">
  <p:cSld name="TITLE_AND_BODY_1_1_1_3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64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64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4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4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4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4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Discussion Full">
  <p:cSld name="TITLE_AND_BODY_1_1_1_3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5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65"/>
          <p:cNvSpPr txBox="1"/>
          <p:nvPr/>
        </p:nvSpPr>
        <p:spPr>
          <a:xfrm>
            <a:off x="457158" y="640080"/>
            <a:ext cx="820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p6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9" name="Google Shape;589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Retrieve-Pair-Share">
  <p:cSld name="TITLE_AND_BODY_1_1_1_2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6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6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6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6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66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66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0" name="Google Shape;600;p66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01" name="Google Shape;601;p66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02" name="Google Shape;602;p6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3" name="Google Shape;603;p66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4" name="Google Shape;604;p66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05" name="Google Shape;605;p6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6" name="Google Shape;606;p66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07" name="Google Shape;607;p66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08" name="Google Shape;608;p6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9" name="Google Shape;609;p66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Retrieve-Pair-Share">
  <p:cSld name="TITLE_AND_BODY_1_1_1_2_3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67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3" name="Google Shape;613;p67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14" name="Google Shape;614;p67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15" name="Google Shape;615;p6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" name="Google Shape;616;p67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17" name="Google Shape;617;p67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18" name="Google Shape;618;p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" name="Google Shape;619;p67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20" name="Google Shape;620;p67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21" name="Google Shape;621;p6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2" name="Google Shape;622;p67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23" name="Google Shape;623;p67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7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7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7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7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Retrieve-Pair-Share">
  <p:cSld name="TITLE_AND_BODY_1_1_1_2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>
            <a:spLocks noGrp="1"/>
          </p:cNvSpPr>
          <p:nvPr>
            <p:ph type="body" idx="1"/>
          </p:nvPr>
        </p:nvSpPr>
        <p:spPr>
          <a:xfrm>
            <a:off x="3840475" y="161030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68"/>
          <p:cNvSpPr txBox="1"/>
          <p:nvPr/>
        </p:nvSpPr>
        <p:spPr>
          <a:xfrm>
            <a:off x="3824975" y="914400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32" name="Google Shape;632;p68"/>
          <p:cNvGrpSpPr/>
          <p:nvPr/>
        </p:nvGrpSpPr>
        <p:grpSpPr>
          <a:xfrm>
            <a:off x="339727" y="778796"/>
            <a:ext cx="2829121" cy="3585911"/>
            <a:chOff x="1796094" y="751200"/>
            <a:chExt cx="3277100" cy="4153725"/>
          </a:xfrm>
        </p:grpSpPr>
        <p:grpSp>
          <p:nvGrpSpPr>
            <p:cNvPr id="633" name="Google Shape;633;p68"/>
            <p:cNvGrpSpPr/>
            <p:nvPr/>
          </p:nvGrpSpPr>
          <p:grpSpPr>
            <a:xfrm>
              <a:off x="1796094" y="751200"/>
              <a:ext cx="3277100" cy="1369025"/>
              <a:chOff x="1605850" y="751200"/>
              <a:chExt cx="3277100" cy="1369025"/>
            </a:xfrm>
          </p:grpSpPr>
          <p:pic>
            <p:nvPicPr>
              <p:cNvPr id="634" name="Google Shape;634;p6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513925" y="7512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5" name="Google Shape;635;p68"/>
              <p:cNvSpPr txBox="1"/>
              <p:nvPr/>
            </p:nvSpPr>
            <p:spPr>
              <a:xfrm>
                <a:off x="1605850" y="835413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00ADBC"/>
                    </a:solidFill>
                    <a:latin typeface="Chewy"/>
                    <a:ea typeface="Chewy"/>
                    <a:cs typeface="Chewy"/>
                    <a:sym typeface="Chewy"/>
                  </a:rPr>
                  <a:t>Retrieve</a:t>
                </a:r>
                <a:endParaRPr sz="2400">
                  <a:solidFill>
                    <a:srgbClr val="00ADBC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knowledge and ideas and write it down silently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6" name="Google Shape;636;p68"/>
            <p:cNvGrpSpPr/>
            <p:nvPr/>
          </p:nvGrpSpPr>
          <p:grpSpPr>
            <a:xfrm>
              <a:off x="1835731" y="2143550"/>
              <a:ext cx="3197825" cy="1369025"/>
              <a:chOff x="2065625" y="1958050"/>
              <a:chExt cx="3197825" cy="1369025"/>
            </a:xfrm>
          </p:grpSpPr>
          <p:pic>
            <p:nvPicPr>
              <p:cNvPr id="637" name="Google Shape;637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5625" y="195805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8" name="Google Shape;638;p68"/>
              <p:cNvSpPr txBox="1"/>
              <p:nvPr/>
            </p:nvSpPr>
            <p:spPr>
              <a:xfrm>
                <a:off x="3434650" y="2088475"/>
                <a:ext cx="1828800" cy="12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7665A0"/>
                    </a:solidFill>
                    <a:latin typeface="Chewy"/>
                    <a:ea typeface="Chewy"/>
                    <a:cs typeface="Chewy"/>
                    <a:sym typeface="Chewy"/>
                  </a:rPr>
                  <a:t>Pair</a:t>
                </a:r>
                <a:endParaRPr sz="2400">
                  <a:solidFill>
                    <a:srgbClr val="7665A0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up with a neighbor and talk about your reflections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639" name="Google Shape;639;p68"/>
            <p:cNvGrpSpPr/>
            <p:nvPr/>
          </p:nvGrpSpPr>
          <p:grpSpPr>
            <a:xfrm>
              <a:off x="1835725" y="3535900"/>
              <a:ext cx="3197837" cy="1369025"/>
              <a:chOff x="1605838" y="3535900"/>
              <a:chExt cx="3197837" cy="1369025"/>
            </a:xfrm>
          </p:grpSpPr>
          <p:pic>
            <p:nvPicPr>
              <p:cNvPr id="640" name="Google Shape;640;p6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34650" y="3535900"/>
                <a:ext cx="1369025" cy="136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1" name="Google Shape;641;p68"/>
              <p:cNvSpPr txBox="1"/>
              <p:nvPr/>
            </p:nvSpPr>
            <p:spPr>
              <a:xfrm>
                <a:off x="1605838" y="3727813"/>
                <a:ext cx="1828800" cy="10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B9BF15"/>
                    </a:solidFill>
                    <a:latin typeface="Chewy"/>
                    <a:ea typeface="Chewy"/>
                    <a:cs typeface="Chewy"/>
                    <a:sym typeface="Chewy"/>
                  </a:rPr>
                  <a:t>Share</a:t>
                </a:r>
                <a:endParaRPr sz="2400">
                  <a:solidFill>
                    <a:srgbClr val="B9BF15"/>
                  </a:solidFill>
                  <a:latin typeface="Chewy"/>
                  <a:ea typeface="Chewy"/>
                  <a:cs typeface="Chewy"/>
                  <a:sym typeface="Chewy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Poppins Light"/>
                    <a:ea typeface="Poppins Light"/>
                    <a:cs typeface="Poppins Light"/>
                    <a:sym typeface="Poppins Light"/>
                  </a:rPr>
                  <a:t>your thoughts in a class discussion</a:t>
                </a:r>
                <a:endParaRPr sz="1100"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642" name="Google Shape;642;p6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6" name="Google Shape;64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6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Hold That Thought">
  <p:cSld name="TITLE_AND_BODY_1_1_1_2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3" name="Google Shape;65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69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69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p69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Hold That Thought">
  <p:cSld name="TITLE_AND_BODY_1_1_1_2_1_2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70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70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62" name="Google Shape;662;p7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0"/>
          <p:cNvSpPr/>
          <p:nvPr/>
        </p:nvSpPr>
        <p:spPr>
          <a:xfrm>
            <a:off x="87536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0"/>
          <p:cNvSpPr/>
          <p:nvPr/>
        </p:nvSpPr>
        <p:spPr>
          <a:xfrm>
            <a:off x="839120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0"/>
          <p:cNvSpPr/>
          <p:nvPr/>
        </p:nvSpPr>
        <p:spPr>
          <a:xfrm>
            <a:off x="8028750" y="6090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Hold That Thought">
  <p:cSld name="TITLE_AND_BODY_1_1_1_2_1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1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71"/>
          <p:cNvSpPr txBox="1"/>
          <p:nvPr/>
        </p:nvSpPr>
        <p:spPr>
          <a:xfrm>
            <a:off x="3200400" y="914400"/>
            <a:ext cx="5560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💡Discuss:</a:t>
            </a:r>
            <a:endParaRPr sz="3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71"/>
          <p:cNvSpPr/>
          <p:nvPr/>
        </p:nvSpPr>
        <p:spPr>
          <a:xfrm flipH="1">
            <a:off x="339725" y="914400"/>
            <a:ext cx="2286000" cy="1520100"/>
          </a:xfrm>
          <a:prstGeom prst="wedgeRoundRectCallout">
            <a:avLst>
              <a:gd name="adj1" fmla="val -458"/>
              <a:gd name="adj2" fmla="val 80111"/>
              <a:gd name="adj3" fmla="val 0"/>
            </a:avLst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HOLD</a:t>
            </a:r>
            <a: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that</a:t>
            </a:r>
            <a:br>
              <a:rPr lang="en" sz="24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</a:br>
            <a:r>
              <a:rPr lang="en" sz="36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THOUGHT</a:t>
            </a:r>
            <a:endParaRPr sz="360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72" name="Google Shape;672;p71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1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1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1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1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Video">
  <p:cSld name="TITLE_AND_BODY_1_7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4114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1148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5120640" y="914400"/>
            <a:ext cx="3657600" cy="3657600"/>
          </a:xfrm>
          <a:prstGeom prst="rect">
            <a:avLst/>
          </a:prstGeom>
          <a:solidFill>
            <a:srgbClr val="A6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Title" type="titleOnly">
  <p:cSld name="TITLE_ONLY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2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2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2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2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Warm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rap Up Title">
  <p:cSld name="TITLE_ONLY_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3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3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3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3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3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Wrap Up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Title">
  <p:cSld name="TITLE_ONLY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4"/>
          <p:cNvSpPr/>
          <p:nvPr/>
        </p:nvSpPr>
        <p:spPr>
          <a:xfrm>
            <a:off x="-9144" y="2114556"/>
            <a:ext cx="9162300" cy="10059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4"/>
          <p:cNvSpPr/>
          <p:nvPr/>
        </p:nvSpPr>
        <p:spPr>
          <a:xfrm>
            <a:off x="4830800" y="2761050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4"/>
          <p:cNvSpPr/>
          <p:nvPr/>
        </p:nvSpPr>
        <p:spPr>
          <a:xfrm>
            <a:off x="446835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4"/>
          <p:cNvSpPr/>
          <p:nvPr/>
        </p:nvSpPr>
        <p:spPr>
          <a:xfrm>
            <a:off x="4105900" y="2761050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4"/>
          <p:cNvSpPr txBox="1"/>
          <p:nvPr/>
        </p:nvSpPr>
        <p:spPr>
          <a:xfrm>
            <a:off x="2755500" y="2114550"/>
            <a:ext cx="363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Discussion">
  <p:cSld name="TITLE_AND_BODY_1_1_1_6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5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5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5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5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1" name="Google Shape;701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5"/>
          <p:cNvSpPr txBox="1">
            <a:spLocks noGrp="1"/>
          </p:cNvSpPr>
          <p:nvPr>
            <p:ph type="title"/>
          </p:nvPr>
        </p:nvSpPr>
        <p:spPr>
          <a:xfrm>
            <a:off x="668100" y="685800"/>
            <a:ext cx="78078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75"/>
          <p:cNvSpPr txBox="1">
            <a:spLocks noGrp="1"/>
          </p:cNvSpPr>
          <p:nvPr>
            <p:ph type="body" idx="1"/>
          </p:nvPr>
        </p:nvSpPr>
        <p:spPr>
          <a:xfrm>
            <a:off x="3840480" y="1645920"/>
            <a:ext cx="50292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75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m Up Video">
  <p:cSld name="TITLE_AND_BODY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B9BF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57200" y="685800"/>
            <a:ext cx="4114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1148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 Blank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-9144" y="-9144"/>
            <a:ext cx="9162300" cy="347400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8753650" y="60913"/>
            <a:ext cx="207300" cy="207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39120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8028750" y="60913"/>
            <a:ext cx="207300" cy="207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400" y="46143"/>
            <a:ext cx="242875" cy="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339725" y="-9150"/>
            <a:ext cx="736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CSA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6"/>
          <p:cNvSpPr txBox="1">
            <a:spLocks noGrp="1"/>
          </p:cNvSpPr>
          <p:nvPr>
            <p:ph type="title"/>
          </p:nvPr>
        </p:nvSpPr>
        <p:spPr>
          <a:xfrm>
            <a:off x="914400" y="1657350"/>
            <a:ext cx="7315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Unit </a:t>
            </a:r>
            <a:r>
              <a:rPr lang="en"/>
              <a:t>8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/>
              <a:t>Lesson 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89" name="Google Shape;789;p85"/>
          <p:cNvGrpSpPr/>
          <p:nvPr/>
        </p:nvGrpSpPr>
        <p:grpSpPr>
          <a:xfrm>
            <a:off x="1134988" y="1097280"/>
            <a:ext cx="6874025" cy="1451825"/>
            <a:chOff x="1592175" y="828575"/>
            <a:chExt cx="6874025" cy="1451825"/>
          </a:xfrm>
        </p:grpSpPr>
        <p:sp>
          <p:nvSpPr>
            <p:cNvPr id="790" name="Google Shape;790;p85"/>
            <p:cNvSpPr txBox="1"/>
            <p:nvPr/>
          </p:nvSpPr>
          <p:spPr>
            <a:xfrm>
              <a:off x="2522600" y="1012900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did you notice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91" name="Google Shape;791;p85"/>
            <p:cNvPicPr preferRelativeResize="0"/>
            <p:nvPr/>
          </p:nvPicPr>
          <p:blipFill rotWithShape="1">
            <a:blip r:embed="rId3">
              <a:alphaModFix/>
            </a:blip>
            <a:srcRect l="10736" t="3185" r="11460" b="2563"/>
            <a:stretch/>
          </p:blipFill>
          <p:spPr>
            <a:xfrm>
              <a:off x="1592175" y="828575"/>
              <a:ext cx="1469575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2" name="Google Shape;792;p85"/>
          <p:cNvGrpSpPr/>
          <p:nvPr/>
        </p:nvGrpSpPr>
        <p:grpSpPr>
          <a:xfrm>
            <a:off x="1184945" y="2743200"/>
            <a:ext cx="6774110" cy="1451825"/>
            <a:chOff x="797350" y="2819213"/>
            <a:chExt cx="6774110" cy="1451825"/>
          </a:xfrm>
        </p:grpSpPr>
        <p:sp>
          <p:nvSpPr>
            <p:cNvPr id="793" name="Google Shape;793;p85"/>
            <p:cNvSpPr txBox="1"/>
            <p:nvPr/>
          </p:nvSpPr>
          <p:spPr>
            <a:xfrm>
              <a:off x="797350" y="3042163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do you wonder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94" name="Google Shape;794;p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2538" y="2819213"/>
              <a:ext cx="1388922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5" name="Google Shape;795;p8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96" name="Google Shape;796;p8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6"/>
          <p:cNvSpPr/>
          <p:nvPr/>
        </p:nvSpPr>
        <p:spPr>
          <a:xfrm>
            <a:off x="5989025" y="2274950"/>
            <a:ext cx="1123800" cy="11238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/>
          <p:cNvSpPr/>
          <p:nvPr/>
        </p:nvSpPr>
        <p:spPr>
          <a:xfrm>
            <a:off x="3350463" y="2286300"/>
            <a:ext cx="1123800" cy="11238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 txBox="1">
            <a:spLocks noGrp="1"/>
          </p:cNvSpPr>
          <p:nvPr>
            <p:ph type="body" idx="1"/>
          </p:nvPr>
        </p:nvSpPr>
        <p:spPr>
          <a:xfrm>
            <a:off x="457200" y="640080"/>
            <a:ext cx="82296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The </a:t>
            </a:r>
            <a:r>
              <a:rPr lang="en" sz="2200" b="1">
                <a:solidFill>
                  <a:srgbClr val="D70040"/>
                </a:solidFill>
                <a:latin typeface="Short Stack"/>
                <a:ea typeface="Short Stack"/>
                <a:cs typeface="Short Stack"/>
                <a:sym typeface="Short Stack"/>
              </a:rPr>
              <a:t>binary search</a:t>
            </a:r>
            <a:r>
              <a:rPr lang="en" sz="2200"/>
              <a:t> algorithm finds a target element in a </a:t>
            </a:r>
            <a:r>
              <a:rPr lang="en" sz="2200" b="1"/>
              <a:t>sorted list</a:t>
            </a:r>
            <a:r>
              <a:rPr lang="en" sz="2200"/>
              <a:t> by </a:t>
            </a:r>
            <a:r>
              <a:rPr lang="en" sz="2200" b="1"/>
              <a:t>dividing the list in half</a:t>
            </a:r>
            <a:r>
              <a:rPr lang="en" sz="2200"/>
              <a:t> in each iteration.</a:t>
            </a:r>
            <a:endParaRPr sz="2200"/>
          </a:p>
        </p:txBody>
      </p:sp>
      <p:grpSp>
        <p:nvGrpSpPr>
          <p:cNvPr id="806" name="Google Shape;806;p86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807" name="Google Shape;807;p86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6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6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86"/>
          <p:cNvGrpSpPr/>
          <p:nvPr/>
        </p:nvGrpSpPr>
        <p:grpSpPr>
          <a:xfrm>
            <a:off x="813150" y="2376200"/>
            <a:ext cx="3559860" cy="921300"/>
            <a:chOff x="813150" y="2681000"/>
            <a:chExt cx="3559860" cy="921300"/>
          </a:xfrm>
        </p:grpSpPr>
        <p:sp>
          <p:nvSpPr>
            <p:cNvPr id="811" name="Google Shape;811;p86"/>
            <p:cNvSpPr/>
            <p:nvPr/>
          </p:nvSpPr>
          <p:spPr>
            <a:xfrm>
              <a:off x="813150" y="2681000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chemeClr val="accent1"/>
                  </a:solidFill>
                  <a:latin typeface="Consolas"/>
                  <a:ea typeface="Consolas"/>
                  <a:cs typeface="Consolas"/>
                  <a:sym typeface="Consolas"/>
                </a:rPr>
                <a:t>10</a:t>
              </a:r>
              <a:endParaRPr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endParaRPr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2" name="Google Shape;812;p86"/>
            <p:cNvSpPr/>
            <p:nvPr/>
          </p:nvSpPr>
          <p:spPr>
            <a:xfrm>
              <a:off x="2132430" y="2681000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chemeClr val="accent1"/>
                  </a:solidFill>
                  <a:latin typeface="Consolas"/>
                  <a:ea typeface="Consolas"/>
                  <a:cs typeface="Consolas"/>
                  <a:sym typeface="Consolas"/>
                </a:rPr>
                <a:t>20</a:t>
              </a:r>
              <a:endParaRPr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13" name="Google Shape;813;p86"/>
            <p:cNvSpPr/>
            <p:nvPr/>
          </p:nvSpPr>
          <p:spPr>
            <a:xfrm>
              <a:off x="3451710" y="2681000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chemeClr val="accent1"/>
                  </a:solidFill>
                  <a:latin typeface="Consolas"/>
                  <a:ea typeface="Consolas"/>
                  <a:cs typeface="Consolas"/>
                  <a:sym typeface="Consolas"/>
                </a:rPr>
                <a:t>30</a:t>
              </a:r>
              <a:endParaRPr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14" name="Google Shape;814;p86"/>
          <p:cNvSpPr/>
          <p:nvPr/>
        </p:nvSpPr>
        <p:spPr>
          <a:xfrm>
            <a:off x="4770990" y="2376200"/>
            <a:ext cx="921300" cy="921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40</a:t>
            </a:r>
            <a:endParaRPr sz="3200" b="1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5" name="Google Shape;815;p86"/>
          <p:cNvSpPr txBox="1"/>
          <p:nvPr/>
        </p:nvSpPr>
        <p:spPr>
          <a:xfrm>
            <a:off x="3135150" y="4259000"/>
            <a:ext cx="287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oppins"/>
                <a:ea typeface="Poppins"/>
                <a:cs typeface="Poppins"/>
                <a:sym typeface="Poppins"/>
              </a:rPr>
              <a:t>Target: </a:t>
            </a:r>
            <a:r>
              <a:rPr lang="en" sz="3000">
                <a:latin typeface="Poppins"/>
                <a:ea typeface="Poppins"/>
                <a:cs typeface="Poppins"/>
                <a:sym typeface="Poppins"/>
              </a:rPr>
              <a:t>40</a:t>
            </a:r>
            <a:endParaRPr sz="3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6" name="Google Shape;816;p86"/>
          <p:cNvSpPr txBox="1"/>
          <p:nvPr/>
        </p:nvSpPr>
        <p:spPr>
          <a:xfrm>
            <a:off x="813163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D70040"/>
                </a:solidFill>
                <a:latin typeface="Consolas"/>
                <a:ea typeface="Consolas"/>
                <a:cs typeface="Consolas"/>
                <a:sym typeface="Consolas"/>
              </a:rPr>
              <a:t>low</a:t>
            </a:r>
            <a:endParaRPr sz="2400" b="1">
              <a:solidFill>
                <a:srgbClr val="D7004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7" name="Google Shape;817;p86"/>
          <p:cNvSpPr txBox="1"/>
          <p:nvPr/>
        </p:nvSpPr>
        <p:spPr>
          <a:xfrm>
            <a:off x="3451713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B944"/>
                </a:solidFill>
                <a:latin typeface="Consolas"/>
                <a:ea typeface="Consolas"/>
                <a:cs typeface="Consolas"/>
                <a:sym typeface="Consolas"/>
              </a:rPr>
              <a:t>mid</a:t>
            </a:r>
            <a:endParaRPr sz="2400" b="1">
              <a:solidFill>
                <a:srgbClr val="4CB94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8" name="Google Shape;818;p86"/>
          <p:cNvSpPr txBox="1"/>
          <p:nvPr/>
        </p:nvSpPr>
        <p:spPr>
          <a:xfrm>
            <a:off x="7409538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high</a:t>
            </a:r>
            <a:endParaRPr sz="2400" b="1"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19" name="Google Shape;819;p86"/>
          <p:cNvGrpSpPr/>
          <p:nvPr/>
        </p:nvGrpSpPr>
        <p:grpSpPr>
          <a:xfrm>
            <a:off x="3498363" y="2313925"/>
            <a:ext cx="828000" cy="1123671"/>
            <a:chOff x="4158000" y="2630100"/>
            <a:chExt cx="828000" cy="1123671"/>
          </a:xfrm>
        </p:grpSpPr>
        <p:cxnSp>
          <p:nvCxnSpPr>
            <p:cNvPr id="820" name="Google Shape;820;p86"/>
            <p:cNvCxnSpPr/>
            <p:nvPr/>
          </p:nvCxnSpPr>
          <p:spPr>
            <a:xfrm>
              <a:off x="4165822" y="2645871"/>
              <a:ext cx="804300" cy="11079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86"/>
            <p:cNvCxnSpPr/>
            <p:nvPr/>
          </p:nvCxnSpPr>
          <p:spPr>
            <a:xfrm flipH="1">
              <a:off x="4158000" y="2630100"/>
              <a:ext cx="828000" cy="1116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2" name="Google Shape;822;p86"/>
          <p:cNvGrpSpPr/>
          <p:nvPr/>
        </p:nvGrpSpPr>
        <p:grpSpPr>
          <a:xfrm>
            <a:off x="6090270" y="2376188"/>
            <a:ext cx="2240575" cy="921313"/>
            <a:chOff x="6090270" y="2680988"/>
            <a:chExt cx="2240575" cy="921313"/>
          </a:xfrm>
        </p:grpSpPr>
        <p:sp>
          <p:nvSpPr>
            <p:cNvPr id="823" name="Google Shape;823;p86"/>
            <p:cNvSpPr/>
            <p:nvPr/>
          </p:nvSpPr>
          <p:spPr>
            <a:xfrm>
              <a:off x="6090270" y="2681000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chemeClr val="accent1"/>
                  </a:solidFill>
                  <a:latin typeface="Consolas"/>
                  <a:ea typeface="Consolas"/>
                  <a:cs typeface="Consolas"/>
                  <a:sym typeface="Consolas"/>
                </a:rPr>
                <a:t>50</a:t>
              </a:r>
              <a:endParaRPr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4" name="Google Shape;824;p86"/>
            <p:cNvSpPr/>
            <p:nvPr/>
          </p:nvSpPr>
          <p:spPr>
            <a:xfrm>
              <a:off x="7409545" y="2680988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chemeClr val="accent1"/>
                  </a:solidFill>
                  <a:latin typeface="Consolas"/>
                  <a:ea typeface="Consolas"/>
                  <a:cs typeface="Consolas"/>
                  <a:sym typeface="Consolas"/>
                </a:rPr>
                <a:t>60</a:t>
              </a:r>
              <a:endParaRPr sz="3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25" name="Google Shape;825;p86"/>
          <p:cNvGrpSpPr/>
          <p:nvPr/>
        </p:nvGrpSpPr>
        <p:grpSpPr>
          <a:xfrm>
            <a:off x="6136925" y="2275013"/>
            <a:ext cx="828000" cy="1123671"/>
            <a:chOff x="4158000" y="2630100"/>
            <a:chExt cx="828000" cy="1123671"/>
          </a:xfrm>
        </p:grpSpPr>
        <p:cxnSp>
          <p:nvCxnSpPr>
            <p:cNvPr id="826" name="Google Shape;826;p86"/>
            <p:cNvCxnSpPr/>
            <p:nvPr/>
          </p:nvCxnSpPr>
          <p:spPr>
            <a:xfrm>
              <a:off x="4165822" y="2645871"/>
              <a:ext cx="804300" cy="11079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86"/>
            <p:cNvCxnSpPr/>
            <p:nvPr/>
          </p:nvCxnSpPr>
          <p:spPr>
            <a:xfrm flipH="1">
              <a:off x="4158000" y="2630100"/>
              <a:ext cx="828000" cy="11160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8" name="Google Shape;828;p86"/>
          <p:cNvGrpSpPr/>
          <p:nvPr/>
        </p:nvGrpSpPr>
        <p:grpSpPr>
          <a:xfrm>
            <a:off x="813163" y="2376200"/>
            <a:ext cx="3559860" cy="921300"/>
            <a:chOff x="1472788" y="2692375"/>
            <a:chExt cx="3559860" cy="921300"/>
          </a:xfrm>
        </p:grpSpPr>
        <p:sp>
          <p:nvSpPr>
            <p:cNvPr id="829" name="Google Shape;829;p86"/>
            <p:cNvSpPr/>
            <p:nvPr/>
          </p:nvSpPr>
          <p:spPr>
            <a:xfrm>
              <a:off x="1472788" y="2692375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10</a:t>
              </a:r>
              <a:endParaRPr sz="3200" b="1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endParaRPr sz="1600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0" name="Google Shape;830;p86"/>
            <p:cNvSpPr/>
            <p:nvPr/>
          </p:nvSpPr>
          <p:spPr>
            <a:xfrm>
              <a:off x="2792067" y="2692375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20</a:t>
              </a:r>
              <a:endParaRPr sz="3200" b="1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1</a:t>
              </a:r>
              <a:endParaRPr sz="1600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1" name="Google Shape;831;p86"/>
            <p:cNvSpPr/>
            <p:nvPr/>
          </p:nvSpPr>
          <p:spPr>
            <a:xfrm>
              <a:off x="4111348" y="2692375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30</a:t>
              </a:r>
              <a:endParaRPr sz="3200" b="1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2</a:t>
              </a:r>
              <a:endParaRPr sz="1600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32" name="Google Shape;832;p86"/>
          <p:cNvSpPr txBox="1"/>
          <p:nvPr/>
        </p:nvSpPr>
        <p:spPr>
          <a:xfrm>
            <a:off x="4771000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D70040"/>
                </a:solidFill>
                <a:latin typeface="Consolas"/>
                <a:ea typeface="Consolas"/>
                <a:cs typeface="Consolas"/>
                <a:sym typeface="Consolas"/>
              </a:rPr>
              <a:t>low</a:t>
            </a:r>
            <a:endParaRPr sz="2400" b="1">
              <a:solidFill>
                <a:srgbClr val="D7004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33" name="Google Shape;833;p86"/>
          <p:cNvSpPr txBox="1"/>
          <p:nvPr/>
        </p:nvSpPr>
        <p:spPr>
          <a:xfrm>
            <a:off x="6090275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B944"/>
                </a:solidFill>
                <a:latin typeface="Consolas"/>
                <a:ea typeface="Consolas"/>
                <a:cs typeface="Consolas"/>
                <a:sym typeface="Consolas"/>
              </a:rPr>
              <a:t>mid</a:t>
            </a:r>
            <a:endParaRPr sz="2400" b="1">
              <a:solidFill>
                <a:srgbClr val="4CB94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34" name="Google Shape;834;p86"/>
          <p:cNvGrpSpPr/>
          <p:nvPr/>
        </p:nvGrpSpPr>
        <p:grpSpPr>
          <a:xfrm>
            <a:off x="6090270" y="2376188"/>
            <a:ext cx="2240575" cy="921313"/>
            <a:chOff x="6090270" y="2680988"/>
            <a:chExt cx="2240575" cy="921313"/>
          </a:xfrm>
        </p:grpSpPr>
        <p:sp>
          <p:nvSpPr>
            <p:cNvPr id="835" name="Google Shape;835;p86"/>
            <p:cNvSpPr/>
            <p:nvPr/>
          </p:nvSpPr>
          <p:spPr>
            <a:xfrm>
              <a:off x="6090270" y="2681000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50</a:t>
              </a:r>
              <a:endParaRPr sz="3200" b="1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4</a:t>
              </a:r>
              <a:endParaRPr sz="1600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6" name="Google Shape;836;p86"/>
            <p:cNvSpPr/>
            <p:nvPr/>
          </p:nvSpPr>
          <p:spPr>
            <a:xfrm>
              <a:off x="7409545" y="2680988"/>
              <a:ext cx="921300" cy="92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60</a:t>
              </a:r>
              <a:endParaRPr sz="3200" b="1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9D9D9"/>
                  </a:solidFill>
                  <a:latin typeface="Consolas"/>
                  <a:ea typeface="Consolas"/>
                  <a:cs typeface="Consolas"/>
                  <a:sym typeface="Consolas"/>
                </a:rPr>
                <a:t>5</a:t>
              </a:r>
              <a:endParaRPr sz="1600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37" name="Google Shape;837;p86"/>
          <p:cNvSpPr txBox="1"/>
          <p:nvPr/>
        </p:nvSpPr>
        <p:spPr>
          <a:xfrm>
            <a:off x="4771000" y="3348800"/>
            <a:ext cx="92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CB944"/>
                </a:solidFill>
                <a:latin typeface="Consolas"/>
                <a:ea typeface="Consolas"/>
                <a:cs typeface="Consolas"/>
                <a:sym typeface="Consolas"/>
              </a:rPr>
              <a:t>mid</a:t>
            </a:r>
            <a:endParaRPr sz="2400" b="1">
              <a:solidFill>
                <a:srgbClr val="4CB94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38" name="Google Shape;838;p86"/>
          <p:cNvSpPr/>
          <p:nvPr/>
        </p:nvSpPr>
        <p:spPr>
          <a:xfrm>
            <a:off x="4669750" y="2274950"/>
            <a:ext cx="1123800" cy="11238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0" name="Google Shape;840;p86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7" name="Google Shape;847;p87"/>
          <p:cNvSpPr txBox="1">
            <a:spLocks noGrp="1"/>
          </p:cNvSpPr>
          <p:nvPr>
            <p:ph type="title"/>
          </p:nvPr>
        </p:nvSpPr>
        <p:spPr>
          <a:xfrm>
            <a:off x="274320" y="685800"/>
            <a:ext cx="51207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sp>
        <p:nvSpPr>
          <p:cNvPr id="848" name="Google Shape;848;p87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5120700" cy="1971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📍You and your partner should have: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dirty="0"/>
              <a:t>Activity guide</a:t>
            </a:r>
            <a:r>
              <a:rPr lang="en" sz="1800" dirty="0">
                <a:solidFill>
                  <a:schemeClr val="accent3"/>
                </a:solidFill>
              </a:rPr>
              <a:t> (section 2b)</a:t>
            </a:r>
            <a:endParaRPr sz="18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dirty="0"/>
              <a:t>One suit from a deck of cards</a:t>
            </a:r>
            <a:r>
              <a:rPr lang="en" sz="1800" dirty="0">
                <a:solidFill>
                  <a:schemeClr val="accent3"/>
                </a:solidFill>
              </a:rPr>
              <a:t>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dirty="0"/>
              <a:t>pen / pencil</a:t>
            </a:r>
            <a:r>
              <a:rPr lang="en" sz="1800" dirty="0">
                <a:solidFill>
                  <a:schemeClr val="accent3"/>
                </a:solidFill>
              </a:rPr>
              <a:t> </a:t>
            </a:r>
            <a:endParaRPr sz="1800" dirty="0"/>
          </a:p>
        </p:txBody>
      </p:sp>
      <p:pic>
        <p:nvPicPr>
          <p:cNvPr id="849" name="Google Shape;84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475" y="2682921"/>
            <a:ext cx="859825" cy="10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898" y="3081683"/>
            <a:ext cx="853770" cy="10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7779" y="2772863"/>
            <a:ext cx="859825" cy="10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2994" y="3479025"/>
            <a:ext cx="853770" cy="106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6805" y="3479025"/>
            <a:ext cx="853770" cy="106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9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4572000" cy="3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Share your </a:t>
            </a:r>
            <a:r>
              <a:rPr lang="en" b="1" dirty="0"/>
              <a:t>execution counts and answers</a:t>
            </a:r>
            <a:r>
              <a:rPr lang="en" dirty="0"/>
              <a:t> for your trace table with the class.</a:t>
            </a:r>
            <a:endParaRPr dirty="0"/>
          </a:p>
        </p:txBody>
      </p:sp>
      <p:sp>
        <p:nvSpPr>
          <p:cNvPr id="871" name="Google Shape;871;p8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72" name="Google Shape;87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050" y="773952"/>
            <a:ext cx="3187574" cy="39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0"/>
          <p:cNvSpPr txBox="1">
            <a:spLocks noGrp="1"/>
          </p:cNvSpPr>
          <p:nvPr>
            <p:ph type="body" idx="1"/>
          </p:nvPr>
        </p:nvSpPr>
        <p:spPr>
          <a:xfrm>
            <a:off x="3217538" y="1610300"/>
            <a:ext cx="55608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How does </a:t>
            </a:r>
            <a:r>
              <a:rPr lang="en" sz="2100" b="1"/>
              <a:t>increasing</a:t>
            </a:r>
            <a:r>
              <a:rPr lang="en" sz="2100"/>
              <a:t> the </a:t>
            </a:r>
            <a:r>
              <a:rPr lang="en" sz="2100" b="1"/>
              <a:t>length</a:t>
            </a:r>
            <a:r>
              <a:rPr lang="en" sz="2100"/>
              <a:t> of the array impact the </a:t>
            </a:r>
            <a:r>
              <a:rPr lang="en" sz="2100" b="1"/>
              <a:t>execution count</a:t>
            </a:r>
            <a:r>
              <a:rPr lang="en" sz="2100"/>
              <a:t>?</a:t>
            </a:r>
            <a:endParaRPr sz="2100"/>
          </a:p>
        </p:txBody>
      </p:sp>
      <p:sp>
        <p:nvSpPr>
          <p:cNvPr id="878" name="Google Shape;878;p9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90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1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does the execution counts for the </a:t>
            </a:r>
            <a:r>
              <a:rPr lang="en" b="1"/>
              <a:t>binary search</a:t>
            </a:r>
            <a:r>
              <a:rPr lang="en"/>
              <a:t> algorithm </a:t>
            </a:r>
            <a:r>
              <a:rPr lang="en" b="1"/>
              <a:t>compare</a:t>
            </a:r>
            <a:r>
              <a:rPr lang="en"/>
              <a:t> to the execution counts for the </a:t>
            </a:r>
            <a:r>
              <a:rPr lang="en" b="1"/>
              <a:t>linear search</a:t>
            </a:r>
            <a:r>
              <a:rPr lang="en"/>
              <a:t> algorithm?</a:t>
            </a:r>
            <a:endParaRPr/>
          </a:p>
        </p:txBody>
      </p:sp>
      <p:sp>
        <p:nvSpPr>
          <p:cNvPr id="885" name="Google Shape;885;p9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6" name="Google Shape;886;p91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2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Recursion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92"/>
          <p:cNvSpPr txBox="1"/>
          <p:nvPr/>
        </p:nvSpPr>
        <p:spPr>
          <a:xfrm>
            <a:off x="300475" y="562200"/>
            <a:ext cx="5897400" cy="3478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7665A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274300" tIns="274300" rIns="274300" bIns="27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public int recursiveSum(int num) {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if (num &lt;= 1) {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 return num;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return num + recursiveSum(num - 1);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3" name="Google Shape;893;p92"/>
          <p:cNvSpPr txBox="1"/>
          <p:nvPr/>
        </p:nvSpPr>
        <p:spPr>
          <a:xfrm>
            <a:off x="923250" y="4186850"/>
            <a:ext cx="729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Recursion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when a method calls itself.</a:t>
            </a:r>
            <a:endParaRPr sz="2400"/>
          </a:p>
        </p:txBody>
      </p:sp>
      <p:grpSp>
        <p:nvGrpSpPr>
          <p:cNvPr id="894" name="Google Shape;894;p92"/>
          <p:cNvGrpSpPr/>
          <p:nvPr/>
        </p:nvGrpSpPr>
        <p:grpSpPr>
          <a:xfrm>
            <a:off x="764450" y="509800"/>
            <a:ext cx="8179250" cy="1748700"/>
            <a:chOff x="764450" y="509800"/>
            <a:chExt cx="8179250" cy="1748700"/>
          </a:xfrm>
        </p:grpSpPr>
        <p:sp>
          <p:nvSpPr>
            <p:cNvPr id="895" name="Google Shape;895;p92"/>
            <p:cNvSpPr txBox="1"/>
            <p:nvPr/>
          </p:nvSpPr>
          <p:spPr>
            <a:xfrm>
              <a:off x="5851000" y="509800"/>
              <a:ext cx="3092700" cy="1748700"/>
            </a:xfrm>
            <a:prstGeom prst="rect">
              <a:avLst/>
            </a:prstGeom>
            <a:solidFill>
              <a:srgbClr val="FFE0A6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lang="en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base case</a:t>
              </a: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is the instance where a recursive method will return a value rather than calling itself.</a:t>
              </a:r>
              <a:endParaRPr sz="1600"/>
            </a:p>
          </p:txBody>
        </p:sp>
        <p:sp>
          <p:nvSpPr>
            <p:cNvPr id="896" name="Google Shape;896;p92"/>
            <p:cNvSpPr/>
            <p:nvPr/>
          </p:nvSpPr>
          <p:spPr>
            <a:xfrm>
              <a:off x="764450" y="1235375"/>
              <a:ext cx="1999200" cy="4233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92"/>
          <p:cNvGrpSpPr/>
          <p:nvPr/>
        </p:nvGrpSpPr>
        <p:grpSpPr>
          <a:xfrm>
            <a:off x="1775875" y="2449850"/>
            <a:ext cx="7167825" cy="1465200"/>
            <a:chOff x="1775875" y="2449850"/>
            <a:chExt cx="7167825" cy="1465200"/>
          </a:xfrm>
        </p:grpSpPr>
        <p:sp>
          <p:nvSpPr>
            <p:cNvPr id="898" name="Google Shape;898;p92"/>
            <p:cNvSpPr txBox="1"/>
            <p:nvPr/>
          </p:nvSpPr>
          <p:spPr>
            <a:xfrm>
              <a:off x="6479800" y="2449850"/>
              <a:ext cx="2463900" cy="1465200"/>
            </a:xfrm>
            <a:prstGeom prst="rect">
              <a:avLst/>
            </a:prstGeom>
            <a:solidFill>
              <a:srgbClr val="FFE0A6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lang="en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recursive case</a:t>
              </a:r>
              <a:r>
                <a:rPr lang="en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is the instance where the recursive method calls itself.</a:t>
              </a:r>
              <a:endPara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9" name="Google Shape;899;p92"/>
            <p:cNvSpPr/>
            <p:nvPr/>
          </p:nvSpPr>
          <p:spPr>
            <a:xfrm>
              <a:off x="1775875" y="2946075"/>
              <a:ext cx="3828000" cy="423300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92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901" name="Google Shape;901;p92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2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2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3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Medium"/>
                <a:ea typeface="Poppins Medium"/>
                <a:cs typeface="Poppins Medium"/>
                <a:sym typeface="Poppins Medium"/>
              </a:rPr>
              <a:t>Navigate to </a:t>
            </a:r>
            <a:r>
              <a:rPr lang="en"/>
              <a:t>Lesson 3</a:t>
            </a:r>
            <a:r>
              <a:rPr lang="en" sz="1600">
                <a:latin typeface="Poppins Medium"/>
                <a:ea typeface="Poppins Medium"/>
                <a:cs typeface="Poppins Medium"/>
                <a:sym typeface="Poppins Medium"/>
              </a:rPr>
              <a:t>, Level </a:t>
            </a:r>
            <a:r>
              <a:rPr lang="en"/>
              <a:t>2</a:t>
            </a:r>
            <a:endParaRPr sz="16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9" name="Google Shape;909;p9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0" name="Google Shape;910;p93"/>
          <p:cNvSpPr txBox="1"/>
          <p:nvPr/>
        </p:nvSpPr>
        <p:spPr>
          <a:xfrm>
            <a:off x="4297680" y="2103120"/>
            <a:ext cx="457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olas"/>
              <a:buAutoNum type="arabicPeriod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Investigate the code on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Levels 2 through 4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41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onsolas"/>
              <a:buAutoNum type="arabicPeriod"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Make changes as prompted and observe the results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16" name="Google Shape;916;p94"/>
          <p:cNvGrpSpPr/>
          <p:nvPr/>
        </p:nvGrpSpPr>
        <p:grpSpPr>
          <a:xfrm>
            <a:off x="1134988" y="1097280"/>
            <a:ext cx="6874025" cy="1451825"/>
            <a:chOff x="1592175" y="828575"/>
            <a:chExt cx="6874025" cy="1451825"/>
          </a:xfrm>
        </p:grpSpPr>
        <p:sp>
          <p:nvSpPr>
            <p:cNvPr id="917" name="Google Shape;917;p94"/>
            <p:cNvSpPr txBox="1"/>
            <p:nvPr/>
          </p:nvSpPr>
          <p:spPr>
            <a:xfrm>
              <a:off x="2522600" y="1012900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did you notice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918" name="Google Shape;918;p94"/>
            <p:cNvPicPr preferRelativeResize="0"/>
            <p:nvPr/>
          </p:nvPicPr>
          <p:blipFill rotWithShape="1">
            <a:blip r:embed="rId3">
              <a:alphaModFix/>
            </a:blip>
            <a:srcRect l="10736" t="3185" r="11460" b="2563"/>
            <a:stretch/>
          </p:blipFill>
          <p:spPr>
            <a:xfrm>
              <a:off x="1592175" y="828575"/>
              <a:ext cx="1469575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9" name="Google Shape;919;p94"/>
          <p:cNvGrpSpPr/>
          <p:nvPr/>
        </p:nvGrpSpPr>
        <p:grpSpPr>
          <a:xfrm>
            <a:off x="1184945" y="2743200"/>
            <a:ext cx="6774110" cy="1451825"/>
            <a:chOff x="797350" y="2819213"/>
            <a:chExt cx="6774110" cy="1451825"/>
          </a:xfrm>
        </p:grpSpPr>
        <p:sp>
          <p:nvSpPr>
            <p:cNvPr id="920" name="Google Shape;920;p94"/>
            <p:cNvSpPr txBox="1"/>
            <p:nvPr/>
          </p:nvSpPr>
          <p:spPr>
            <a:xfrm>
              <a:off x="797350" y="3042163"/>
              <a:ext cx="5943600" cy="1005900"/>
            </a:xfrm>
            <a:prstGeom prst="rect">
              <a:avLst/>
            </a:prstGeom>
            <a:noFill/>
            <a:ln w="38100" cap="flat" cmpd="sng">
              <a:solidFill>
                <a:srgbClr val="7665A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 do you wonder about</a:t>
              </a:r>
              <a:b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code in this program?</a:t>
              </a:r>
              <a:endParaRPr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921" name="Google Shape;921;p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2538" y="2819213"/>
              <a:ext cx="1388922" cy="145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2" name="Google Shape;922;p94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923" name="Google Shape;923;p94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4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4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9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931" name="Google Shape;931;p9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95"/>
          <p:cNvSpPr/>
          <p:nvPr/>
        </p:nvSpPr>
        <p:spPr>
          <a:xfrm>
            <a:off x="451150" y="690425"/>
            <a:ext cx="6741000" cy="3972000"/>
          </a:xfrm>
          <a:prstGeom prst="rect">
            <a:avLst/>
          </a:prstGeom>
          <a:noFill/>
          <a:ln w="9525" cap="flat" cmpd="sng">
            <a:solidFill>
              <a:srgbClr val="7665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95"/>
          <p:cNvSpPr/>
          <p:nvPr/>
        </p:nvSpPr>
        <p:spPr>
          <a:xfrm>
            <a:off x="451150" y="461825"/>
            <a:ext cx="1463100" cy="228600"/>
          </a:xfrm>
          <a:prstGeom prst="roundRect">
            <a:avLst>
              <a:gd name="adj" fmla="val 16667"/>
            </a:avLst>
          </a:prstGeom>
          <a:solidFill>
            <a:srgbClr val="76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Searcher.java</a:t>
            </a:r>
            <a:endParaRPr sz="1000" b="1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936" name="Google Shape;936;p95"/>
          <p:cNvGraphicFramePr/>
          <p:nvPr/>
        </p:nvGraphicFramePr>
        <p:xfrm>
          <a:off x="530925" y="742425"/>
          <a:ext cx="6553125" cy="3886200"/>
        </p:xfrm>
        <a:graphic>
          <a:graphicData uri="http://schemas.openxmlformats.org/drawingml/2006/table">
            <a:tbl>
              <a:tblPr>
                <a:noFill/>
                <a:tableStyleId>{4F3F7A63-E8E5-41F0-9C6E-D55BD26652B4}</a:tableStyleId>
              </a:tblPr>
              <a:tblGrid>
                <a:gridCol w="65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public static int binarySearch(int[] nums, int left, int right, int target) {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if (left &gt; right) {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return -1;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}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int middle = (left + right) / 2;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if (target &lt; nums[middle]) {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return binarySearch(nums, left, middle - 1, target);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}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else if (target &gt; nums[middle]) {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return binarySearch(nums, middle + 1, right, target);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}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else {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return middle;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}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570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937" name="Google Shape;937;p95"/>
          <p:cNvGrpSpPr/>
          <p:nvPr/>
        </p:nvGrpSpPr>
        <p:grpSpPr>
          <a:xfrm>
            <a:off x="3144175" y="684700"/>
            <a:ext cx="5883150" cy="4055175"/>
            <a:chOff x="3144175" y="684700"/>
            <a:chExt cx="5883150" cy="4055175"/>
          </a:xfrm>
        </p:grpSpPr>
        <p:sp>
          <p:nvSpPr>
            <p:cNvPr id="938" name="Google Shape;938;p95"/>
            <p:cNvSpPr/>
            <p:nvPr/>
          </p:nvSpPr>
          <p:spPr>
            <a:xfrm>
              <a:off x="3144175" y="684700"/>
              <a:ext cx="3675600" cy="2862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95"/>
            <p:cNvSpPr/>
            <p:nvPr/>
          </p:nvSpPr>
          <p:spPr>
            <a:xfrm>
              <a:off x="5926825" y="2696575"/>
              <a:ext cx="3100500" cy="2043300"/>
            </a:xfrm>
            <a:prstGeom prst="rect">
              <a:avLst/>
            </a:prstGeom>
            <a:solidFill>
              <a:srgbClr val="FDCC59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The recursive binary search method has parameters for the array to search, the index for the left position, the index for the right position, and the value to find.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0" name="Google Shape;940;p95"/>
          <p:cNvGrpSpPr/>
          <p:nvPr/>
        </p:nvGrpSpPr>
        <p:grpSpPr>
          <a:xfrm>
            <a:off x="672775" y="941175"/>
            <a:ext cx="8354550" cy="3798700"/>
            <a:chOff x="672775" y="941175"/>
            <a:chExt cx="8354550" cy="3798700"/>
          </a:xfrm>
        </p:grpSpPr>
        <p:sp>
          <p:nvSpPr>
            <p:cNvPr id="941" name="Google Shape;941;p95"/>
            <p:cNvSpPr/>
            <p:nvPr/>
          </p:nvSpPr>
          <p:spPr>
            <a:xfrm>
              <a:off x="672775" y="941175"/>
              <a:ext cx="1759200" cy="7158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2" name="Google Shape;942;p95"/>
            <p:cNvSpPr/>
            <p:nvPr/>
          </p:nvSpPr>
          <p:spPr>
            <a:xfrm>
              <a:off x="5926825" y="2696575"/>
              <a:ext cx="3100500" cy="2043300"/>
            </a:xfrm>
            <a:prstGeom prst="rect">
              <a:avLst/>
            </a:prstGeom>
            <a:solidFill>
              <a:srgbClr val="FDCC59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The base case returns -1 if the left position is greater than the right position.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This indicates that the target was not found in the array.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3" name="Google Shape;943;p95"/>
          <p:cNvGrpSpPr/>
          <p:nvPr/>
        </p:nvGrpSpPr>
        <p:grpSpPr>
          <a:xfrm>
            <a:off x="672775" y="2312625"/>
            <a:ext cx="8354550" cy="2427250"/>
            <a:chOff x="672775" y="2312625"/>
            <a:chExt cx="8354550" cy="2427250"/>
          </a:xfrm>
        </p:grpSpPr>
        <p:sp>
          <p:nvSpPr>
            <p:cNvPr id="944" name="Google Shape;944;p95"/>
            <p:cNvSpPr/>
            <p:nvPr/>
          </p:nvSpPr>
          <p:spPr>
            <a:xfrm>
              <a:off x="672775" y="2312625"/>
              <a:ext cx="4717200" cy="7158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5" name="Google Shape;945;p95"/>
            <p:cNvSpPr/>
            <p:nvPr/>
          </p:nvSpPr>
          <p:spPr>
            <a:xfrm>
              <a:off x="5926825" y="2696575"/>
              <a:ext cx="3100500" cy="2043300"/>
            </a:xfrm>
            <a:prstGeom prst="rect">
              <a:avLst/>
            </a:prstGeom>
            <a:solidFill>
              <a:srgbClr val="FDCC59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If the value to find is less than the value at the middle position, we call the method with the right position set to the middle position minus 1.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6" name="Google Shape;946;p95"/>
          <p:cNvGrpSpPr/>
          <p:nvPr/>
        </p:nvGrpSpPr>
        <p:grpSpPr>
          <a:xfrm>
            <a:off x="672775" y="2696575"/>
            <a:ext cx="8354550" cy="2043300"/>
            <a:chOff x="672775" y="2696575"/>
            <a:chExt cx="8354550" cy="2043300"/>
          </a:xfrm>
        </p:grpSpPr>
        <p:sp>
          <p:nvSpPr>
            <p:cNvPr id="947" name="Google Shape;947;p95"/>
            <p:cNvSpPr/>
            <p:nvPr/>
          </p:nvSpPr>
          <p:spPr>
            <a:xfrm>
              <a:off x="672775" y="2998425"/>
              <a:ext cx="4717200" cy="7158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8" name="Google Shape;948;p95"/>
            <p:cNvSpPr/>
            <p:nvPr/>
          </p:nvSpPr>
          <p:spPr>
            <a:xfrm>
              <a:off x="5926825" y="2696575"/>
              <a:ext cx="3100500" cy="2043300"/>
            </a:xfrm>
            <a:prstGeom prst="rect">
              <a:avLst/>
            </a:prstGeom>
            <a:solidFill>
              <a:srgbClr val="FDCC59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If the value to find is greater than the value at the middle position, we call the method with the left position set to the middle position plus 1.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9" name="Google Shape;949;p95"/>
          <p:cNvGrpSpPr/>
          <p:nvPr/>
        </p:nvGrpSpPr>
        <p:grpSpPr>
          <a:xfrm>
            <a:off x="672775" y="2696575"/>
            <a:ext cx="8354550" cy="2043300"/>
            <a:chOff x="672775" y="2696575"/>
            <a:chExt cx="8354550" cy="2043300"/>
          </a:xfrm>
        </p:grpSpPr>
        <p:sp>
          <p:nvSpPr>
            <p:cNvPr id="950" name="Google Shape;950;p95"/>
            <p:cNvSpPr/>
            <p:nvPr/>
          </p:nvSpPr>
          <p:spPr>
            <a:xfrm>
              <a:off x="672775" y="3684225"/>
              <a:ext cx="4717200" cy="7158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1" name="Google Shape;951;p95"/>
            <p:cNvSpPr/>
            <p:nvPr/>
          </p:nvSpPr>
          <p:spPr>
            <a:xfrm>
              <a:off x="5926825" y="2696575"/>
              <a:ext cx="3100500" cy="2043300"/>
            </a:xfrm>
            <a:prstGeom prst="rect">
              <a:avLst/>
            </a:prstGeom>
            <a:solidFill>
              <a:srgbClr val="FDCC59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oppins"/>
                  <a:ea typeface="Poppins"/>
                  <a:cs typeface="Poppins"/>
                  <a:sym typeface="Poppins"/>
                </a:rPr>
                <a:t>Otherwise, the value to find is equal to the middle position so we return the middle position.</a:t>
              </a:r>
              <a:endParaRPr sz="16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52" name="Google Shape;952;p95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95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7"/>
          <p:cNvSpPr txBox="1"/>
          <p:nvPr/>
        </p:nvSpPr>
        <p:spPr>
          <a:xfrm>
            <a:off x="457200" y="1280150"/>
            <a:ext cx="42336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Revisit your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Need to Knows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DBC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off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answered questions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the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Need to Know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column.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DBC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what you have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learned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answers to any questions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the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Learned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column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ADBC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Add any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questions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the </a:t>
            </a:r>
            <a:r>
              <a:rPr lang="en"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Need to Know</a:t>
            </a:r>
            <a:r>
              <a:rPr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column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3" name="Google Shape;963;p97"/>
          <p:cNvPicPr preferRelativeResize="0"/>
          <p:nvPr/>
        </p:nvPicPr>
        <p:blipFill rotWithShape="1">
          <a:blip r:embed="rId3">
            <a:alphaModFix/>
          </a:blip>
          <a:srcRect t="2362" b="2372"/>
          <a:stretch/>
        </p:blipFill>
        <p:spPr>
          <a:xfrm>
            <a:off x="4871775" y="1224100"/>
            <a:ext cx="4003651" cy="294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4" name="Google Shape;964;p97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8"/>
          <p:cNvSpPr txBox="1"/>
          <p:nvPr/>
        </p:nvSpPr>
        <p:spPr>
          <a:xfrm>
            <a:off x="457200" y="1280150"/>
            <a:ext cx="46596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 your updates with a partner.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0" name="Google Shape;970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600" y="883900"/>
            <a:ext cx="3026401" cy="3779648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9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7" name="Google Shape;977;p9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Char char="●"/>
            </a:pPr>
            <a:r>
              <a:rPr lang="en" sz="2100" dirty="0"/>
              <a:t>Comparing the efficiency of the binary search algorithm with the linear search algorithm using execution counts</a:t>
            </a:r>
            <a:r>
              <a:rPr lang="en" sz="2100" dirty="0">
                <a:solidFill>
                  <a:schemeClr val="accent3"/>
                </a:solidFill>
              </a:rPr>
              <a:t> </a:t>
            </a:r>
            <a:endParaRPr sz="2100" dirty="0">
              <a:solidFill>
                <a:schemeClr val="accent3"/>
              </a:solidFill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2100"/>
              <a:buChar char="●"/>
            </a:pPr>
            <a:r>
              <a:rPr lang="en" sz="2100" dirty="0"/>
              <a:t>The benefits and limitations of the binary search algorithm</a:t>
            </a:r>
            <a:r>
              <a:rPr lang="en" sz="2100" dirty="0">
                <a:solidFill>
                  <a:schemeClr val="accent3"/>
                </a:solidFill>
              </a:rPr>
              <a:t> </a:t>
            </a:r>
            <a:endParaRPr sz="1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0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How is a binary search more efficient than a linear search?</a:t>
            </a:r>
            <a:endParaRPr sz="3000"/>
          </a:p>
        </p:txBody>
      </p:sp>
      <p:sp>
        <p:nvSpPr>
          <p:cNvPr id="983" name="Google Shape;983;p10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01"/>
          <p:cNvSpPr txBox="1">
            <a:spLocks noGrp="1"/>
          </p:cNvSpPr>
          <p:nvPr>
            <p:ph type="body" idx="1"/>
          </p:nvPr>
        </p:nvSpPr>
        <p:spPr>
          <a:xfrm>
            <a:off x="457200" y="1463040"/>
            <a:ext cx="82296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ts val="2400"/>
              <a:buChar char="●"/>
            </a:pPr>
            <a:r>
              <a:rPr lang="en" b="1"/>
              <a:t>binary search:</a:t>
            </a:r>
            <a:r>
              <a:rPr lang="en"/>
              <a:t> a search algorithm that finds a target element in a sorted list by dividing the list in half in each iteration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89" name="Google Shape;989;p10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/>
              <a:t>💼 Key Vocabulary</a:t>
            </a:r>
            <a:endParaRPr sz="3040"/>
          </a:p>
        </p:txBody>
      </p:sp>
      <p:sp>
        <p:nvSpPr>
          <p:cNvPr id="990" name="Google Shape;990;p101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Wrap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8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would the </a:t>
            </a:r>
            <a:r>
              <a:rPr lang="en" b="1"/>
              <a:t>worst</a:t>
            </a:r>
            <a:r>
              <a:rPr lang="en"/>
              <a:t> case execution count be if we used a </a:t>
            </a:r>
            <a:r>
              <a:rPr lang="en" b="1"/>
              <a:t>linear search</a:t>
            </a:r>
            <a:r>
              <a:rPr lang="en"/>
              <a:t> to find a specific card?</a:t>
            </a:r>
            <a:endParaRPr/>
          </a:p>
        </p:txBody>
      </p:sp>
      <p:sp>
        <p:nvSpPr>
          <p:cNvPr id="719" name="Google Shape;719;p78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0" name="Google Shape;72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825" y="2579225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300" y="2583988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900" y="2579238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100" y="258875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7275" y="2588750"/>
            <a:ext cx="134302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8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9"/>
          <p:cNvSpPr txBox="1">
            <a:spLocks noGrp="1"/>
          </p:cNvSpPr>
          <p:nvPr>
            <p:ph type="body" idx="1"/>
          </p:nvPr>
        </p:nvSpPr>
        <p:spPr>
          <a:xfrm>
            <a:off x="482442" y="1335980"/>
            <a:ext cx="82044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if this was the deck we needed to search?</a:t>
            </a:r>
            <a:endParaRPr/>
          </a:p>
        </p:txBody>
      </p:sp>
      <p:sp>
        <p:nvSpPr>
          <p:cNvPr id="731" name="Google Shape;731;p79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2" name="Google Shape;73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75" y="2579250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300" y="2583988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9900" y="2579238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425" y="256970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9600" y="2569700"/>
            <a:ext cx="134302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9"/>
          <p:cNvSpPr/>
          <p:nvPr/>
        </p:nvSpPr>
        <p:spPr>
          <a:xfrm>
            <a:off x="7479792" y="4663440"/>
            <a:ext cx="1645800" cy="457200"/>
          </a:xfrm>
          <a:prstGeom prst="rect">
            <a:avLst/>
          </a:prstGeom>
          <a:solidFill>
            <a:srgbClr val="EBE8F1"/>
          </a:solidFill>
          <a:ln w="1905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📝 Unit 8 Guide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75" y="2807850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300" y="2812588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9900" y="2807838"/>
            <a:ext cx="1352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425" y="2798300"/>
            <a:ext cx="13430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9600" y="2798300"/>
            <a:ext cx="1343025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7" name="Google Shape;747;p80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748" name="Google Shape;748;p80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0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0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80"/>
          <p:cNvSpPr txBox="1"/>
          <p:nvPr/>
        </p:nvSpPr>
        <p:spPr>
          <a:xfrm>
            <a:off x="2141850" y="744250"/>
            <a:ext cx="486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Target: </a:t>
            </a:r>
            <a:r>
              <a:rPr lang="en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 of Spades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52" name="Google Shape;752;p80"/>
          <p:cNvCxnSpPr/>
          <p:nvPr/>
        </p:nvCxnSpPr>
        <p:spPr>
          <a:xfrm>
            <a:off x="4633150" y="18047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3" name="Google Shape;753;p80"/>
          <p:cNvCxnSpPr/>
          <p:nvPr/>
        </p:nvCxnSpPr>
        <p:spPr>
          <a:xfrm>
            <a:off x="3976825" y="2793250"/>
            <a:ext cx="4504500" cy="1704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80"/>
          <p:cNvCxnSpPr/>
          <p:nvPr/>
        </p:nvCxnSpPr>
        <p:spPr>
          <a:xfrm flipH="1">
            <a:off x="3943050" y="2725625"/>
            <a:ext cx="4511100" cy="1792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80"/>
          <p:cNvCxnSpPr/>
          <p:nvPr/>
        </p:nvCxnSpPr>
        <p:spPr>
          <a:xfrm>
            <a:off x="1508950" y="18047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6" name="Google Shape;756;p80"/>
          <p:cNvCxnSpPr/>
          <p:nvPr/>
        </p:nvCxnSpPr>
        <p:spPr>
          <a:xfrm>
            <a:off x="865700" y="2718850"/>
            <a:ext cx="1379700" cy="190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80"/>
          <p:cNvCxnSpPr/>
          <p:nvPr/>
        </p:nvCxnSpPr>
        <p:spPr>
          <a:xfrm flipH="1">
            <a:off x="852275" y="2691800"/>
            <a:ext cx="1420200" cy="1914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80"/>
          <p:cNvCxnSpPr/>
          <p:nvPr/>
        </p:nvCxnSpPr>
        <p:spPr>
          <a:xfrm>
            <a:off x="3032950" y="1804725"/>
            <a:ext cx="0" cy="9087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9" name="Google Shape;759;p80"/>
          <p:cNvSpPr/>
          <p:nvPr/>
        </p:nvSpPr>
        <p:spPr>
          <a:xfrm>
            <a:off x="2387450" y="2745900"/>
            <a:ext cx="1443900" cy="17922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0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Search - Warm Up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2"/>
          <p:cNvSpPr txBox="1">
            <a:spLocks noGrp="1"/>
          </p:cNvSpPr>
          <p:nvPr>
            <p:ph type="body" idx="1"/>
          </p:nvPr>
        </p:nvSpPr>
        <p:spPr>
          <a:xfrm>
            <a:off x="457200" y="1868875"/>
            <a:ext cx="82296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dirty="0"/>
              <a:t>Compare the efficiency of the binary search algorithm with the linear search algorithm using execution counts</a:t>
            </a:r>
            <a:r>
              <a:rPr lang="en" sz="1800" dirty="0">
                <a:solidFill>
                  <a:schemeClr val="accent3"/>
                </a:solidFill>
              </a:rPr>
              <a:t> </a:t>
            </a:r>
            <a:endParaRPr sz="18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dirty="0"/>
              <a:t>Identify the benefits and limitations of the binary search algorithm</a:t>
            </a:r>
            <a:r>
              <a:rPr lang="en" sz="1800" dirty="0">
                <a:solidFill>
                  <a:schemeClr val="accent3"/>
                </a:solidFill>
              </a:rPr>
              <a:t> </a:t>
            </a:r>
            <a:endParaRPr sz="1800" dirty="0"/>
          </a:p>
        </p:txBody>
      </p:sp>
      <p:sp>
        <p:nvSpPr>
          <p:cNvPr id="770" name="Google Shape;770;p82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3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8229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is a binary search more efficient than a linear search?</a:t>
            </a:r>
            <a:endParaRPr sz="3000"/>
          </a:p>
        </p:txBody>
      </p:sp>
      <p:sp>
        <p:nvSpPr>
          <p:cNvPr id="776" name="Google Shape;776;p83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4"/>
          <p:cNvSpPr txBox="1">
            <a:spLocks noGrp="1"/>
          </p:cNvSpPr>
          <p:nvPr>
            <p:ph type="subTitle" idx="1"/>
          </p:nvPr>
        </p:nvSpPr>
        <p:spPr>
          <a:xfrm>
            <a:off x="5303520" y="962130"/>
            <a:ext cx="33834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 Medium"/>
                <a:ea typeface="Poppins Medium"/>
                <a:cs typeface="Poppins Medium"/>
                <a:sym typeface="Poppins Medium"/>
              </a:rPr>
              <a:t>Activity 2</a:t>
            </a:r>
            <a:endParaRPr sz="16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82" name="Google Shape;782;p84"/>
          <p:cNvSpPr txBox="1"/>
          <p:nvPr/>
        </p:nvSpPr>
        <p:spPr>
          <a:xfrm>
            <a:off x="1005840" y="0"/>
            <a:ext cx="4572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Binary Search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Activity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84"/>
          <p:cNvSpPr txBox="1"/>
          <p:nvPr/>
        </p:nvSpPr>
        <p:spPr>
          <a:xfrm>
            <a:off x="4297680" y="2103120"/>
            <a:ext cx="457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Predict the output of the program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11430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latin typeface="Poppins"/>
                <a:ea typeface="Poppins"/>
                <a:cs typeface="Poppins"/>
                <a:sym typeface="Poppins"/>
              </a:rPr>
              <a:t>There are no wrong answers!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Run it to compare your prediction with the results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A Unit Presentation">
  <a:themeElements>
    <a:clrScheme name="Simple Light">
      <a:dk1>
        <a:srgbClr val="000000"/>
      </a:dk1>
      <a:lt1>
        <a:srgbClr val="FFFFFF"/>
      </a:lt1>
      <a:dk2>
        <a:srgbClr val="5B6770"/>
      </a:dk2>
      <a:lt2>
        <a:srgbClr val="EEEEEE"/>
      </a:lt2>
      <a:accent1>
        <a:srgbClr val="0094CA"/>
      </a:accent1>
      <a:accent2>
        <a:srgbClr val="7665A0"/>
      </a:accent2>
      <a:accent3>
        <a:srgbClr val="00ADBC"/>
      </a:accent3>
      <a:accent4>
        <a:srgbClr val="FFA400"/>
      </a:accent4>
      <a:accent5>
        <a:srgbClr val="B9BF15"/>
      </a:accent5>
      <a:accent6>
        <a:srgbClr val="FFB81D"/>
      </a:accent6>
      <a:hlink>
        <a:srgbClr val="00AD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A Unit Presentation">
  <a:themeElements>
    <a:clrScheme name="Simple Light">
      <a:dk1>
        <a:srgbClr val="000000"/>
      </a:dk1>
      <a:lt1>
        <a:srgbClr val="FFFFFF"/>
      </a:lt1>
      <a:dk2>
        <a:srgbClr val="5B6770"/>
      </a:dk2>
      <a:lt2>
        <a:srgbClr val="EEEEEE"/>
      </a:lt2>
      <a:accent1>
        <a:srgbClr val="0094CA"/>
      </a:accent1>
      <a:accent2>
        <a:srgbClr val="7665A0"/>
      </a:accent2>
      <a:accent3>
        <a:srgbClr val="00ADBC"/>
      </a:accent3>
      <a:accent4>
        <a:srgbClr val="FFA400"/>
      </a:accent4>
      <a:accent5>
        <a:srgbClr val="B9BF15"/>
      </a:accent5>
      <a:accent6>
        <a:srgbClr val="FFB81D"/>
      </a:accent6>
      <a:hlink>
        <a:srgbClr val="00AD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857</Words>
  <Application>Microsoft Office PowerPoint</Application>
  <PresentationFormat>On-screen Show (16:9)</PresentationFormat>
  <Paragraphs>127</Paragraphs>
  <Slides>25</Slides>
  <Notes>25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Poppins Medium</vt:lpstr>
      <vt:lpstr>Short Stack</vt:lpstr>
      <vt:lpstr>Roboto Mono</vt:lpstr>
      <vt:lpstr>Chewy</vt:lpstr>
      <vt:lpstr>Poppins Light</vt:lpstr>
      <vt:lpstr>Montserrat</vt:lpstr>
      <vt:lpstr>Consolas</vt:lpstr>
      <vt:lpstr>Arial</vt:lpstr>
      <vt:lpstr>Poppins</vt:lpstr>
      <vt:lpstr>Caveat</vt:lpstr>
      <vt:lpstr>Proxima Nova</vt:lpstr>
      <vt:lpstr>CSA Unit Presentation</vt:lpstr>
      <vt:lpstr>CSA Unit Presentation</vt:lpstr>
      <vt:lpstr>Unit 8 - Lesson 3 Binary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💼 Key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Schafer</cp:lastModifiedBy>
  <cp:revision>2</cp:revision>
  <dcterms:modified xsi:type="dcterms:W3CDTF">2024-09-26T15:25:41Z</dcterms:modified>
</cp:coreProperties>
</file>