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6"/>
  </p:handoutMasterIdLst>
  <p:sldIdLst>
    <p:sldId id="389" r:id="rId2"/>
    <p:sldId id="388" r:id="rId3"/>
    <p:sldId id="520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511" r:id="rId14"/>
    <p:sldId id="512" r:id="rId15"/>
    <p:sldId id="513" r:id="rId16"/>
    <p:sldId id="515" r:id="rId17"/>
    <p:sldId id="400" r:id="rId18"/>
    <p:sldId id="401" r:id="rId19"/>
    <p:sldId id="402" r:id="rId20"/>
    <p:sldId id="403" r:id="rId21"/>
    <p:sldId id="516" r:id="rId22"/>
    <p:sldId id="404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416" r:id="rId35"/>
    <p:sldId id="417" r:id="rId36"/>
    <p:sldId id="418" r:id="rId37"/>
    <p:sldId id="419" r:id="rId38"/>
    <p:sldId id="420" r:id="rId39"/>
    <p:sldId id="421" r:id="rId40"/>
    <p:sldId id="422" r:id="rId41"/>
    <p:sldId id="423" r:id="rId42"/>
    <p:sldId id="424" r:id="rId43"/>
    <p:sldId id="425" r:id="rId44"/>
    <p:sldId id="426" r:id="rId45"/>
    <p:sldId id="427" r:id="rId46"/>
    <p:sldId id="428" r:id="rId47"/>
    <p:sldId id="429" r:id="rId48"/>
    <p:sldId id="430" r:id="rId49"/>
    <p:sldId id="431" r:id="rId50"/>
    <p:sldId id="432" r:id="rId51"/>
    <p:sldId id="433" r:id="rId52"/>
    <p:sldId id="537" r:id="rId53"/>
    <p:sldId id="443" r:id="rId54"/>
    <p:sldId id="444" r:id="rId55"/>
    <p:sldId id="445" r:id="rId56"/>
    <p:sldId id="446" r:id="rId57"/>
    <p:sldId id="447" r:id="rId58"/>
    <p:sldId id="448" r:id="rId59"/>
    <p:sldId id="449" r:id="rId60"/>
    <p:sldId id="450" r:id="rId61"/>
    <p:sldId id="451" r:id="rId62"/>
    <p:sldId id="452" r:id="rId63"/>
    <p:sldId id="453" r:id="rId64"/>
    <p:sldId id="454" r:id="rId65"/>
    <p:sldId id="455" r:id="rId66"/>
    <p:sldId id="456" r:id="rId67"/>
    <p:sldId id="457" r:id="rId68"/>
    <p:sldId id="458" r:id="rId69"/>
    <p:sldId id="459" r:id="rId70"/>
    <p:sldId id="460" r:id="rId71"/>
    <p:sldId id="461" r:id="rId72"/>
    <p:sldId id="462" r:id="rId73"/>
    <p:sldId id="463" r:id="rId74"/>
    <p:sldId id="464" r:id="rId75"/>
    <p:sldId id="465" r:id="rId76"/>
    <p:sldId id="466" r:id="rId77"/>
    <p:sldId id="467" r:id="rId78"/>
    <p:sldId id="468" r:id="rId79"/>
    <p:sldId id="469" r:id="rId80"/>
    <p:sldId id="470" r:id="rId81"/>
    <p:sldId id="471" r:id="rId82"/>
    <p:sldId id="472" r:id="rId83"/>
    <p:sldId id="473" r:id="rId84"/>
    <p:sldId id="474" r:id="rId85"/>
    <p:sldId id="475" r:id="rId86"/>
    <p:sldId id="476" r:id="rId87"/>
    <p:sldId id="477" r:id="rId88"/>
    <p:sldId id="478" r:id="rId89"/>
    <p:sldId id="479" r:id="rId90"/>
    <p:sldId id="480" r:id="rId91"/>
    <p:sldId id="481" r:id="rId92"/>
    <p:sldId id="482" r:id="rId93"/>
    <p:sldId id="483" r:id="rId94"/>
    <p:sldId id="484" r:id="rId95"/>
    <p:sldId id="485" r:id="rId96"/>
    <p:sldId id="486" r:id="rId97"/>
    <p:sldId id="487" r:id="rId98"/>
    <p:sldId id="488" r:id="rId99"/>
    <p:sldId id="489" r:id="rId100"/>
    <p:sldId id="490" r:id="rId101"/>
    <p:sldId id="491" r:id="rId102"/>
    <p:sldId id="492" r:id="rId103"/>
    <p:sldId id="493" r:id="rId104"/>
    <p:sldId id="494" r:id="rId105"/>
    <p:sldId id="495" r:id="rId106"/>
    <p:sldId id="496" r:id="rId107"/>
    <p:sldId id="497" r:id="rId108"/>
    <p:sldId id="498" r:id="rId109"/>
    <p:sldId id="499" r:id="rId110"/>
    <p:sldId id="500" r:id="rId111"/>
    <p:sldId id="506" r:id="rId112"/>
    <p:sldId id="507" r:id="rId113"/>
    <p:sldId id="522" r:id="rId114"/>
    <p:sldId id="523" r:id="rId115"/>
    <p:sldId id="524" r:id="rId116"/>
    <p:sldId id="525" r:id="rId117"/>
    <p:sldId id="526" r:id="rId118"/>
    <p:sldId id="527" r:id="rId119"/>
    <p:sldId id="528" r:id="rId120"/>
    <p:sldId id="529" r:id="rId121"/>
    <p:sldId id="531" r:id="rId122"/>
    <p:sldId id="532" r:id="rId123"/>
    <p:sldId id="533" r:id="rId124"/>
    <p:sldId id="534" r:id="rId1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9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02A546-157F-4C83-8D26-F11A2AB69B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7EB66-2E06-45F7-B633-80345DED6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93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D1031-8D32-493A-B752-334E86FCCF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1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82527-3BB2-498A-AB1E-681504EC6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5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39407-A32E-475D-A407-80521D0BDE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574B6-D85F-4EA8-BDB7-A06850293B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9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B56D3-8245-40F3-B381-CEF19642C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186FD-9852-443F-8F49-4FD884C37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42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9BBFD-440F-43CF-AABC-5E67F38E6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099BA-BB69-438B-8E58-046029765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48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66DA3-F814-4E0E-9216-2598A2849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90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95C15-BA1F-49C6-920D-861904A24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84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CC69C-144D-4AE5-92B6-47AD0F007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6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79DA0A-216F-469B-96D0-27EBF80EF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0.png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0.png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0.png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Agents that 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1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dirty="0"/>
              <a:t>Successor Function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en-US" dirty="0"/>
              <a:t>To be a little more mathematical/computer like, we want to represent this in a true successor function format…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S(state) </a:t>
            </a:r>
            <a:r>
              <a:rPr lang="en-US" altLang="en-US" dirty="0">
                <a:sym typeface="Symbol" panose="05050102010706020507" pitchFamily="18" charset="2"/>
              </a:rPr>
              <a:t></a:t>
            </a:r>
            <a:r>
              <a:rPr lang="en-US" altLang="en-US" dirty="0"/>
              <a:t> state</a:t>
            </a:r>
          </a:p>
          <a:p>
            <a:pPr marL="1371600" lvl="2" indent="-457200" eaLnBrk="1" hangingPunct="1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en-US" altLang="en-US" dirty="0"/>
              <a:t>Move one cannibal across the river.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S([x,y,1]) </a:t>
            </a:r>
            <a:r>
              <a:rPr lang="en-US" altLang="en-US" dirty="0">
                <a:sym typeface="Symbol" panose="05050102010706020507" pitchFamily="18" charset="2"/>
              </a:rPr>
              <a:t> [x-1,y,0]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S([x,y,0]) </a:t>
            </a:r>
            <a:r>
              <a:rPr lang="en-US" altLang="en-US" dirty="0">
                <a:sym typeface="Symbol" panose="05050102010706020507" pitchFamily="18" charset="2"/>
              </a:rPr>
              <a:t> [x+1,y,1]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[Note, this is a slight simplification.  </a:t>
            </a:r>
          </a:p>
          <a:p>
            <a:pPr marL="990600" lvl="1" indent="-5334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We also require, 0  x, y,  [x+1 or x-1]  3]</a:t>
            </a:r>
          </a:p>
        </p:txBody>
      </p:sp>
    </p:spTree>
    <p:extLst>
      <p:ext uri="{BB962C8B-B14F-4D97-AF65-F5344CB8AC3E}">
        <p14:creationId xmlns:p14="http://schemas.microsoft.com/office/powerpoint/2010/main" val="58369847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</a:t>
            </a:r>
          </a:p>
          <a:p>
            <a:pPr eaLnBrk="1" hangingPunct="1"/>
            <a:r>
              <a:rPr lang="en-US" altLang="en-US"/>
              <a:t>Time?? (d+1)b</a:t>
            </a:r>
            <a:r>
              <a:rPr lang="en-US" altLang="en-US" baseline="30000"/>
              <a:t>0</a:t>
            </a:r>
            <a:r>
              <a:rPr lang="en-US" altLang="en-US"/>
              <a:t> + db</a:t>
            </a:r>
            <a:r>
              <a:rPr lang="en-US" altLang="en-US" baseline="30000"/>
              <a:t>1</a:t>
            </a:r>
            <a:r>
              <a:rPr lang="en-US" altLang="en-US"/>
              <a:t> + (d-1)b</a:t>
            </a:r>
            <a:r>
              <a:rPr lang="en-US" altLang="en-US" baseline="30000"/>
              <a:t>2</a:t>
            </a:r>
            <a:r>
              <a:rPr lang="en-US" altLang="en-US"/>
              <a:t> + … + b</a:t>
            </a:r>
            <a:r>
              <a:rPr lang="en-US" altLang="en-US" baseline="30000"/>
              <a:t>d</a:t>
            </a:r>
            <a:r>
              <a:rPr lang="en-US" altLang="en-US"/>
              <a:t> = O(b</a:t>
            </a:r>
            <a:r>
              <a:rPr lang="en-US" altLang="en-US" baseline="30000"/>
              <a:t>d</a:t>
            </a:r>
            <a:r>
              <a:rPr lang="en-US" altLang="en-US"/>
              <a:t>)</a:t>
            </a:r>
          </a:p>
          <a:p>
            <a:pPr eaLnBrk="1" hangingPunct="1"/>
            <a:r>
              <a:rPr lang="en-US" altLang="en-US"/>
              <a:t>Space??</a:t>
            </a:r>
          </a:p>
        </p:txBody>
      </p:sp>
    </p:spTree>
    <p:extLst>
      <p:ext uri="{BB962C8B-B14F-4D97-AF65-F5344CB8AC3E}">
        <p14:creationId xmlns:p14="http://schemas.microsoft.com/office/powerpoint/2010/main" val="23486188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</a:t>
            </a:r>
          </a:p>
          <a:p>
            <a:pPr eaLnBrk="1" hangingPunct="1"/>
            <a:r>
              <a:rPr lang="en-US" altLang="en-US"/>
              <a:t>Time?? (d+1)b</a:t>
            </a:r>
            <a:r>
              <a:rPr lang="en-US" altLang="en-US" baseline="30000"/>
              <a:t>0</a:t>
            </a:r>
            <a:r>
              <a:rPr lang="en-US" altLang="en-US"/>
              <a:t> + db</a:t>
            </a:r>
            <a:r>
              <a:rPr lang="en-US" altLang="en-US" baseline="30000"/>
              <a:t>1</a:t>
            </a:r>
            <a:r>
              <a:rPr lang="en-US" altLang="en-US"/>
              <a:t> + (d-1)b</a:t>
            </a:r>
            <a:r>
              <a:rPr lang="en-US" altLang="en-US" baseline="30000"/>
              <a:t>2</a:t>
            </a:r>
            <a:r>
              <a:rPr lang="en-US" altLang="en-US"/>
              <a:t> + … + b</a:t>
            </a:r>
            <a:r>
              <a:rPr lang="en-US" altLang="en-US" baseline="30000"/>
              <a:t>d</a:t>
            </a:r>
            <a:r>
              <a:rPr lang="en-US" altLang="en-US"/>
              <a:t> = O(b</a:t>
            </a:r>
            <a:r>
              <a:rPr lang="en-US" altLang="en-US" baseline="30000"/>
              <a:t>d</a:t>
            </a:r>
            <a:r>
              <a:rPr lang="en-US" altLang="en-US"/>
              <a:t>)</a:t>
            </a:r>
          </a:p>
          <a:p>
            <a:pPr eaLnBrk="1" hangingPunct="1"/>
            <a:r>
              <a:rPr lang="en-US" altLang="en-US"/>
              <a:t>Space?? O(bd)</a:t>
            </a:r>
          </a:p>
          <a:p>
            <a:pPr eaLnBrk="1" hangingPunct="1"/>
            <a:r>
              <a:rPr lang="en-US" altLang="en-US"/>
              <a:t>Optimal??</a:t>
            </a:r>
          </a:p>
        </p:txBody>
      </p:sp>
    </p:spTree>
    <p:extLst>
      <p:ext uri="{BB962C8B-B14F-4D97-AF65-F5344CB8AC3E}">
        <p14:creationId xmlns:p14="http://schemas.microsoft.com/office/powerpoint/2010/main" val="181103134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Yes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Time?? (d+1)b</a:t>
            </a:r>
            <a:r>
              <a:rPr lang="en-US" altLang="en-US" sz="2800" baseline="30000"/>
              <a:t>0</a:t>
            </a:r>
            <a:r>
              <a:rPr lang="en-US" altLang="en-US" sz="2800"/>
              <a:t> + db</a:t>
            </a:r>
            <a:r>
              <a:rPr lang="en-US" altLang="en-US" sz="2800" baseline="30000"/>
              <a:t>1</a:t>
            </a:r>
            <a:r>
              <a:rPr lang="en-US" altLang="en-US" sz="2800"/>
              <a:t> + (d-1)b</a:t>
            </a:r>
            <a:r>
              <a:rPr lang="en-US" altLang="en-US" sz="2800" baseline="30000"/>
              <a:t>2</a:t>
            </a:r>
            <a:r>
              <a:rPr lang="en-US" altLang="en-US" sz="2800"/>
              <a:t> + … + b</a:t>
            </a:r>
            <a:r>
              <a:rPr lang="en-US" altLang="en-US" sz="2800" baseline="30000"/>
              <a:t>d</a:t>
            </a:r>
            <a:r>
              <a:rPr lang="en-US" altLang="en-US" sz="2800"/>
              <a:t> = O(b</a:t>
            </a:r>
            <a:r>
              <a:rPr lang="en-US" altLang="en-US" sz="2800" baseline="30000"/>
              <a:t>d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Space?? O(bd)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Optimal?? Yes, if step cost = 1</a:t>
            </a:r>
            <a:br>
              <a:rPr lang="en-US" altLang="en-US" sz="2800"/>
            </a:br>
            <a:r>
              <a:rPr lang="en-US" altLang="en-US" sz="2800"/>
              <a:t>Can be modified to explore uniform-cost tree</a:t>
            </a:r>
            <a:br>
              <a:rPr lang="en-US" altLang="en-US" sz="2800"/>
            </a:br>
            <a:r>
              <a:rPr lang="en-US" altLang="en-US" sz="2800"/>
              <a:t>Numerical comparison for b=10 and d=5, solution at far right:</a:t>
            </a:r>
            <a:br>
              <a:rPr lang="en-US" altLang="en-US" sz="2800"/>
            </a:br>
            <a:r>
              <a:rPr lang="en-US" altLang="en-US" sz="2800"/>
              <a:t>N(IDS) = 50 + 400 + 3,000 + 20,000 + 100,000 = 123,450</a:t>
            </a:r>
            <a:br>
              <a:rPr lang="en-US" altLang="en-US" sz="2800"/>
            </a:br>
            <a:r>
              <a:rPr lang="en-US" altLang="en-US" sz="2800"/>
              <a:t>N(BFS) = 10 + 100 + 1,000 + 10,000 + 100,000 + 999,990 = 1,111,100</a:t>
            </a:r>
          </a:p>
        </p:txBody>
      </p:sp>
    </p:spTree>
    <p:extLst>
      <p:ext uri="{BB962C8B-B14F-4D97-AF65-F5344CB8AC3E}">
        <p14:creationId xmlns:p14="http://schemas.microsoft.com/office/powerpoint/2010/main" val="376412894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Uninformed Search Strategies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dirty="0"/>
              <a:t>Breadth-first search</a:t>
            </a:r>
          </a:p>
          <a:p>
            <a:pPr lvl="1" eaLnBrk="1" hangingPunct="1"/>
            <a:r>
              <a:rPr lang="en-US" altLang="en-US" dirty="0"/>
              <a:t>Uniform-cost search</a:t>
            </a:r>
          </a:p>
          <a:p>
            <a:pPr lvl="1" eaLnBrk="1" hangingPunct="1"/>
            <a:r>
              <a:rPr lang="en-US" altLang="en-US" dirty="0"/>
              <a:t>Depth-first search</a:t>
            </a:r>
          </a:p>
          <a:p>
            <a:pPr lvl="1" eaLnBrk="1" hangingPunct="1"/>
            <a:r>
              <a:rPr lang="en-US" altLang="en-US" dirty="0"/>
              <a:t>Depth-limited search</a:t>
            </a:r>
          </a:p>
          <a:p>
            <a:pPr lvl="1" eaLnBrk="1" hangingPunct="1"/>
            <a:r>
              <a:rPr lang="en-US" altLang="en-US" dirty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41791112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Iterative Deepening Search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248747"/>
            <a:ext cx="7900639" cy="239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5540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0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47938"/>
            <a:ext cx="70104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2580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1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7978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2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7824788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61842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3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6648450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05615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Yes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Time?? (d+1)b</a:t>
            </a:r>
            <a:r>
              <a:rPr lang="en-US" altLang="en-US" sz="2800" baseline="30000"/>
              <a:t>0</a:t>
            </a:r>
            <a:r>
              <a:rPr lang="en-US" altLang="en-US" sz="2800"/>
              <a:t> + db</a:t>
            </a:r>
            <a:r>
              <a:rPr lang="en-US" altLang="en-US" sz="2800" baseline="30000"/>
              <a:t>1</a:t>
            </a:r>
            <a:r>
              <a:rPr lang="en-US" altLang="en-US" sz="2800"/>
              <a:t> + (d-1)b</a:t>
            </a:r>
            <a:r>
              <a:rPr lang="en-US" altLang="en-US" sz="2800" baseline="30000"/>
              <a:t>2</a:t>
            </a:r>
            <a:r>
              <a:rPr lang="en-US" altLang="en-US" sz="2800"/>
              <a:t> + … + b</a:t>
            </a:r>
            <a:r>
              <a:rPr lang="en-US" altLang="en-US" sz="2800" baseline="30000"/>
              <a:t>d</a:t>
            </a:r>
            <a:r>
              <a:rPr lang="en-US" altLang="en-US" sz="2800"/>
              <a:t> = O(b</a:t>
            </a:r>
            <a:r>
              <a:rPr lang="en-US" altLang="en-US" sz="2800" baseline="30000"/>
              <a:t>d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Space?? O(bd)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Optimal?? Yes, if step cost = 1</a:t>
            </a:r>
            <a:br>
              <a:rPr lang="en-US" altLang="en-US" sz="2800"/>
            </a:br>
            <a:r>
              <a:rPr lang="en-US" altLang="en-US" sz="2800"/>
              <a:t>Can be modified to explore uniform-cost tree</a:t>
            </a:r>
            <a:br>
              <a:rPr lang="en-US" altLang="en-US" sz="2800"/>
            </a:br>
            <a:r>
              <a:rPr lang="en-US" altLang="en-US" sz="2800"/>
              <a:t>Numerical comparison for b=10 and d=5, solution at far right:</a:t>
            </a:r>
            <a:br>
              <a:rPr lang="en-US" altLang="en-US" sz="2800"/>
            </a:br>
            <a:r>
              <a:rPr lang="en-US" altLang="en-US" sz="2800"/>
              <a:t>N(IDS) = 50 + 400 + 3,000 + 20,000 + 100,000 = 123,450</a:t>
            </a:r>
            <a:br>
              <a:rPr lang="en-US" altLang="en-US" sz="2800"/>
            </a:br>
            <a:r>
              <a:rPr lang="en-US" altLang="en-US" sz="2800"/>
              <a:t>N(BFS) = 10 + 100 + 1,000 + 10,000 + 100,000 + 999,990 = 1,111,100</a:t>
            </a:r>
          </a:p>
        </p:txBody>
      </p:sp>
    </p:spTree>
    <p:extLst>
      <p:ext uri="{BB962C8B-B14F-4D97-AF65-F5344CB8AC3E}">
        <p14:creationId xmlns:p14="http://schemas.microsoft.com/office/powerpoint/2010/main" val="45003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dirty="0"/>
              <a:t>Successor Function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olidFill>
                  <a:schemeClr val="accent2"/>
                </a:solidFill>
              </a:rPr>
              <a:t>S([x,y,0]) </a:t>
            </a:r>
            <a:r>
              <a:rPr lang="en-US" altLang="en-US" dirty="0">
                <a:solidFill>
                  <a:schemeClr val="accent2"/>
                </a:solidFill>
                <a:sym typeface="Symbol" panose="05050102010706020507" pitchFamily="18" charset="2"/>
              </a:rPr>
              <a:t> [x+1,y,1]  //1 missionary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olidFill>
                  <a:schemeClr val="accent2"/>
                </a:solidFill>
              </a:rPr>
              <a:t>S([x,y,1]) </a:t>
            </a:r>
            <a:r>
              <a:rPr lang="en-US" altLang="en-US" dirty="0">
                <a:solidFill>
                  <a:schemeClr val="accent2"/>
                </a:solidFill>
                <a:sym typeface="Symbol" panose="05050102010706020507" pitchFamily="18" charset="2"/>
              </a:rPr>
              <a:t> [x-1,y,0]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S([x,y,0]) </a:t>
            </a:r>
            <a:r>
              <a:rPr lang="en-US" altLang="en-US" dirty="0">
                <a:sym typeface="Symbol" panose="05050102010706020507" pitchFamily="18" charset="2"/>
              </a:rPr>
              <a:t> [x,y+1,1]  //1 cannibal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S([x,y,1]) </a:t>
            </a:r>
            <a:r>
              <a:rPr lang="en-US" altLang="en-US" dirty="0">
                <a:sym typeface="Symbol" panose="05050102010706020507" pitchFamily="18" charset="2"/>
              </a:rPr>
              <a:t> [x,y-1,0]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olidFill>
                  <a:schemeClr val="accent2"/>
                </a:solidFill>
              </a:rPr>
              <a:t>S([x,y,0]) </a:t>
            </a:r>
            <a:r>
              <a:rPr lang="en-US" altLang="en-US" dirty="0">
                <a:solidFill>
                  <a:schemeClr val="accent2"/>
                </a:solidFill>
                <a:sym typeface="Symbol" panose="05050102010706020507" pitchFamily="18" charset="2"/>
              </a:rPr>
              <a:t> [x+1,y+1,1]  // 1 of each</a:t>
            </a:r>
          </a:p>
          <a:p>
            <a:pPr marL="1752600" lvl="3" indent="-381000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solidFill>
                  <a:schemeClr val="accent2"/>
                </a:solidFill>
              </a:rPr>
              <a:t>S([x,y,1]) </a:t>
            </a:r>
            <a:r>
              <a:rPr lang="en-US" altLang="en-US" dirty="0">
                <a:solidFill>
                  <a:schemeClr val="accent2"/>
                </a:solidFill>
                <a:sym typeface="Symbol" panose="05050102010706020507" pitchFamily="18" charset="2"/>
              </a:rPr>
              <a:t> [x-1,y-1,0]</a:t>
            </a:r>
            <a:endParaRPr lang="en-US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52450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Summary of algorithms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3266"/>
            <a:ext cx="9113593" cy="351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9572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24150" y="6457950"/>
            <a:ext cx="314325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tabLst>
                <a:tab pos="21717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21717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217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717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fld id="{9F562F9A-BEB0-44B7-A310-F718A789348E}" type="slidenum">
              <a:rPr lang="en-US" altLang="en-US"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t>111</a:t>
            </a:fld>
            <a:endParaRPr lang="en-US" altLang="en-US" sz="24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Bidirectional Search</a:t>
            </a:r>
          </a:p>
        </p:txBody>
      </p:sp>
      <p:pic>
        <p:nvPicPr>
          <p:cNvPr id="25605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1938" y="1890713"/>
            <a:ext cx="6346825" cy="3305175"/>
          </a:xfrm>
        </p:spPr>
      </p:pic>
    </p:spTree>
    <p:extLst>
      <p:ext uri="{BB962C8B-B14F-4D97-AF65-F5344CB8AC3E}">
        <p14:creationId xmlns:p14="http://schemas.microsoft.com/office/powerpoint/2010/main" val="242356918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Breadth First</a:t>
            </a:r>
          </a:p>
          <a:p>
            <a:r>
              <a:rPr lang="en-US" dirty="0"/>
              <a:t>Depth First</a:t>
            </a:r>
          </a:p>
          <a:p>
            <a:r>
              <a:rPr lang="en-US" dirty="0"/>
              <a:t>Uniform Cost</a:t>
            </a:r>
          </a:p>
          <a:p>
            <a:r>
              <a:rPr lang="en-US" dirty="0"/>
              <a:t>Iterative Deepening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384" y="2011680"/>
            <a:ext cx="41338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9026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 strategy is defined by picking the order of node expansion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Strategies are evaluated along the following dimensions: </a:t>
            </a:r>
            <a:br>
              <a:rPr lang="en-US" altLang="en-US" sz="2800"/>
            </a:br>
            <a:r>
              <a:rPr lang="en-US" altLang="en-US" sz="2800"/>
              <a:t>	completeness – does it always find a </a:t>
            </a:r>
            <a:br>
              <a:rPr lang="en-US" altLang="en-US" sz="2800"/>
            </a:br>
            <a:r>
              <a:rPr lang="en-US" altLang="en-US" sz="2800"/>
              <a:t>           solution if one exists?</a:t>
            </a:r>
            <a:br>
              <a:rPr lang="en-US" altLang="en-US" sz="2800"/>
            </a:br>
            <a:r>
              <a:rPr lang="en-US" altLang="en-US" sz="2800"/>
              <a:t>	time complexity – number of nodes </a:t>
            </a:r>
            <a:br>
              <a:rPr lang="en-US" altLang="en-US" sz="2800"/>
            </a:br>
            <a:r>
              <a:rPr lang="en-US" altLang="en-US" sz="2800"/>
              <a:t>          generated/expanded</a:t>
            </a:r>
            <a:br>
              <a:rPr lang="en-US" altLang="en-US" sz="2800"/>
            </a:br>
            <a:r>
              <a:rPr lang="en-US" altLang="en-US" sz="2800"/>
              <a:t>	space complexity – maximum number of </a:t>
            </a:r>
            <a:br>
              <a:rPr lang="en-US" altLang="en-US" sz="2800"/>
            </a:br>
            <a:r>
              <a:rPr lang="en-US" altLang="en-US" sz="2800"/>
              <a:t>          nodes in memory</a:t>
            </a:r>
            <a:br>
              <a:rPr lang="en-US" altLang="en-US" sz="2800"/>
            </a:br>
            <a:r>
              <a:rPr lang="en-US" altLang="en-US" sz="2800"/>
              <a:t>	optimality – does it always find a least-cost </a:t>
            </a:r>
            <a:br>
              <a:rPr lang="en-US" altLang="en-US" sz="2800"/>
            </a:br>
            <a:r>
              <a:rPr lang="en-US" altLang="en-US" sz="2800"/>
              <a:t>         solution</a:t>
            </a:r>
          </a:p>
        </p:txBody>
      </p:sp>
    </p:spTree>
    <p:extLst>
      <p:ext uri="{BB962C8B-B14F-4D97-AF65-F5344CB8AC3E}">
        <p14:creationId xmlns:p14="http://schemas.microsoft.com/office/powerpoint/2010/main" val="103339363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Time and space complexity are measured in terms of 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800"/>
              <a:t>b – maximum branching factor of the search tree</a:t>
            </a:r>
            <a:br>
              <a:rPr lang="en-US" altLang="en-US" sz="2800"/>
            </a:br>
            <a:r>
              <a:rPr lang="en-US" altLang="en-US" sz="2800"/>
              <a:t>d – depth of the least-cost solution</a:t>
            </a:r>
            <a:br>
              <a:rPr lang="en-US" altLang="en-US" sz="2800"/>
            </a:br>
            <a:r>
              <a:rPr lang="en-US" altLang="en-US" sz="2800"/>
              <a:t>m – maximum depth of the state space (may be infinite)</a:t>
            </a:r>
          </a:p>
        </p:txBody>
      </p:sp>
    </p:spTree>
    <p:extLst>
      <p:ext uri="{BB962C8B-B14F-4D97-AF65-F5344CB8AC3E}">
        <p14:creationId xmlns:p14="http://schemas.microsoft.com/office/powerpoint/2010/main" val="386685535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Complete?? Yes (if b is finite)</a:t>
            </a:r>
          </a:p>
          <a:p>
            <a:pPr eaLnBrk="1" hangingPunct="1"/>
            <a:r>
              <a:rPr lang="en-US" altLang="en-US" sz="2800" dirty="0"/>
              <a:t>Time?? 1 + b + b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b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+ … + </a:t>
            </a:r>
            <a:r>
              <a:rPr lang="en-US" altLang="en-US" sz="2800" dirty="0" err="1"/>
              <a:t>b</a:t>
            </a:r>
            <a:r>
              <a:rPr lang="en-US" altLang="en-US" sz="2800" baseline="30000" dirty="0" err="1"/>
              <a:t>d</a:t>
            </a:r>
            <a:r>
              <a:rPr lang="en-US" altLang="en-US" sz="2800" dirty="0"/>
              <a:t>  + b(</a:t>
            </a:r>
            <a:r>
              <a:rPr lang="en-US" altLang="en-US" sz="2800" dirty="0" err="1"/>
              <a:t>b</a:t>
            </a:r>
            <a:r>
              <a:rPr lang="en-US" altLang="en-US" sz="2800" baseline="30000" dirty="0" err="1"/>
              <a:t>d</a:t>
            </a:r>
            <a:r>
              <a:rPr lang="en-US" altLang="en-US" sz="2800" dirty="0"/>
              <a:t> – 1)</a:t>
            </a:r>
            <a:br>
              <a:rPr lang="en-US" altLang="en-US" sz="2800" dirty="0"/>
            </a:br>
            <a:r>
              <a:rPr lang="en-US" altLang="en-US" sz="2800" dirty="0"/>
              <a:t>= O( b</a:t>
            </a:r>
            <a:r>
              <a:rPr lang="en-US" altLang="en-US" sz="2800" baseline="30000" dirty="0"/>
              <a:t>d+1</a:t>
            </a:r>
            <a:r>
              <a:rPr lang="en-US" altLang="en-US" sz="2800" dirty="0"/>
              <a:t> ), </a:t>
            </a:r>
            <a:r>
              <a:rPr lang="en-US" altLang="en-US" sz="2800" dirty="0" err="1"/>
              <a:t>ie</a:t>
            </a:r>
            <a:r>
              <a:rPr lang="en-US" altLang="en-US" sz="2800" dirty="0"/>
              <a:t>, exp. in d</a:t>
            </a:r>
          </a:p>
          <a:p>
            <a:pPr eaLnBrk="1" hangingPunct="1"/>
            <a:r>
              <a:rPr lang="en-US" altLang="en-US" sz="2800" dirty="0"/>
              <a:t>Space?? O( b</a:t>
            </a:r>
            <a:r>
              <a:rPr lang="en-US" altLang="en-US" sz="2800" baseline="30000" dirty="0"/>
              <a:t>d+1</a:t>
            </a:r>
            <a:r>
              <a:rPr lang="en-US" altLang="en-US" sz="2800" dirty="0"/>
              <a:t> ) (keep every node in memory)</a:t>
            </a:r>
          </a:p>
          <a:p>
            <a:pPr eaLnBrk="1" hangingPunct="1"/>
            <a:r>
              <a:rPr lang="en-US" altLang="en-US" sz="2800" dirty="0"/>
              <a:t>Optimal?? Yes (if cost = 1 per step); not optimal in general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4739746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Activity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Start State : the number 1</a:t>
            </a:r>
          </a:p>
          <a:p>
            <a:pPr eaLnBrk="1" hangingPunct="1"/>
            <a:r>
              <a:rPr lang="en-US" altLang="en-US" sz="2400" dirty="0"/>
              <a:t>Successor Function : for state n returns two states, numbers 2n and 2n+1.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Goal state : 13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Path Cost : 1 per "move"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List the order in which nodes will be visited for </a:t>
            </a:r>
            <a:r>
              <a:rPr lang="en-US" altLang="en-US" dirty="0">
                <a:solidFill>
                  <a:srgbClr val="FF0000"/>
                </a:solidFill>
              </a:rPr>
              <a:t>breadth-first</a:t>
            </a:r>
            <a:r>
              <a:rPr lang="en-US" altLang="en-US" dirty="0"/>
              <a:t> search.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What nodes are "in memory" when the goal state is reached?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8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9530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Breadth First visit order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1, 2, 3, 4, 5, 6, 7, 8 , 9, 10, 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11, 12, 13</a:t>
            </a:r>
          </a:p>
          <a:p>
            <a:pPr marL="457200" lvl="1" indent="0" eaLnBrk="1" hangingPunct="1"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800" dirty="0"/>
              <a:t>Nodes in memory</a:t>
            </a:r>
          </a:p>
          <a:p>
            <a:pPr marL="457200" lvl="1" indent="0" eaLnBrk="1" hangingPunct="1">
              <a:buNone/>
            </a:pPr>
            <a:r>
              <a:rPr lang="en-US" altLang="en-US" sz="2400" dirty="0"/>
              <a:t>1 through 25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sz="2400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/>
          </p:nvPr>
        </p:nvGraphicFramePr>
        <p:xfrm>
          <a:off x="5181600" y="1981200"/>
          <a:ext cx="36671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Bitmap Image" r:id="rId3" imgW="3666667" imgH="1695687" progId="Paint.Picture">
                  <p:embed/>
                </p:oleObj>
              </mc:Choice>
              <mc:Fallback>
                <p:oleObj name="Bitmap Image" r:id="rId3" imgW="3666667" imgH="1695687" progId="Paint.Picture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3667125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003437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Complete?? No: fails in infinite-depth spaces, spaces with loops</a:t>
            </a:r>
            <a:br>
              <a:rPr lang="en-US" altLang="en-US" sz="2800" dirty="0"/>
            </a:br>
            <a:r>
              <a:rPr lang="en-US" altLang="en-US" sz="2800" dirty="0"/>
              <a:t>	Modify to avoid repeated states along path </a:t>
            </a:r>
            <a:br>
              <a:rPr lang="en-US" altLang="en-US" sz="2800" dirty="0"/>
            </a:br>
            <a:r>
              <a:rPr lang="en-US" altLang="en-US" sz="2800" dirty="0"/>
              <a:t>              </a:t>
            </a:r>
            <a:r>
              <a:rPr lang="en-US" altLang="en-US" sz="2800" dirty="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Time?? O(</a:t>
            </a:r>
            <a:r>
              <a:rPr lang="en-US" altLang="en-US" sz="2800" dirty="0" err="1">
                <a:sym typeface="Symbol" panose="05050102010706020507" pitchFamily="18" charset="2"/>
              </a:rPr>
              <a:t>b</a:t>
            </a:r>
            <a:r>
              <a:rPr lang="en-US" altLang="en-US" sz="2800" baseline="30000" dirty="0" err="1">
                <a:sym typeface="Symbol" panose="05050102010706020507" pitchFamily="18" charset="2"/>
              </a:rPr>
              <a:t>m</a:t>
            </a:r>
            <a:r>
              <a:rPr lang="en-US" altLang="en-US" sz="2800" dirty="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 dirty="0">
                <a:sym typeface="Symbol" panose="05050102010706020507" pitchFamily="18" charset="2"/>
              </a:rPr>
            </a:br>
            <a:r>
              <a:rPr lang="en-US" altLang="en-US" sz="2800" dirty="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Space?? O(</a:t>
            </a:r>
            <a:r>
              <a:rPr lang="en-US" altLang="en-US" sz="2800" dirty="0" err="1">
                <a:sym typeface="Symbol" panose="05050102010706020507" pitchFamily="18" charset="2"/>
              </a:rPr>
              <a:t>bm</a:t>
            </a:r>
            <a:r>
              <a:rPr lang="en-US" altLang="en-US" sz="2800" dirty="0">
                <a:sym typeface="Symbol" panose="05050102010706020507" pitchFamily="18" charset="2"/>
              </a:rPr>
              <a:t>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Optimal?? No.</a:t>
            </a:r>
          </a:p>
        </p:txBody>
      </p:sp>
    </p:spTree>
    <p:extLst>
      <p:ext uri="{BB962C8B-B14F-4D97-AF65-F5344CB8AC3E}">
        <p14:creationId xmlns:p14="http://schemas.microsoft.com/office/powerpoint/2010/main" val="210141540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Activity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Start State : the number 1</a:t>
            </a:r>
          </a:p>
          <a:p>
            <a:pPr eaLnBrk="1" hangingPunct="1"/>
            <a:r>
              <a:rPr lang="en-US" altLang="en-US" sz="2400" dirty="0"/>
              <a:t>Successor Function : for state n returns two states, numbers 2n and 2n+1.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Goal state : 13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Path Cost : 1 per "move"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List the order in which nodes will be visited for </a:t>
            </a:r>
            <a:r>
              <a:rPr lang="en-US" altLang="en-US" dirty="0">
                <a:solidFill>
                  <a:srgbClr val="FF0000"/>
                </a:solidFill>
              </a:rPr>
              <a:t>depth-first</a:t>
            </a:r>
            <a:r>
              <a:rPr lang="en-US" altLang="en-US" dirty="0"/>
              <a:t> search.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What nodes are "in memory" when the goal state is reached?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3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Path Cost</a:t>
            </a:r>
          </a:p>
          <a:p>
            <a:pPr marL="990600" lvl="1" indent="-533400" eaLnBrk="1" hangingPunct="1"/>
            <a:r>
              <a:rPr lang="en-US" altLang="en-US">
                <a:sym typeface="Symbol" panose="05050102010706020507" pitchFamily="18" charset="2"/>
              </a:rPr>
              <a:t>One unit per trip across the river.</a:t>
            </a:r>
          </a:p>
          <a:p>
            <a:pPr marL="1752600" lvl="3" indent="-381000" eaLnBrk="1" hangingPunct="1">
              <a:buFont typeface="Monotype Sorts" pitchFamily="2" charset="2"/>
              <a:buNone/>
            </a:pPr>
            <a:endParaRPr lang="en-US" altLang="en-US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8707942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9530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Depth First visit order</a:t>
            </a:r>
          </a:p>
          <a:p>
            <a:pPr lvl="1" eaLnBrk="1" hangingPunct="1"/>
            <a:r>
              <a:rPr lang="en-US" altLang="en-US" sz="2400" dirty="0"/>
              <a:t>Trick Question</a:t>
            </a:r>
          </a:p>
          <a:p>
            <a:pPr lvl="1" eaLnBrk="1" hangingPunct="1"/>
            <a:r>
              <a:rPr lang="en-US" altLang="en-US" sz="2400" dirty="0"/>
              <a:t>1, 2, 4, 8, 16, 32, ….</a:t>
            </a:r>
          </a:p>
          <a:p>
            <a:pPr lvl="1" eaLnBrk="1" hangingPunct="1"/>
            <a:endParaRPr lang="en-US" altLang="en-US" sz="2400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/>
          </p:nvPr>
        </p:nvGraphicFramePr>
        <p:xfrm>
          <a:off x="5181600" y="1981200"/>
          <a:ext cx="36671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Bitmap Image" r:id="rId3" imgW="3666667" imgH="1695687" progId="Paint.Picture">
                  <p:embed/>
                </p:oleObj>
              </mc:Choice>
              <mc:Fallback>
                <p:oleObj name="Bitmap Image" r:id="rId3" imgW="3666667" imgH="1695687" progId="Paint.Picture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81200"/>
                        <a:ext cx="3667125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88514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Activity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Consider a state space where the start state is number 1 and the successor function for state n returns two states, numbers 2n and 2n+1.</a:t>
            </a:r>
          </a:p>
          <a:p>
            <a:pPr lvl="1" eaLnBrk="1" hangingPunct="1"/>
            <a:r>
              <a:rPr lang="en-US" altLang="en-US" dirty="0"/>
              <a:t>Suppose the goal state is 11.  </a:t>
            </a:r>
          </a:p>
          <a:p>
            <a:pPr lvl="1" eaLnBrk="1" hangingPunct="1"/>
            <a:r>
              <a:rPr lang="en-US" altLang="en-US" dirty="0"/>
              <a:t>List the order in which nodes will be visited in </a:t>
            </a:r>
            <a:r>
              <a:rPr lang="en-US" altLang="en-US" dirty="0">
                <a:solidFill>
                  <a:srgbClr val="FF0000"/>
                </a:solidFill>
              </a:rPr>
              <a:t>depth limited search with limit 4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543246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Depth Limited, l=4</a:t>
            </a:r>
          </a:p>
          <a:p>
            <a:pPr lvl="1" eaLnBrk="1" hangingPunct="1"/>
            <a:r>
              <a:rPr lang="en-US" altLang="en-US" sz="2400" dirty="0"/>
              <a:t>1, 2, 4, 8, 16, 17, 9, 18, 19, 5, 10, 20, 21, 11</a:t>
            </a:r>
          </a:p>
          <a:p>
            <a:pPr lvl="1" eaLnBrk="1" hangingPunct="1"/>
            <a:endParaRPr lang="en-US" altLang="en-US" sz="2400" dirty="0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638675" y="2581275"/>
          <a:ext cx="36671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Bitmap Image" r:id="rId3" imgW="3666667" imgH="1695687" progId="Paint.Picture">
                  <p:embed/>
                </p:oleObj>
              </mc:Choice>
              <mc:Fallback>
                <p:oleObj name="Bitmap Image" r:id="rId3" imgW="3666667" imgH="1695687" progId="Paint.Picture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2581275"/>
                        <a:ext cx="3667125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90622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Activity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Consider a state space where the start state is number 1 and the successor function for state n returns two states, numbers 2n and 2n+1.</a:t>
            </a:r>
          </a:p>
          <a:p>
            <a:pPr lvl="1" eaLnBrk="1" hangingPunct="1"/>
            <a:r>
              <a:rPr lang="en-US" altLang="en-US" dirty="0"/>
              <a:t>Suppose the goal state is 11.  </a:t>
            </a:r>
          </a:p>
          <a:p>
            <a:pPr lvl="1" eaLnBrk="1" hangingPunct="1"/>
            <a:r>
              <a:rPr lang="en-US" altLang="en-US" dirty="0"/>
              <a:t>List the order in which nodes will be visited using </a:t>
            </a:r>
            <a:r>
              <a:rPr lang="en-US" altLang="en-US" dirty="0">
                <a:solidFill>
                  <a:srgbClr val="FF0000"/>
                </a:solidFill>
              </a:rPr>
              <a:t>iterative deepening.</a:t>
            </a:r>
          </a:p>
        </p:txBody>
      </p:sp>
    </p:spTree>
    <p:extLst>
      <p:ext uri="{BB962C8B-B14F-4D97-AF65-F5344CB8AC3E}">
        <p14:creationId xmlns:p14="http://schemas.microsoft.com/office/powerpoint/2010/main" val="168069259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Iterative Deepening</a:t>
            </a:r>
          </a:p>
          <a:p>
            <a:pPr lvl="1" eaLnBrk="1" hangingPunct="1"/>
            <a:r>
              <a:rPr lang="en-US" altLang="en-US" sz="2400" dirty="0"/>
              <a:t>1, 1, 2, 3, 1, 2, 4, 5, 3, 6, 7, 1, 2, 4, 8, 9, 5, 10, 11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638675" y="2581275"/>
          <a:ext cx="36671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Bitmap Image" r:id="rId3" imgW="3666667" imgH="1695687" progId="Paint.Picture">
                  <p:embed/>
                </p:oleObj>
              </mc:Choice>
              <mc:Fallback>
                <p:oleObj name="Bitmap Image" r:id="rId3" imgW="3666667" imgH="1695687" progId="Paint.Picture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2581275"/>
                        <a:ext cx="3667125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75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Solution?</a:t>
            </a:r>
          </a:p>
          <a:p>
            <a:r>
              <a:rPr lang="en-US" dirty="0"/>
              <a:t>How did you arrive at that solution?</a:t>
            </a:r>
          </a:p>
        </p:txBody>
      </p:sp>
    </p:spTree>
    <p:extLst>
      <p:ext uri="{BB962C8B-B14F-4D97-AF65-F5344CB8AC3E}">
        <p14:creationId xmlns:p14="http://schemas.microsoft.com/office/powerpoint/2010/main" val="135171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Travelling in Romania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travelling in Romania</a:t>
            </a:r>
          </a:p>
          <a:p>
            <a:r>
              <a:rPr lang="en-US" dirty="0"/>
              <a:t>Currently you are in Arad</a:t>
            </a:r>
          </a:p>
          <a:p>
            <a:r>
              <a:rPr lang="en-US" dirty="0"/>
              <a:t>Your flight leaves Bucharest tomorrow morning so you need to get to the airport</a:t>
            </a:r>
          </a:p>
        </p:txBody>
      </p:sp>
    </p:spTree>
    <p:extLst>
      <p:ext uri="{BB962C8B-B14F-4D97-AF65-F5344CB8AC3E}">
        <p14:creationId xmlns:p14="http://schemas.microsoft.com/office/powerpoint/2010/main" val="1898436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Try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15400" cy="41148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https://replit.com/@CSED5320-F22/Arad-To-Bucharest#main.py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Once the page loads press the run button towards the top of the page.</a:t>
            </a:r>
          </a:p>
          <a:p>
            <a:r>
              <a:rPr lang="en-US" dirty="0"/>
              <a:t>Be patient.  It takes 3-4 seconds to fully  load.</a:t>
            </a:r>
          </a:p>
          <a:p>
            <a:r>
              <a:rPr lang="en-US" dirty="0"/>
              <a:t>Record your process on scratch paper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3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Solution(s) did you find?</a:t>
            </a:r>
          </a:p>
          <a:p>
            <a:r>
              <a:rPr lang="en-US" dirty="0"/>
              <a:t>How did you arrive at that solution(s)?</a:t>
            </a:r>
          </a:p>
        </p:txBody>
      </p:sp>
    </p:spTree>
    <p:extLst>
      <p:ext uri="{BB962C8B-B14F-4D97-AF65-F5344CB8AC3E}">
        <p14:creationId xmlns:p14="http://schemas.microsoft.com/office/powerpoint/2010/main" val="1306398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25603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413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Tree Search Example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8143875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179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Tree Search Example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8124825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6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6858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Consider this problem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399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Three missionaries and three cannibals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Want to cross a river using one canoe.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Canoe can hold up to two people.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Can never be more cannibals than missionaries on either side of the river.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Aim: To get all safely across the river without any missionaries being eaten.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6395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1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0" y="3124200"/>
            <a:ext cx="5943600" cy="381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4714875"/>
            <a:ext cx="4800600" cy="2286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15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/>
              <a:t>Breadth-first search</a:t>
            </a:r>
          </a:p>
          <a:p>
            <a:pPr lvl="1" eaLnBrk="1" hangingPunct="1"/>
            <a:r>
              <a:rPr lang="en-US" altLang="en-US"/>
              <a:t>Uniform-cost search</a:t>
            </a:r>
          </a:p>
          <a:p>
            <a:pPr lvl="1" eaLnBrk="1" hangingPunct="1"/>
            <a:r>
              <a:rPr lang="en-US" altLang="en-US"/>
              <a:t>Depth-first search</a:t>
            </a:r>
          </a:p>
          <a:p>
            <a:pPr lvl="1" eaLnBrk="1" hangingPunct="1"/>
            <a:r>
              <a:rPr lang="en-US" altLang="en-US"/>
              <a:t>Depth-limited search</a:t>
            </a:r>
          </a:p>
          <a:p>
            <a:pPr lvl="1" eaLnBrk="1" hangingPunct="1"/>
            <a:r>
              <a:rPr lang="en-US" altLang="en-US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4205594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Uninformed Search Strategies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Breadth-first search</a:t>
            </a:r>
          </a:p>
          <a:p>
            <a:pPr lvl="1" eaLnBrk="1" hangingPunct="1"/>
            <a:r>
              <a:rPr lang="en-US" altLang="en-US"/>
              <a:t>Uniform-cost search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Depth-first search</a:t>
            </a:r>
          </a:p>
          <a:p>
            <a:pPr lvl="1" eaLnBrk="1" hangingPunct="1"/>
            <a:r>
              <a:rPr lang="en-US" altLang="en-US"/>
              <a:t>Depth-limited search</a:t>
            </a:r>
          </a:p>
          <a:p>
            <a:pPr lvl="1" eaLnBrk="1" hangingPunct="1"/>
            <a:r>
              <a:rPr lang="en-US" altLang="en-US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3214468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Breadth-First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Expanding shallowest unexpanded node</a:t>
            </a:r>
            <a:br>
              <a:rPr lang="en-US" altLang="en-US"/>
            </a:br>
            <a:r>
              <a:rPr lang="en-US" altLang="en-US"/>
              <a:t>Implementation</a:t>
            </a:r>
            <a:br>
              <a:rPr lang="en-US" altLang="en-US"/>
            </a:br>
            <a:r>
              <a:rPr lang="en-US" altLang="en-US"/>
              <a:t>	fringe is a FIFO queue, i.e., </a:t>
            </a:r>
            <a:br>
              <a:rPr lang="en-US" altLang="en-US"/>
            </a:br>
            <a:r>
              <a:rPr lang="en-US" altLang="en-US"/>
              <a:t>                  new successors go at end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0"/>
            <a:ext cx="39147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637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Breadth-First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Expanding shallowest unexpanded node</a:t>
            </a:r>
            <a:br>
              <a:rPr lang="en-US" altLang="en-US"/>
            </a:br>
            <a:r>
              <a:rPr lang="en-US" altLang="en-US"/>
              <a:t>Implementation</a:t>
            </a:r>
            <a:br>
              <a:rPr lang="en-US" altLang="en-US"/>
            </a:br>
            <a:r>
              <a:rPr lang="en-US" altLang="en-US"/>
              <a:t>	fringe is a FIFO queue, i.e., </a:t>
            </a:r>
            <a:br>
              <a:rPr lang="en-US" altLang="en-US"/>
            </a:br>
            <a:r>
              <a:rPr lang="en-US" altLang="en-US"/>
              <a:t>                  new successors go at end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38671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376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Breadth-First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Expanding shallowest unexpanded node</a:t>
            </a:r>
            <a:br>
              <a:rPr lang="en-US" altLang="en-US"/>
            </a:br>
            <a:r>
              <a:rPr lang="en-US" altLang="en-US"/>
              <a:t>Implementation</a:t>
            </a:r>
            <a:br>
              <a:rPr lang="en-US" altLang="en-US"/>
            </a:br>
            <a:r>
              <a:rPr lang="en-US" altLang="en-US"/>
              <a:t>	fringe is a FIFO queue, i.e., </a:t>
            </a:r>
            <a:br>
              <a:rPr lang="en-US" altLang="en-US"/>
            </a:br>
            <a:r>
              <a:rPr lang="en-US" altLang="en-US"/>
              <a:t>                  new successors go at end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7" y="3733800"/>
            <a:ext cx="3781425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928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Breadth-First Search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Expanding shallowest unexpanded node</a:t>
            </a:r>
            <a:br>
              <a:rPr lang="en-US" altLang="en-US"/>
            </a:br>
            <a:r>
              <a:rPr lang="en-US" altLang="en-US"/>
              <a:t>Implementation</a:t>
            </a:r>
            <a:br>
              <a:rPr lang="en-US" altLang="en-US"/>
            </a:br>
            <a:r>
              <a:rPr lang="en-US" altLang="en-US"/>
              <a:t>	fringe is a FIFO queue, i.e., </a:t>
            </a:r>
            <a:br>
              <a:rPr lang="en-US" altLang="en-US"/>
            </a:br>
            <a:r>
              <a:rPr lang="en-US" altLang="en-US"/>
              <a:t>                  new successors go at end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0"/>
            <a:ext cx="3705225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086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44005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42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6957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am I teaching you 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us a chance to:</a:t>
            </a:r>
          </a:p>
          <a:p>
            <a:pPr lvl="1"/>
            <a:r>
              <a:rPr lang="en-US" dirty="0"/>
              <a:t>design a non-trivial problem</a:t>
            </a:r>
          </a:p>
          <a:p>
            <a:pPr lvl="1"/>
            <a:r>
              <a:rPr lang="en-US" dirty="0"/>
              <a:t>talk about (use) the first two ADTs</a:t>
            </a:r>
          </a:p>
          <a:p>
            <a:pPr lvl="1"/>
            <a:r>
              <a:rPr lang="en-US" dirty="0"/>
              <a:t>build one or two domain specific data types (classes)</a:t>
            </a:r>
          </a:p>
          <a:p>
            <a:pPr lvl="1"/>
            <a:r>
              <a:rPr lang="en-US" dirty="0"/>
              <a:t>really apply the complexity operations we introduced with searching/sorting</a:t>
            </a:r>
          </a:p>
        </p:txBody>
      </p:sp>
    </p:spTree>
    <p:extLst>
      <p:ext uri="{BB962C8B-B14F-4D97-AF65-F5344CB8AC3E}">
        <p14:creationId xmlns:p14="http://schemas.microsoft.com/office/powerpoint/2010/main" val="27775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9433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522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8576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5094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10000"/>
            <a:ext cx="37052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404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40290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407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8385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318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8100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687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90525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5669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8576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03149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38481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880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Depth-First Search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Expand deepest unexpanded node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Implementation:</a:t>
            </a:r>
            <a:br>
              <a:rPr lang="en-US" altLang="en-US"/>
            </a:br>
            <a:r>
              <a:rPr lang="en-US" altLang="en-US"/>
              <a:t>	fringe = LIFO queue, I.e., put successors </a:t>
            </a:r>
            <a:br>
              <a:rPr lang="en-US" altLang="en-US"/>
            </a:br>
            <a:r>
              <a:rPr lang="en-US" altLang="en-US"/>
              <a:t>                   at front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40005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69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Search Problem Formulation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5029200"/>
          </a:xfrm>
        </p:spPr>
        <p:txBody>
          <a:bodyPr/>
          <a:lstStyle/>
          <a:p>
            <a:pPr marL="533400" indent="-533400" eaLnBrk="1" hangingPunct="1"/>
            <a:r>
              <a:rPr lang="en-US" altLang="en-US" dirty="0"/>
              <a:t>A problem is defined by four items: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/>
              <a:t>initial state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/>
              <a:t>successor function (which actually defines all reachable states)</a:t>
            </a:r>
            <a:endParaRPr lang="en-US" altLang="en-US" dirty="0">
              <a:sym typeface="Wingdings" panose="05000000000000000000" pitchFamily="2" charset="2"/>
            </a:endParaRP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sym typeface="Wingdings" panose="05000000000000000000" pitchFamily="2" charset="2"/>
              </a:rPr>
              <a:t>goal test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>
                <a:sym typeface="Wingdings" panose="05000000000000000000" pitchFamily="2" charset="2"/>
              </a:rPr>
              <a:t>path cost (additive)</a:t>
            </a:r>
          </a:p>
          <a:p>
            <a:pPr marL="1200150" lvl="2" indent="-342900" eaLnBrk="1" hangingPunct="1"/>
            <a:r>
              <a:rPr lang="en-US" altLang="en-US" dirty="0">
                <a:sym typeface="Wingdings" panose="05000000000000000000" pitchFamily="2" charset="2"/>
              </a:rPr>
              <a:t>e.g., sum of distances, # of actions executed, etc.</a:t>
            </a:r>
          </a:p>
          <a:p>
            <a:pPr marL="1200150" lvl="2" indent="-342900" eaLnBrk="1" hangingPunct="1"/>
            <a:r>
              <a:rPr lang="en-US" altLang="en-US" dirty="0">
                <a:sym typeface="Wingdings" panose="05000000000000000000" pitchFamily="2" charset="2"/>
              </a:rPr>
              <a:t>C(</a:t>
            </a:r>
            <a:r>
              <a:rPr lang="en-US" altLang="en-US" dirty="0" err="1">
                <a:sym typeface="Wingdings" panose="05000000000000000000" pitchFamily="2" charset="2"/>
              </a:rPr>
              <a:t>x,a,y</a:t>
            </a:r>
            <a:r>
              <a:rPr lang="en-US" altLang="en-US" dirty="0">
                <a:sym typeface="Wingdings" panose="05000000000000000000" pitchFamily="2" charset="2"/>
              </a:rPr>
              <a:t>) is the step cost, assumed to be </a:t>
            </a:r>
            <a:r>
              <a:rPr lang="en-US" altLang="en-US" dirty="0">
                <a:sym typeface="Symbol" panose="05050102010706020507" pitchFamily="18" charset="2"/>
              </a:rPr>
              <a:t></a:t>
            </a:r>
            <a:r>
              <a:rPr lang="en-US" altLang="en-US" dirty="0">
                <a:sym typeface="Wingdings" panose="05000000000000000000" pitchFamily="2" charset="2"/>
              </a:rPr>
              <a:t> 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64550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 strategy is defined by picking the order of node expansion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Strategies are evaluated along the following dimensions: </a:t>
            </a:r>
            <a:br>
              <a:rPr lang="en-US" altLang="en-US" sz="2800"/>
            </a:br>
            <a:r>
              <a:rPr lang="en-US" altLang="en-US" sz="2800"/>
              <a:t>	completeness – does it always find a </a:t>
            </a:r>
            <a:br>
              <a:rPr lang="en-US" altLang="en-US" sz="2800"/>
            </a:br>
            <a:r>
              <a:rPr lang="en-US" altLang="en-US" sz="2800"/>
              <a:t>           solution if one exists?</a:t>
            </a:r>
            <a:br>
              <a:rPr lang="en-US" altLang="en-US" sz="2800"/>
            </a:br>
            <a:r>
              <a:rPr lang="en-US" altLang="en-US" sz="2800"/>
              <a:t>	time complexity – number of nodes </a:t>
            </a:r>
            <a:br>
              <a:rPr lang="en-US" altLang="en-US" sz="2800"/>
            </a:br>
            <a:r>
              <a:rPr lang="en-US" altLang="en-US" sz="2800"/>
              <a:t>          generated/expanded</a:t>
            </a:r>
            <a:br>
              <a:rPr lang="en-US" altLang="en-US" sz="2800"/>
            </a:br>
            <a:r>
              <a:rPr lang="en-US" altLang="en-US" sz="2800"/>
              <a:t>	space complexity – maximum number of </a:t>
            </a:r>
            <a:br>
              <a:rPr lang="en-US" altLang="en-US" sz="2800"/>
            </a:br>
            <a:r>
              <a:rPr lang="en-US" altLang="en-US" sz="2800"/>
              <a:t>          nodes in memory</a:t>
            </a:r>
            <a:br>
              <a:rPr lang="en-US" altLang="en-US" sz="2800"/>
            </a:br>
            <a:r>
              <a:rPr lang="en-US" altLang="en-US" sz="2800"/>
              <a:t>	optimality – does it always find a least-cost </a:t>
            </a:r>
            <a:br>
              <a:rPr lang="en-US" altLang="en-US" sz="2800"/>
            </a:br>
            <a:r>
              <a:rPr lang="en-US" altLang="en-US" sz="2800"/>
              <a:t>         solution</a:t>
            </a:r>
          </a:p>
        </p:txBody>
      </p:sp>
    </p:spTree>
    <p:extLst>
      <p:ext uri="{BB962C8B-B14F-4D97-AF65-F5344CB8AC3E}">
        <p14:creationId xmlns:p14="http://schemas.microsoft.com/office/powerpoint/2010/main" val="2490517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Search Strategies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Time and space complexity are measured in terms of 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800"/>
              <a:t>b – maximum branching factor of the search tree</a:t>
            </a:r>
            <a:br>
              <a:rPr lang="en-US" altLang="en-US" sz="2800"/>
            </a:br>
            <a:r>
              <a:rPr lang="en-US" altLang="en-US" sz="2800"/>
              <a:t>d – depth of the least-cost solution</a:t>
            </a:r>
            <a:br>
              <a:rPr lang="en-US" altLang="en-US" sz="2800"/>
            </a:br>
            <a:r>
              <a:rPr lang="en-US" altLang="en-US" sz="2800"/>
              <a:t>m – maximum depth of the state space (may be infinite)</a:t>
            </a:r>
          </a:p>
        </p:txBody>
      </p:sp>
    </p:spTree>
    <p:extLst>
      <p:ext uri="{BB962C8B-B14F-4D97-AF65-F5344CB8AC3E}">
        <p14:creationId xmlns:p14="http://schemas.microsoft.com/office/powerpoint/2010/main" val="13853013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</a:t>
            </a:r>
          </a:p>
        </p:txBody>
      </p:sp>
    </p:spTree>
    <p:extLst>
      <p:ext uri="{BB962C8B-B14F-4D97-AF65-F5344CB8AC3E}">
        <p14:creationId xmlns:p14="http://schemas.microsoft.com/office/powerpoint/2010/main" val="37537564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 (if b is finite)</a:t>
            </a:r>
          </a:p>
          <a:p>
            <a:pPr eaLnBrk="1" hangingPunct="1"/>
            <a:r>
              <a:rPr lang="en-US" altLang="en-US"/>
              <a:t>Time??</a:t>
            </a:r>
          </a:p>
        </p:txBody>
      </p:sp>
    </p:spTree>
    <p:extLst>
      <p:ext uri="{BB962C8B-B14F-4D97-AF65-F5344CB8AC3E}">
        <p14:creationId xmlns:p14="http://schemas.microsoft.com/office/powerpoint/2010/main" val="31142022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 (if b is finite)</a:t>
            </a:r>
          </a:p>
          <a:p>
            <a:pPr eaLnBrk="1" hangingPunct="1"/>
            <a:r>
              <a:rPr lang="en-US" altLang="en-US"/>
              <a:t>Time?? 1 + b + b</a:t>
            </a:r>
            <a:r>
              <a:rPr lang="en-US" altLang="en-US" baseline="30000"/>
              <a:t>2</a:t>
            </a:r>
            <a:r>
              <a:rPr lang="en-US" altLang="en-US"/>
              <a:t> + b</a:t>
            </a:r>
            <a:r>
              <a:rPr lang="en-US" altLang="en-US" baseline="30000"/>
              <a:t>3</a:t>
            </a:r>
            <a:r>
              <a:rPr lang="en-US" altLang="en-US"/>
              <a:t> + … + b</a:t>
            </a:r>
            <a:r>
              <a:rPr lang="en-US" altLang="en-US" baseline="30000"/>
              <a:t>d</a:t>
            </a:r>
            <a:r>
              <a:rPr lang="en-US" altLang="en-US"/>
              <a:t>  + b(b</a:t>
            </a:r>
            <a:r>
              <a:rPr lang="en-US" altLang="en-US" baseline="30000"/>
              <a:t>d</a:t>
            </a:r>
            <a:r>
              <a:rPr lang="en-US" altLang="en-US"/>
              <a:t> – 1)</a:t>
            </a:r>
            <a:br>
              <a:rPr lang="en-US" altLang="en-US"/>
            </a:br>
            <a:r>
              <a:rPr lang="en-US" altLang="en-US"/>
              <a:t>= O( b</a:t>
            </a:r>
            <a:r>
              <a:rPr lang="en-US" altLang="en-US" baseline="30000"/>
              <a:t>d+1</a:t>
            </a:r>
            <a:r>
              <a:rPr lang="en-US" altLang="en-US"/>
              <a:t> ), ie, exp. in d</a:t>
            </a:r>
          </a:p>
          <a:p>
            <a:pPr eaLnBrk="1" hangingPunct="1"/>
            <a:r>
              <a:rPr lang="en-US" altLang="en-US"/>
              <a:t>Space??</a:t>
            </a:r>
          </a:p>
        </p:txBody>
      </p:sp>
    </p:spTree>
    <p:extLst>
      <p:ext uri="{BB962C8B-B14F-4D97-AF65-F5344CB8AC3E}">
        <p14:creationId xmlns:p14="http://schemas.microsoft.com/office/powerpoint/2010/main" val="7182056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 (if b is finite)</a:t>
            </a:r>
          </a:p>
          <a:p>
            <a:pPr eaLnBrk="1" hangingPunct="1"/>
            <a:r>
              <a:rPr lang="en-US" altLang="en-US"/>
              <a:t>Time?? 1 + b + b</a:t>
            </a:r>
            <a:r>
              <a:rPr lang="en-US" altLang="en-US" baseline="30000"/>
              <a:t>2</a:t>
            </a:r>
            <a:r>
              <a:rPr lang="en-US" altLang="en-US"/>
              <a:t> + b</a:t>
            </a:r>
            <a:r>
              <a:rPr lang="en-US" altLang="en-US" baseline="30000"/>
              <a:t>3</a:t>
            </a:r>
            <a:r>
              <a:rPr lang="en-US" altLang="en-US"/>
              <a:t> + … + b</a:t>
            </a:r>
            <a:r>
              <a:rPr lang="en-US" altLang="en-US" baseline="30000"/>
              <a:t>d</a:t>
            </a:r>
            <a:r>
              <a:rPr lang="en-US" altLang="en-US"/>
              <a:t>  + b(b</a:t>
            </a:r>
            <a:r>
              <a:rPr lang="en-US" altLang="en-US" baseline="30000"/>
              <a:t>d</a:t>
            </a:r>
            <a:r>
              <a:rPr lang="en-US" altLang="en-US"/>
              <a:t> – 1)</a:t>
            </a:r>
            <a:br>
              <a:rPr lang="en-US" altLang="en-US"/>
            </a:br>
            <a:r>
              <a:rPr lang="en-US" altLang="en-US"/>
              <a:t>= O( b</a:t>
            </a:r>
            <a:r>
              <a:rPr lang="en-US" altLang="en-US" baseline="30000"/>
              <a:t>d+1</a:t>
            </a:r>
            <a:r>
              <a:rPr lang="en-US" altLang="en-US"/>
              <a:t> ), ie, exp. in d</a:t>
            </a:r>
          </a:p>
          <a:p>
            <a:pPr eaLnBrk="1" hangingPunct="1"/>
            <a:r>
              <a:rPr lang="en-US" altLang="en-US"/>
              <a:t>Space?? O( b</a:t>
            </a:r>
            <a:r>
              <a:rPr lang="en-US" altLang="en-US" baseline="30000"/>
              <a:t>d+1</a:t>
            </a:r>
            <a:r>
              <a:rPr lang="en-US" altLang="en-US"/>
              <a:t> ) (keep every node in memory)</a:t>
            </a:r>
          </a:p>
          <a:p>
            <a:pPr eaLnBrk="1" hangingPunct="1"/>
            <a:r>
              <a:rPr lang="en-US" altLang="en-US"/>
              <a:t>Optimal?? </a:t>
            </a:r>
          </a:p>
        </p:txBody>
      </p:sp>
    </p:spTree>
    <p:extLst>
      <p:ext uri="{BB962C8B-B14F-4D97-AF65-F5344CB8AC3E}">
        <p14:creationId xmlns:p14="http://schemas.microsoft.com/office/powerpoint/2010/main" val="6015640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Complete?? Yes (if b is finite)</a:t>
            </a:r>
          </a:p>
          <a:p>
            <a:pPr eaLnBrk="1" hangingPunct="1"/>
            <a:r>
              <a:rPr lang="en-US" altLang="en-US" sz="2800"/>
              <a:t>Time?? 1 + b + b</a:t>
            </a:r>
            <a:r>
              <a:rPr lang="en-US" altLang="en-US" sz="2800" baseline="30000"/>
              <a:t>2</a:t>
            </a:r>
            <a:r>
              <a:rPr lang="en-US" altLang="en-US" sz="2800"/>
              <a:t> + b</a:t>
            </a:r>
            <a:r>
              <a:rPr lang="en-US" altLang="en-US" sz="2800" baseline="30000"/>
              <a:t>3</a:t>
            </a:r>
            <a:r>
              <a:rPr lang="en-US" altLang="en-US" sz="2800"/>
              <a:t> + … + b</a:t>
            </a:r>
            <a:r>
              <a:rPr lang="en-US" altLang="en-US" sz="2800" baseline="30000"/>
              <a:t>d</a:t>
            </a:r>
            <a:r>
              <a:rPr lang="en-US" altLang="en-US" sz="2800"/>
              <a:t>  + b(b</a:t>
            </a:r>
            <a:r>
              <a:rPr lang="en-US" altLang="en-US" sz="2800" baseline="30000"/>
              <a:t>d</a:t>
            </a:r>
            <a:r>
              <a:rPr lang="en-US" altLang="en-US" sz="2800"/>
              <a:t> – 1)</a:t>
            </a:r>
            <a:br>
              <a:rPr lang="en-US" altLang="en-US" sz="2800"/>
            </a:br>
            <a:r>
              <a:rPr lang="en-US" altLang="en-US" sz="2800"/>
              <a:t>= O( b</a:t>
            </a:r>
            <a:r>
              <a:rPr lang="en-US" altLang="en-US" sz="2800" baseline="30000"/>
              <a:t>d+1</a:t>
            </a:r>
            <a:r>
              <a:rPr lang="en-US" altLang="en-US" sz="2800"/>
              <a:t> ), ie, exp. in d</a:t>
            </a:r>
          </a:p>
          <a:p>
            <a:pPr eaLnBrk="1" hangingPunct="1"/>
            <a:r>
              <a:rPr lang="en-US" altLang="en-US" sz="2800"/>
              <a:t>Space?? O( b</a:t>
            </a:r>
            <a:r>
              <a:rPr lang="en-US" altLang="en-US" sz="2800" baseline="30000"/>
              <a:t>d+1</a:t>
            </a:r>
            <a:r>
              <a:rPr lang="en-US" altLang="en-US" sz="2800"/>
              <a:t> ) (keep every node in memory)</a:t>
            </a:r>
          </a:p>
          <a:p>
            <a:pPr eaLnBrk="1" hangingPunct="1"/>
            <a:r>
              <a:rPr lang="en-US" altLang="en-US" sz="2800"/>
              <a:t>Optimal?? Yes (if cost = 1 per step); not optimal in general</a:t>
            </a:r>
          </a:p>
          <a:p>
            <a:pPr eaLnBrk="1" hangingPunct="1"/>
            <a:r>
              <a:rPr lang="en-US" altLang="en-US" sz="2800"/>
              <a:t>Space is the big problem: can easily generate nodes at 10MB/sec, so 24hours = 860GB.</a:t>
            </a:r>
          </a:p>
        </p:txBody>
      </p:sp>
    </p:spTree>
    <p:extLst>
      <p:ext uri="{BB962C8B-B14F-4D97-AF65-F5344CB8AC3E}">
        <p14:creationId xmlns:p14="http://schemas.microsoft.com/office/powerpoint/2010/main" val="20935952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</a:t>
            </a:r>
          </a:p>
        </p:txBody>
      </p:sp>
    </p:spTree>
    <p:extLst>
      <p:ext uri="{BB962C8B-B14F-4D97-AF65-F5344CB8AC3E}">
        <p14:creationId xmlns:p14="http://schemas.microsoft.com/office/powerpoint/2010/main" val="39735151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No: fails in infinite-depth spaces, spaces with loops</a:t>
            </a:r>
            <a:br>
              <a:rPr lang="en-US" altLang="en-US"/>
            </a:br>
            <a:r>
              <a:rPr lang="en-US" altLang="en-US"/>
              <a:t>	Modify to avoid repeated states along path </a:t>
            </a:r>
            <a:br>
              <a:rPr lang="en-US" altLang="en-US"/>
            </a:br>
            <a:r>
              <a:rPr lang="en-US" altLang="en-US"/>
              <a:t>              </a:t>
            </a:r>
            <a:r>
              <a:rPr lang="en-US" altLang="en-US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Time??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6162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Complete?? No: fails in infinite-depth spaces, spaces with loops</a:t>
            </a:r>
            <a:br>
              <a:rPr lang="en-US" altLang="en-US" sz="2800"/>
            </a:br>
            <a:r>
              <a:rPr lang="en-US" altLang="en-US" sz="2800"/>
              <a:t>	Modify to avoid repeated states along path </a:t>
            </a:r>
            <a:br>
              <a:rPr lang="en-US" altLang="en-US" sz="2800"/>
            </a:br>
            <a:r>
              <a:rPr lang="en-US" altLang="en-US" sz="2800"/>
              <a:t>              </a:t>
            </a:r>
            <a:r>
              <a:rPr lang="en-US" altLang="en-US" sz="280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/>
            <a:r>
              <a:rPr lang="en-US" altLang="en-US" sz="2800">
                <a:sym typeface="Symbol" panose="05050102010706020507" pitchFamily="18" charset="2"/>
              </a:rPr>
              <a:t>Time?? O(b</a:t>
            </a:r>
            <a:r>
              <a:rPr lang="en-US" altLang="en-US" sz="2800" baseline="30000">
                <a:sym typeface="Symbol" panose="05050102010706020507" pitchFamily="18" charset="2"/>
              </a:rPr>
              <a:t>m</a:t>
            </a:r>
            <a:r>
              <a:rPr lang="en-US" altLang="en-US" sz="280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>
                <a:sym typeface="Symbol" panose="05050102010706020507" pitchFamily="18" charset="2"/>
              </a:rPr>
            </a:br>
            <a:r>
              <a:rPr lang="en-US" altLang="en-US" sz="280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/>
            <a:r>
              <a:rPr lang="en-US" altLang="en-US" sz="2800">
                <a:sym typeface="Symbol" panose="05050102010706020507" pitchFamily="18" charset="2"/>
              </a:rPr>
              <a:t>Space??</a:t>
            </a:r>
          </a:p>
        </p:txBody>
      </p:sp>
    </p:spTree>
    <p:extLst>
      <p:ext uri="{BB962C8B-B14F-4D97-AF65-F5344CB8AC3E}">
        <p14:creationId xmlns:p14="http://schemas.microsoft.com/office/powerpoint/2010/main" val="255547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447800"/>
            <a:ext cx="8153399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 kern="0" dirty="0"/>
              <a:t>Three missionaries and three cannibals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kern="0" dirty="0"/>
              <a:t>Want to cross a river using one canoe.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kern="0" dirty="0"/>
              <a:t>Canoe can hold up to two people.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kern="0" dirty="0"/>
              <a:t>Can never be more cannibals than missionaries on either side of the river.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 kern="0" dirty="0"/>
          </a:p>
          <a:p>
            <a:pPr eaLnBrk="1" hangingPunct="1"/>
            <a:r>
              <a:rPr lang="en-US" altLang="en-US" sz="2800" dirty="0"/>
              <a:t>States?? Actions?? Goal test?? Path cost??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 kern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685800"/>
          </a:xfrm>
        </p:spPr>
        <p:txBody>
          <a:bodyPr/>
          <a:lstStyle/>
          <a:p>
            <a:pPr eaLnBrk="1" hangingPunct="1"/>
            <a:r>
              <a:rPr lang="en-US" altLang="en-US" sz="4000"/>
              <a:t>Consider this problem</a:t>
            </a:r>
          </a:p>
        </p:txBody>
      </p:sp>
    </p:spTree>
    <p:extLst>
      <p:ext uri="{BB962C8B-B14F-4D97-AF65-F5344CB8AC3E}">
        <p14:creationId xmlns:p14="http://schemas.microsoft.com/office/powerpoint/2010/main" val="26405751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No: fails in infinite-depth spaces, spaces with loops</a:t>
            </a:r>
            <a:br>
              <a:rPr lang="en-US" altLang="en-US" sz="2800"/>
            </a:br>
            <a:r>
              <a:rPr lang="en-US" altLang="en-US" sz="2800"/>
              <a:t>	Modify to avoid repeated states along path </a:t>
            </a:r>
            <a:br>
              <a:rPr lang="en-US" altLang="en-US" sz="2800"/>
            </a:br>
            <a:r>
              <a:rPr lang="en-US" altLang="en-US" sz="2800"/>
              <a:t>              </a:t>
            </a:r>
            <a:r>
              <a:rPr lang="en-US" altLang="en-US" sz="280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Time?? O(b</a:t>
            </a:r>
            <a:r>
              <a:rPr lang="en-US" altLang="en-US" sz="2800" baseline="30000">
                <a:sym typeface="Symbol" panose="05050102010706020507" pitchFamily="18" charset="2"/>
              </a:rPr>
              <a:t>m</a:t>
            </a:r>
            <a:r>
              <a:rPr lang="en-US" altLang="en-US" sz="280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>
                <a:sym typeface="Symbol" panose="05050102010706020507" pitchFamily="18" charset="2"/>
              </a:rPr>
            </a:br>
            <a:r>
              <a:rPr lang="en-US" altLang="en-US" sz="280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Space?? O(bm),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Optimal??</a:t>
            </a:r>
          </a:p>
        </p:txBody>
      </p:sp>
    </p:spTree>
    <p:extLst>
      <p:ext uri="{BB962C8B-B14F-4D97-AF65-F5344CB8AC3E}">
        <p14:creationId xmlns:p14="http://schemas.microsoft.com/office/powerpoint/2010/main" val="39989045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No: fails in infinite-depth spaces, spaces with loops</a:t>
            </a:r>
            <a:br>
              <a:rPr lang="en-US" altLang="en-US" sz="2800"/>
            </a:br>
            <a:r>
              <a:rPr lang="en-US" altLang="en-US" sz="2800"/>
              <a:t>	Modify to avoid repeated states along path </a:t>
            </a:r>
            <a:br>
              <a:rPr lang="en-US" altLang="en-US" sz="2800"/>
            </a:br>
            <a:r>
              <a:rPr lang="en-US" altLang="en-US" sz="2800"/>
              <a:t>              </a:t>
            </a:r>
            <a:r>
              <a:rPr lang="en-US" altLang="en-US" sz="280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Time?? O(b</a:t>
            </a:r>
            <a:r>
              <a:rPr lang="en-US" altLang="en-US" sz="2800" baseline="30000">
                <a:sym typeface="Symbol" panose="05050102010706020507" pitchFamily="18" charset="2"/>
              </a:rPr>
              <a:t>m</a:t>
            </a:r>
            <a:r>
              <a:rPr lang="en-US" altLang="en-US" sz="280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>
                <a:sym typeface="Symbol" panose="05050102010706020507" pitchFamily="18" charset="2"/>
              </a:rPr>
            </a:br>
            <a:r>
              <a:rPr lang="en-US" altLang="en-US" sz="280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Space?? O(bm),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Optimal?? No.</a:t>
            </a:r>
          </a:p>
        </p:txBody>
      </p:sp>
    </p:spTree>
    <p:extLst>
      <p:ext uri="{BB962C8B-B14F-4D97-AF65-F5344CB8AC3E}">
        <p14:creationId xmlns:p14="http://schemas.microsoft.com/office/powerpoint/2010/main" val="33735501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D2F2-3E9B-4117-999C-B1DAAFBEE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where I stopped in the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8A565-AAE6-4031-93D6-C8660449E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337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Uninformed Search Strategies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b="1"/>
              <a:t>Breadth-first search</a:t>
            </a:r>
          </a:p>
          <a:p>
            <a:pPr lvl="1" eaLnBrk="1" hangingPunct="1"/>
            <a:r>
              <a:rPr lang="en-US" altLang="en-US"/>
              <a:t>Uniform-cost search</a:t>
            </a:r>
          </a:p>
          <a:p>
            <a:pPr lvl="1" eaLnBrk="1" hangingPunct="1"/>
            <a:r>
              <a:rPr lang="en-US" altLang="en-US" b="1"/>
              <a:t>Depth-first search</a:t>
            </a:r>
          </a:p>
          <a:p>
            <a:pPr lvl="1" eaLnBrk="1" hangingPunct="1"/>
            <a:r>
              <a:rPr lang="en-US" altLang="en-US"/>
              <a:t>Depth-limited search</a:t>
            </a:r>
          </a:p>
          <a:p>
            <a:pPr lvl="1" eaLnBrk="1" hangingPunct="1"/>
            <a:r>
              <a:rPr lang="en-US" altLang="en-US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2951501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Complete?? Yes (if b is finite)</a:t>
            </a:r>
          </a:p>
          <a:p>
            <a:pPr eaLnBrk="1" hangingPunct="1"/>
            <a:r>
              <a:rPr lang="en-US" altLang="en-US" sz="2800"/>
              <a:t>Time?? 1 + b + b</a:t>
            </a:r>
            <a:r>
              <a:rPr lang="en-US" altLang="en-US" sz="2800" baseline="30000"/>
              <a:t>2</a:t>
            </a:r>
            <a:r>
              <a:rPr lang="en-US" altLang="en-US" sz="2800"/>
              <a:t> + b</a:t>
            </a:r>
            <a:r>
              <a:rPr lang="en-US" altLang="en-US" sz="2800" baseline="30000"/>
              <a:t>3</a:t>
            </a:r>
            <a:r>
              <a:rPr lang="en-US" altLang="en-US" sz="2800"/>
              <a:t> + … + b</a:t>
            </a:r>
            <a:r>
              <a:rPr lang="en-US" altLang="en-US" sz="2800" baseline="30000"/>
              <a:t>d</a:t>
            </a:r>
            <a:r>
              <a:rPr lang="en-US" altLang="en-US" sz="2800"/>
              <a:t>  + b(b</a:t>
            </a:r>
            <a:r>
              <a:rPr lang="en-US" altLang="en-US" sz="2800" baseline="30000"/>
              <a:t>d</a:t>
            </a:r>
            <a:r>
              <a:rPr lang="en-US" altLang="en-US" sz="2800"/>
              <a:t> – 1)</a:t>
            </a:r>
            <a:br>
              <a:rPr lang="en-US" altLang="en-US" sz="2800"/>
            </a:br>
            <a:r>
              <a:rPr lang="en-US" altLang="en-US" sz="2800"/>
              <a:t>= O( b</a:t>
            </a:r>
            <a:r>
              <a:rPr lang="en-US" altLang="en-US" sz="2800" baseline="30000"/>
              <a:t>d+1</a:t>
            </a:r>
            <a:r>
              <a:rPr lang="en-US" altLang="en-US" sz="2800"/>
              <a:t> ), ie, exp. in d</a:t>
            </a:r>
          </a:p>
          <a:p>
            <a:pPr eaLnBrk="1" hangingPunct="1"/>
            <a:r>
              <a:rPr lang="en-US" altLang="en-US" sz="2800"/>
              <a:t>Space?? O( b</a:t>
            </a:r>
            <a:r>
              <a:rPr lang="en-US" altLang="en-US" sz="2800" baseline="30000"/>
              <a:t>d+1</a:t>
            </a:r>
            <a:r>
              <a:rPr lang="en-US" altLang="en-US" sz="2800"/>
              <a:t> ) (keep every node in memory)</a:t>
            </a:r>
          </a:p>
          <a:p>
            <a:pPr eaLnBrk="1" hangingPunct="1"/>
            <a:r>
              <a:rPr lang="en-US" altLang="en-US" sz="2800"/>
              <a:t>Optimal?? Yes (if cost = 1 per step); not optimal in general</a:t>
            </a:r>
          </a:p>
          <a:p>
            <a:pPr eaLnBrk="1" hangingPunct="1"/>
            <a:r>
              <a:rPr lang="en-US" altLang="en-US" sz="2800"/>
              <a:t>Space is the big problem: can easily generate nodes at 10MB/sec, so 24hours = 860GB.</a:t>
            </a:r>
          </a:p>
        </p:txBody>
      </p:sp>
    </p:spTree>
    <p:extLst>
      <p:ext uri="{BB962C8B-B14F-4D97-AF65-F5344CB8AC3E}">
        <p14:creationId xmlns:p14="http://schemas.microsoft.com/office/powerpoint/2010/main" val="21865386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Breadth-First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Complete?? Yes (if b is finite)</a:t>
            </a:r>
          </a:p>
          <a:p>
            <a:pPr eaLnBrk="1" hangingPunct="1"/>
            <a:r>
              <a:rPr lang="en-US" altLang="en-US" sz="2800"/>
              <a:t>Time?? 1 + b + b</a:t>
            </a:r>
            <a:r>
              <a:rPr lang="en-US" altLang="en-US" sz="2800" baseline="30000"/>
              <a:t>2</a:t>
            </a:r>
            <a:r>
              <a:rPr lang="en-US" altLang="en-US" sz="2800"/>
              <a:t> + b</a:t>
            </a:r>
            <a:r>
              <a:rPr lang="en-US" altLang="en-US" sz="2800" baseline="30000"/>
              <a:t>3</a:t>
            </a:r>
            <a:r>
              <a:rPr lang="en-US" altLang="en-US" sz="2800"/>
              <a:t> + … + b</a:t>
            </a:r>
            <a:r>
              <a:rPr lang="en-US" altLang="en-US" sz="2800" baseline="30000"/>
              <a:t>d</a:t>
            </a:r>
            <a:r>
              <a:rPr lang="en-US" altLang="en-US" sz="2800"/>
              <a:t>  + b(b</a:t>
            </a:r>
            <a:r>
              <a:rPr lang="en-US" altLang="en-US" sz="2800" baseline="30000"/>
              <a:t>d</a:t>
            </a:r>
            <a:r>
              <a:rPr lang="en-US" altLang="en-US" sz="2800"/>
              <a:t> – 1)</a:t>
            </a:r>
            <a:br>
              <a:rPr lang="en-US" altLang="en-US" sz="2800"/>
            </a:br>
            <a:r>
              <a:rPr lang="en-US" altLang="en-US" sz="2800"/>
              <a:t>= O( b</a:t>
            </a:r>
            <a:r>
              <a:rPr lang="en-US" altLang="en-US" sz="2800" baseline="30000"/>
              <a:t>d+1</a:t>
            </a:r>
            <a:r>
              <a:rPr lang="en-US" altLang="en-US" sz="2800"/>
              <a:t> ), ie, exp. in d</a:t>
            </a:r>
          </a:p>
          <a:p>
            <a:pPr eaLnBrk="1" hangingPunct="1"/>
            <a:r>
              <a:rPr lang="en-US" altLang="en-US" sz="2800"/>
              <a:t>Space?? O( b</a:t>
            </a:r>
            <a:r>
              <a:rPr lang="en-US" altLang="en-US" sz="2800" baseline="30000"/>
              <a:t>d+1</a:t>
            </a:r>
            <a:r>
              <a:rPr lang="en-US" altLang="en-US" sz="2800"/>
              <a:t> ) (keep every node in memory)</a:t>
            </a:r>
          </a:p>
          <a:p>
            <a:pPr eaLnBrk="1" hangingPunct="1"/>
            <a:r>
              <a:rPr lang="en-US" altLang="en-US" sz="2800"/>
              <a:t>Optimal?? Yes (</a:t>
            </a:r>
            <a:r>
              <a:rPr lang="en-US" altLang="en-US" sz="2800">
                <a:solidFill>
                  <a:schemeClr val="accent2"/>
                </a:solidFill>
              </a:rPr>
              <a:t>if cost = 1 per step</a:t>
            </a:r>
            <a:r>
              <a:rPr lang="en-US" altLang="en-US" sz="2800"/>
              <a:t>); not optimal in general</a:t>
            </a:r>
          </a:p>
          <a:p>
            <a:pPr eaLnBrk="1" hangingPunct="1"/>
            <a:r>
              <a:rPr lang="en-US" altLang="en-US" sz="2800"/>
              <a:t>Space is the big problem: can easily generate nodes at 10MB/sec, so 24hours = 860GB.</a:t>
            </a:r>
          </a:p>
        </p:txBody>
      </p:sp>
    </p:spTree>
    <p:extLst>
      <p:ext uri="{BB962C8B-B14F-4D97-AF65-F5344CB8AC3E}">
        <p14:creationId xmlns:p14="http://schemas.microsoft.com/office/powerpoint/2010/main" val="33882276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8277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</p:txBody>
      </p:sp>
    </p:spTree>
    <p:extLst>
      <p:ext uri="{BB962C8B-B14F-4D97-AF65-F5344CB8AC3E}">
        <p14:creationId xmlns:p14="http://schemas.microsoft.com/office/powerpoint/2010/main" val="38472867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914400" y="26670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52016" y="267462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550230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1539412" y="2193131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18171" y="38100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5854" y="209427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75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3172" y="3567052"/>
            <a:ext cx="55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383575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Initial State</a:t>
            </a:r>
          </a:p>
          <a:p>
            <a:pPr lvl="1" eaLnBrk="1" hangingPunct="1"/>
            <a:r>
              <a:rPr lang="en-US" altLang="en-US" dirty="0"/>
              <a:t>We can show number of cannibals, missionaries and canoes on each side of the river. </a:t>
            </a:r>
          </a:p>
          <a:p>
            <a:pPr lvl="1" eaLnBrk="1" hangingPunct="1"/>
            <a:r>
              <a:rPr lang="en-US" altLang="en-US" dirty="0"/>
              <a:t>Start state is therefore:</a:t>
            </a:r>
          </a:p>
          <a:p>
            <a:pPr lvl="2" eaLnBrk="1" hangingPunct="1"/>
            <a:r>
              <a:rPr lang="en-US" altLang="en-US" dirty="0"/>
              <a:t>[3,3,1,0,0,0]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14589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1539412" y="2193131"/>
            <a:ext cx="762000" cy="5334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18171" y="38100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5854" y="209427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75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3172" y="3567052"/>
            <a:ext cx="55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2940987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18171" y="38100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3172" y="3567052"/>
            <a:ext cx="55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34541" y="255968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</p:spTree>
    <p:extLst>
      <p:ext uri="{BB962C8B-B14F-4D97-AF65-F5344CB8AC3E}">
        <p14:creationId xmlns:p14="http://schemas.microsoft.com/office/powerpoint/2010/main" val="34004471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18171" y="3810000"/>
            <a:ext cx="762000" cy="5334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3172" y="3567052"/>
            <a:ext cx="55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34541" y="255968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35142666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18171" y="3810000"/>
            <a:ext cx="762000" cy="5334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3172" y="3567052"/>
            <a:ext cx="555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39384" y="245891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2053" y="3107626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43390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</p:spTree>
    <p:extLst>
      <p:ext uri="{BB962C8B-B14F-4D97-AF65-F5344CB8AC3E}">
        <p14:creationId xmlns:p14="http://schemas.microsoft.com/office/powerpoint/2010/main" val="289055518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2460" y="244862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80222" y="30638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43390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</p:spTree>
    <p:extLst>
      <p:ext uri="{BB962C8B-B14F-4D97-AF65-F5344CB8AC3E}">
        <p14:creationId xmlns:p14="http://schemas.microsoft.com/office/powerpoint/2010/main" val="42350275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43390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52460" y="244862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80222" y="30638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</p:spTree>
    <p:extLst>
      <p:ext uri="{BB962C8B-B14F-4D97-AF65-F5344CB8AC3E}">
        <p14:creationId xmlns:p14="http://schemas.microsoft.com/office/powerpoint/2010/main" val="36488001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514600" y="3167062"/>
            <a:ext cx="762000" cy="5334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70571" y="28657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6713" y="1760892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3755606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95600" y="281308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52460" y="244862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24077" y="266573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64482" y="335893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6233" y="395977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978" y="212180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14597719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skip forward, hiding some details</a:t>
            </a:r>
          </a:p>
        </p:txBody>
      </p:sp>
    </p:spTree>
    <p:extLst>
      <p:ext uri="{BB962C8B-B14F-4D97-AF65-F5344CB8AC3E}">
        <p14:creationId xmlns:p14="http://schemas.microsoft.com/office/powerpoint/2010/main" val="25882132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49176" y="1670058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70571" y="28657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6713" y="1760892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3755606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77060" y="1671433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52460" y="244862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24077" y="266573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64482" y="335893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6233" y="395977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978" y="212180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2790298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955497" y="27051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70571" y="28657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6713" y="1760892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3755606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52460" y="244862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24077" y="266573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64482" y="335893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6233" y="395977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978" y="212180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149326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Initial State</a:t>
            </a:r>
          </a:p>
          <a:p>
            <a:pPr lvl="1" eaLnBrk="1" hangingPunct="1"/>
            <a:r>
              <a:rPr lang="en-US" altLang="en-US" dirty="0"/>
              <a:t>However, since the system is closed, we only need to represent one side of the river, as we can deduce the other side.</a:t>
            </a:r>
          </a:p>
          <a:p>
            <a:pPr lvl="1" eaLnBrk="1" hangingPunct="1"/>
            <a:r>
              <a:rPr lang="en-US" altLang="en-US" dirty="0"/>
              <a:t>We will represent the starting side of the river, and omit the ending side.</a:t>
            </a:r>
          </a:p>
          <a:p>
            <a:pPr lvl="1" eaLnBrk="1" hangingPunct="1"/>
            <a:r>
              <a:rPr lang="en-US" altLang="en-US" dirty="0"/>
              <a:t>So start state is:</a:t>
            </a:r>
          </a:p>
          <a:p>
            <a:pPr lvl="2" eaLnBrk="1" hangingPunct="1"/>
            <a:r>
              <a:rPr lang="en-US" altLang="en-US" dirty="0"/>
              <a:t>[3,3,1]</a:t>
            </a:r>
          </a:p>
        </p:txBody>
      </p:sp>
    </p:spTree>
    <p:extLst>
      <p:ext uri="{BB962C8B-B14F-4D97-AF65-F5344CB8AC3E}">
        <p14:creationId xmlns:p14="http://schemas.microsoft.com/office/powerpoint/2010/main" val="5682012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18171" y="27133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70571" y="2865792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6713" y="1760892"/>
            <a:ext cx="994023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3755606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24077" y="266573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64482" y="3358936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6233" y="395977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978" y="212180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4623629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3755606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96233" y="3959773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220</a:t>
            </a:r>
          </a:p>
        </p:txBody>
      </p:sp>
    </p:spTree>
    <p:extLst>
      <p:ext uri="{BB962C8B-B14F-4D97-AF65-F5344CB8AC3E}">
        <p14:creationId xmlns:p14="http://schemas.microsoft.com/office/powerpoint/2010/main" val="25215055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229920" y="415982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40386" y="435988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03724" y="381201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48187" y="488259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174184" y="537343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02613" y="530282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5270464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032571" y="464216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40386" y="435988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8480" y="3167209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97542" y="4462788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3247" y="283579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239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48187" y="488259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174184" y="537343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02613" y="530282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27113681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032571" y="4642168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40386" y="435988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97542" y="4462788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48187" y="488259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174184" y="537343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02613" y="530282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85387297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1926954" y="5220597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40386" y="435988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93436" y="5687506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48187" y="488259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317</a:t>
            </a:r>
          </a:p>
        </p:txBody>
      </p:sp>
      <p:sp>
        <p:nvSpPr>
          <p:cNvPr id="16" name="Oval 15"/>
          <p:cNvSpPr/>
          <p:nvPr/>
        </p:nvSpPr>
        <p:spPr>
          <a:xfrm>
            <a:off x="3174184" y="537343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02613" y="530282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7372658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1926954" y="5220597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7574" y="498832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93436" y="5687506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7160" y="54471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3174184" y="537343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02613" y="530282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366</a:t>
            </a:r>
          </a:p>
        </p:txBody>
      </p:sp>
    </p:spTree>
    <p:extLst>
      <p:ext uri="{BB962C8B-B14F-4D97-AF65-F5344CB8AC3E}">
        <p14:creationId xmlns:p14="http://schemas.microsoft.com/office/powerpoint/2010/main" val="32402118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1926954" y="5220597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7574" y="498832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93436" y="5687506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374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7160" y="54471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4047627" y="439705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85813" y="436414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215108735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271200" y="544716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7574" y="498832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47627" y="5340842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7160" y="54471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</a:p>
        </p:txBody>
      </p:sp>
      <p:sp>
        <p:nvSpPr>
          <p:cNvPr id="16" name="Oval 15"/>
          <p:cNvSpPr/>
          <p:nvPr/>
        </p:nvSpPr>
        <p:spPr>
          <a:xfrm>
            <a:off x="4047627" y="439705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85813" y="436414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220240950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271200" y="544716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7574" y="4988323"/>
            <a:ext cx="894280" cy="56457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47627" y="5340842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7160" y="5447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47627" y="439705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85813" y="436414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1172336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Goal State(s)</a:t>
            </a:r>
          </a:p>
          <a:p>
            <a:pPr marL="990600" lvl="1" indent="-533400" eaLnBrk="1" hangingPunct="1"/>
            <a:r>
              <a:rPr lang="en-US" altLang="en-US">
                <a:sym typeface="Symbol" panose="05050102010706020507" pitchFamily="18" charset="2"/>
              </a:rPr>
              <a:t>[0,0,0]  </a:t>
            </a:r>
          </a:p>
          <a:p>
            <a:pPr marL="990600" lvl="1" indent="-533400" eaLnBrk="1" hangingPunct="1"/>
            <a:r>
              <a:rPr lang="en-US" altLang="en-US">
                <a:sym typeface="Symbol" panose="05050102010706020507" pitchFamily="18" charset="2"/>
              </a:rPr>
              <a:t>TECHNICALLY also [0,0,1]</a:t>
            </a:r>
          </a:p>
          <a:p>
            <a:pPr marL="1752600" lvl="3" indent="-381000" eaLnBrk="1" hangingPunct="1">
              <a:buFont typeface="Monotype Sorts" pitchFamily="2" charset="2"/>
              <a:buNone/>
            </a:pPr>
            <a:endParaRPr lang="en-US" altLang="en-US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255085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3271200" y="5447161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7574" y="4988323"/>
            <a:ext cx="894280" cy="56457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12036" y="4882590"/>
            <a:ext cx="894280" cy="564571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47627" y="5340842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494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7007" y="453674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7160" y="5447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418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47627" y="4397053"/>
            <a:ext cx="894280" cy="5645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85813" y="436414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504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12201" y="1769437"/>
            <a:ext cx="3669774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Recall that we aren't showing the "loop back" nodes in this diagram.  </a:t>
            </a:r>
          </a:p>
          <a:p>
            <a:r>
              <a:rPr lang="en-US" dirty="0"/>
              <a:t>By my calculation there are 78 nodes in memory when Bucharest is finally found.</a:t>
            </a:r>
          </a:p>
        </p:txBody>
      </p:sp>
    </p:spTree>
    <p:extLst>
      <p:ext uri="{BB962C8B-B14F-4D97-AF65-F5344CB8AC3E}">
        <p14:creationId xmlns:p14="http://schemas.microsoft.com/office/powerpoint/2010/main" val="256900180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  <a:p>
            <a:pPr eaLnBrk="1" hangingPunct="1"/>
            <a:r>
              <a:rPr lang="en-US" altLang="en-US"/>
              <a:t>Complete?? </a:t>
            </a:r>
            <a:endParaRPr lang="en-US" altLang="en-US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06649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  <a:p>
            <a:pPr eaLnBrk="1" hangingPunct="1"/>
            <a:r>
              <a:rPr lang="en-US" altLang="en-US"/>
              <a:t>Complete?? Yes, if step cost </a:t>
            </a:r>
            <a:r>
              <a:rPr lang="en-US" altLang="en-US">
                <a:sym typeface="Symbol" panose="05050102010706020507" pitchFamily="18" charset="2"/>
              </a:rPr>
              <a:t></a:t>
            </a:r>
          </a:p>
        </p:txBody>
      </p:sp>
    </p:spTree>
    <p:extLst>
      <p:ext uri="{BB962C8B-B14F-4D97-AF65-F5344CB8AC3E}">
        <p14:creationId xmlns:p14="http://schemas.microsoft.com/office/powerpoint/2010/main" val="122162879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  <a:p>
            <a:pPr eaLnBrk="1" hangingPunct="1"/>
            <a:r>
              <a:rPr lang="en-US" altLang="en-US"/>
              <a:t>Complete?? Yes, if step cost </a:t>
            </a:r>
            <a:r>
              <a:rPr lang="en-US" altLang="en-US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Time?? </a:t>
            </a:r>
          </a:p>
        </p:txBody>
      </p:sp>
    </p:spTree>
    <p:extLst>
      <p:ext uri="{BB962C8B-B14F-4D97-AF65-F5344CB8AC3E}">
        <p14:creationId xmlns:p14="http://schemas.microsoft.com/office/powerpoint/2010/main" val="7760374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  <a:p>
            <a:pPr eaLnBrk="1" hangingPunct="1"/>
            <a:r>
              <a:rPr lang="en-US" altLang="en-US"/>
              <a:t>Complete?? Yes, if step cost </a:t>
            </a:r>
            <a:r>
              <a:rPr lang="en-US" altLang="en-US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baseline="30000">
                <a:sym typeface="Symbol" panose="05050102010706020507" pitchFamily="18" charset="2"/>
              </a:rPr>
              <a:t>C*/</a:t>
            </a:r>
            <a:r>
              <a:rPr lang="en-US" altLang="en-US">
                <a:sym typeface="Symbol" panose="05050102010706020507" pitchFamily="18" charset="2"/>
              </a:rPr>
              <a:t>) where C* is cost of optimal solution</a:t>
            </a:r>
          </a:p>
        </p:txBody>
      </p:sp>
    </p:spTree>
    <p:extLst>
      <p:ext uri="{BB962C8B-B14F-4D97-AF65-F5344CB8AC3E}">
        <p14:creationId xmlns:p14="http://schemas.microsoft.com/office/powerpoint/2010/main" val="141943900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/>
              <a:t>Expand least-cost unexpanded node</a:t>
            </a:r>
          </a:p>
          <a:p>
            <a:pPr eaLnBrk="1" hangingPunct="1"/>
            <a:r>
              <a:rPr lang="en-US" altLang="en-US"/>
              <a:t>Implementation:</a:t>
            </a:r>
          </a:p>
          <a:p>
            <a:pPr lvl="1" eaLnBrk="1" hangingPunct="1"/>
            <a:r>
              <a:rPr lang="en-US" altLang="en-US"/>
              <a:t>fringe = queue ordered by path cost</a:t>
            </a:r>
          </a:p>
          <a:p>
            <a:pPr lvl="1" eaLnBrk="1" hangingPunct="1"/>
            <a:r>
              <a:rPr lang="en-US" altLang="en-US"/>
              <a:t>Equivalent to breadth-first if step costs all equal</a:t>
            </a:r>
          </a:p>
          <a:p>
            <a:pPr eaLnBrk="1" hangingPunct="1"/>
            <a:r>
              <a:rPr lang="en-US" altLang="en-US"/>
              <a:t>Complete?? Yes, if step cost </a:t>
            </a:r>
            <a:r>
              <a:rPr lang="en-US" altLang="en-US">
                <a:sym typeface="Symbol" panose="05050102010706020507" pitchFamily="18" charset="2"/>
              </a:rPr>
              <a:t>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baseline="30000">
                <a:sym typeface="Symbol" panose="05050102010706020507" pitchFamily="18" charset="2"/>
              </a:rPr>
              <a:t>C*/</a:t>
            </a:r>
            <a:r>
              <a:rPr lang="en-US" altLang="en-US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Space?? </a:t>
            </a:r>
          </a:p>
        </p:txBody>
      </p:sp>
    </p:spTree>
    <p:extLst>
      <p:ext uri="{BB962C8B-B14F-4D97-AF65-F5344CB8AC3E}">
        <p14:creationId xmlns:p14="http://schemas.microsoft.com/office/powerpoint/2010/main" val="225592771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fringe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Complete?? Yes, if step cost </a:t>
            </a:r>
            <a:r>
              <a:rPr lang="en-US" altLang="en-US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baseline="30000">
                <a:sym typeface="Symbol" panose="05050102010706020507" pitchFamily="18" charset="2"/>
              </a:rPr>
              <a:t>C*/</a:t>
            </a:r>
            <a:r>
              <a:rPr lang="en-US" altLang="en-US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baseline="30000">
                <a:sym typeface="Symbol" panose="05050102010706020507" pitchFamily="18" charset="2"/>
              </a:rPr>
              <a:t>C*/</a:t>
            </a:r>
            <a:r>
              <a:rPr lang="en-US" altLang="en-US">
                <a:sym typeface="Symbol" panose="05050102010706020507" pitchFamily="18" charset="2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7881611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fringe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Yes, if step cost </a:t>
            </a:r>
            <a:r>
              <a:rPr lang="en-US" altLang="en-US" sz="2800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sz="2800" baseline="30000">
                <a:sym typeface="Symbol" panose="05050102010706020507" pitchFamily="18" charset="2"/>
              </a:rPr>
              <a:t>C*/</a:t>
            </a:r>
            <a:r>
              <a:rPr lang="en-US" altLang="en-US" sz="280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sz="2800" baseline="30000">
                <a:sym typeface="Symbol" panose="05050102010706020507" pitchFamily="18" charset="2"/>
              </a:rPr>
              <a:t>C*/</a:t>
            </a:r>
            <a:r>
              <a:rPr lang="en-US" altLang="en-US" sz="280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Optimal?? </a:t>
            </a:r>
          </a:p>
        </p:txBody>
      </p:sp>
    </p:spTree>
    <p:extLst>
      <p:ext uri="{BB962C8B-B14F-4D97-AF65-F5344CB8AC3E}">
        <p14:creationId xmlns:p14="http://schemas.microsoft.com/office/powerpoint/2010/main" val="293256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Uniform-cost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Expand least-cost unexpanded node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fringe = queue ordered by path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Equivalent to breadth-first if step costs all equal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Yes, if step cost </a:t>
            </a:r>
            <a:r>
              <a:rPr lang="en-US" altLang="en-US" sz="2800">
                <a:sym typeface="Symbol" panose="05050102010706020507" pitchFamily="18" charset="2"/>
              </a:rPr>
              <a:t>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Time?? # of nodes with g  cost of optimal solution, O(b </a:t>
            </a:r>
            <a:r>
              <a:rPr lang="en-US" altLang="en-US" sz="2800" baseline="30000">
                <a:sym typeface="Symbol" panose="05050102010706020507" pitchFamily="18" charset="2"/>
              </a:rPr>
              <a:t>C*/</a:t>
            </a:r>
            <a:r>
              <a:rPr lang="en-US" altLang="en-US" sz="2800">
                <a:sym typeface="Symbol" panose="05050102010706020507" pitchFamily="18" charset="2"/>
              </a:rPr>
              <a:t>) where C* is cost of optimal solution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Space?? # of nodes with g  cost of optimal solution, O(b </a:t>
            </a:r>
            <a:r>
              <a:rPr lang="en-US" altLang="en-US" sz="2800" baseline="30000">
                <a:sym typeface="Symbol" panose="05050102010706020507" pitchFamily="18" charset="2"/>
              </a:rPr>
              <a:t>C*/</a:t>
            </a:r>
            <a:r>
              <a:rPr lang="en-US" altLang="en-US" sz="280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Optimal?? Yes – nodes expanded in increasing order of g(n)</a:t>
            </a:r>
          </a:p>
        </p:txBody>
      </p:sp>
    </p:spTree>
    <p:extLst>
      <p:ext uri="{BB962C8B-B14F-4D97-AF65-F5344CB8AC3E}">
        <p14:creationId xmlns:p14="http://schemas.microsoft.com/office/powerpoint/2010/main" val="42944132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Complete?? No: fails in infinite-depth spaces, spaces with loops</a:t>
            </a:r>
            <a:br>
              <a:rPr lang="en-US" altLang="en-US" sz="2800"/>
            </a:br>
            <a:r>
              <a:rPr lang="en-US" altLang="en-US" sz="2800"/>
              <a:t>	Modify to avoid repeated states along path </a:t>
            </a:r>
            <a:br>
              <a:rPr lang="en-US" altLang="en-US" sz="2800"/>
            </a:br>
            <a:r>
              <a:rPr lang="en-US" altLang="en-US" sz="2800"/>
              <a:t>              </a:t>
            </a:r>
            <a:r>
              <a:rPr lang="en-US" altLang="en-US" sz="280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Time?? O(b</a:t>
            </a:r>
            <a:r>
              <a:rPr lang="en-US" altLang="en-US" sz="2800" baseline="30000">
                <a:sym typeface="Symbol" panose="05050102010706020507" pitchFamily="18" charset="2"/>
              </a:rPr>
              <a:t>m</a:t>
            </a:r>
            <a:r>
              <a:rPr lang="en-US" altLang="en-US" sz="280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>
                <a:sym typeface="Symbol" panose="05050102010706020507" pitchFamily="18" charset="2"/>
              </a:rPr>
            </a:br>
            <a:r>
              <a:rPr lang="en-US" altLang="en-US" sz="280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Space?? O(bm),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Optimal?? No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476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Representation : Cannibals and Missionaries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dirty="0"/>
              <a:t>Successor Function (3 actions)</a:t>
            </a:r>
          </a:p>
          <a:p>
            <a:pPr marL="1371600" lvl="2" indent="-4572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Move one missionary.</a:t>
            </a:r>
          </a:p>
          <a:p>
            <a:pPr marL="1371600" lvl="2" indent="-4572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Move one cannibal.</a:t>
            </a:r>
          </a:p>
          <a:p>
            <a:pPr marL="1371600" lvl="2" indent="-4572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Move one missionary and one cannibal.</a:t>
            </a:r>
          </a:p>
        </p:txBody>
      </p:sp>
    </p:spTree>
    <p:extLst>
      <p:ext uri="{BB962C8B-B14F-4D97-AF65-F5344CB8AC3E}">
        <p14:creationId xmlns:p14="http://schemas.microsoft.com/office/powerpoint/2010/main" val="89693272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Properties of Depth-first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Complete?? </a:t>
            </a:r>
            <a:r>
              <a:rPr lang="en-US" altLang="en-US" sz="2800" dirty="0">
                <a:solidFill>
                  <a:schemeClr val="accent2"/>
                </a:solidFill>
              </a:rPr>
              <a:t>No: fails in infinite-depth spaces, spaces with loops</a:t>
            </a:r>
            <a:br>
              <a:rPr lang="en-US" altLang="en-US" sz="2800" dirty="0"/>
            </a:br>
            <a:r>
              <a:rPr lang="en-US" altLang="en-US" sz="2800" dirty="0"/>
              <a:t>	Modify to avoid repeated states along path </a:t>
            </a:r>
            <a:br>
              <a:rPr lang="en-US" altLang="en-US" sz="2800" dirty="0"/>
            </a:br>
            <a:r>
              <a:rPr lang="en-US" altLang="en-US" sz="2800" dirty="0"/>
              <a:t>              </a:t>
            </a:r>
            <a:r>
              <a:rPr lang="en-US" altLang="en-US" sz="2800" dirty="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Time?? O(</a:t>
            </a:r>
            <a:r>
              <a:rPr lang="en-US" altLang="en-US" sz="2800" dirty="0" err="1">
                <a:sym typeface="Symbol" panose="05050102010706020507" pitchFamily="18" charset="2"/>
              </a:rPr>
              <a:t>b</a:t>
            </a:r>
            <a:r>
              <a:rPr lang="en-US" altLang="en-US" sz="2800" baseline="30000" dirty="0" err="1">
                <a:sym typeface="Symbol" panose="05050102010706020507" pitchFamily="18" charset="2"/>
              </a:rPr>
              <a:t>m</a:t>
            </a:r>
            <a:r>
              <a:rPr lang="en-US" altLang="en-US" sz="2800" dirty="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 dirty="0">
                <a:sym typeface="Symbol" panose="05050102010706020507" pitchFamily="18" charset="2"/>
              </a:rPr>
            </a:br>
            <a:r>
              <a:rPr lang="en-US" altLang="en-US" sz="2800" dirty="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Space?? O(</a:t>
            </a:r>
            <a:r>
              <a:rPr lang="en-US" altLang="en-US" sz="2800" dirty="0" err="1">
                <a:sym typeface="Symbol" panose="05050102010706020507" pitchFamily="18" charset="2"/>
              </a:rPr>
              <a:t>bm</a:t>
            </a:r>
            <a:r>
              <a:rPr lang="en-US" altLang="en-US" sz="2800" dirty="0">
                <a:sym typeface="Symbol" panose="05050102010706020507" pitchFamily="18" charset="2"/>
              </a:rPr>
              <a:t>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Optimal?? No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928383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Depth-limited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= depth-first search with depth limit L, </a:t>
            </a:r>
            <a:br>
              <a:rPr lang="en-US" altLang="en-US"/>
            </a:br>
            <a:r>
              <a:rPr lang="en-US" altLang="en-US"/>
              <a:t>i.e., nodes at depth L have no successors</a:t>
            </a:r>
          </a:p>
          <a:p>
            <a:pPr eaLnBrk="1" hangingPunct="1"/>
            <a:r>
              <a:rPr lang="en-US" altLang="en-US"/>
              <a:t>Recursive implementation:</a:t>
            </a:r>
          </a:p>
          <a:p>
            <a:pPr eaLnBrk="1" hangingPunct="1"/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73287"/>
            <a:ext cx="7543800" cy="40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8269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Properties of Depth Limited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Complete?? </a:t>
            </a:r>
            <a:r>
              <a:rPr lang="en-US" altLang="en-US" sz="2800" dirty="0">
                <a:solidFill>
                  <a:schemeClr val="accent2"/>
                </a:solidFill>
              </a:rPr>
              <a:t>Yes – IF the L&gt;=d </a:t>
            </a:r>
            <a:r>
              <a:rPr lang="en-US" altLang="en-US" sz="2800" dirty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Time?? O(</a:t>
            </a:r>
            <a:r>
              <a:rPr lang="en-US" altLang="en-US" sz="2800" dirty="0" err="1">
                <a:sym typeface="Symbol" panose="05050102010706020507" pitchFamily="18" charset="2"/>
              </a:rPr>
              <a:t>b</a:t>
            </a:r>
            <a:r>
              <a:rPr lang="en-US" altLang="en-US" sz="2800" baseline="30000" dirty="0" err="1">
                <a:sym typeface="Symbol" panose="05050102010706020507" pitchFamily="18" charset="2"/>
              </a:rPr>
              <a:t>L</a:t>
            </a:r>
            <a:r>
              <a:rPr lang="en-US" altLang="en-US" sz="2800" dirty="0">
                <a:sym typeface="Symbol" panose="05050102010706020507" pitchFamily="18" charset="2"/>
              </a:rPr>
              <a:t>): terrible if L is much larger than d</a:t>
            </a:r>
            <a:br>
              <a:rPr lang="en-US" altLang="en-US" sz="2800" dirty="0">
                <a:sym typeface="Symbol" panose="05050102010706020507" pitchFamily="18" charset="2"/>
              </a:rPr>
            </a:br>
            <a:r>
              <a:rPr lang="en-US" altLang="en-US" sz="2800" dirty="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Space?? O(</a:t>
            </a:r>
            <a:r>
              <a:rPr lang="en-US" altLang="en-US" sz="2800" dirty="0" err="1">
                <a:sym typeface="Symbol" panose="05050102010706020507" pitchFamily="18" charset="2"/>
              </a:rPr>
              <a:t>bL</a:t>
            </a:r>
            <a:r>
              <a:rPr lang="en-US" altLang="en-US" sz="2800" dirty="0">
                <a:sym typeface="Symbol" panose="05050102010706020507" pitchFamily="18" charset="2"/>
              </a:rPr>
              <a:t>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Optimal?? No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914034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Iterative Deepening Search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248747"/>
            <a:ext cx="7900639" cy="239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7669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0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47938"/>
            <a:ext cx="70104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6835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1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12393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2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7824788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4599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Iterative Deepening Search l = 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Limit = 3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6648450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4717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</a:t>
            </a:r>
          </a:p>
        </p:txBody>
      </p:sp>
    </p:spTree>
    <p:extLst>
      <p:ext uri="{BB962C8B-B14F-4D97-AF65-F5344CB8AC3E}">
        <p14:creationId xmlns:p14="http://schemas.microsoft.com/office/powerpoint/2010/main" val="35477184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Properties of Iterative Deepening Search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Complete?? Yes</a:t>
            </a:r>
          </a:p>
          <a:p>
            <a:pPr eaLnBrk="1" hangingPunct="1"/>
            <a:r>
              <a:rPr lang="en-US" altLang="en-US"/>
              <a:t>Time??</a:t>
            </a:r>
          </a:p>
        </p:txBody>
      </p:sp>
    </p:spTree>
    <p:extLst>
      <p:ext uri="{BB962C8B-B14F-4D97-AF65-F5344CB8AC3E}">
        <p14:creationId xmlns:p14="http://schemas.microsoft.com/office/powerpoint/2010/main" val="26412062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4020</Words>
  <Application>Microsoft Office PowerPoint</Application>
  <PresentationFormat>On-screen Show (4:3)</PresentationFormat>
  <Paragraphs>524</Paragraphs>
  <Slides>124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31" baseType="lpstr">
      <vt:lpstr>Arial</vt:lpstr>
      <vt:lpstr>Monotype Sorts</vt:lpstr>
      <vt:lpstr>Symbol</vt:lpstr>
      <vt:lpstr>Times New Roman</vt:lpstr>
      <vt:lpstr>Wingdings</vt:lpstr>
      <vt:lpstr>Default Design</vt:lpstr>
      <vt:lpstr>Bitmap Image</vt:lpstr>
      <vt:lpstr>Agents that Search</vt:lpstr>
      <vt:lpstr>Consider this problem</vt:lpstr>
      <vt:lpstr>Why am I teaching you search?</vt:lpstr>
      <vt:lpstr>Search Problem Formulation</vt:lpstr>
      <vt:lpstr>Consider this problem</vt:lpstr>
      <vt:lpstr>Problem Representation : Cannibals and Missionaries</vt:lpstr>
      <vt:lpstr>Problem Representation : Cannibals and Missionaries</vt:lpstr>
      <vt:lpstr>Problem Representation : Cannibals and Missionaries</vt:lpstr>
      <vt:lpstr>Problem Representation : Cannibals and Missionaries</vt:lpstr>
      <vt:lpstr>Problem Representation : Cannibals and Missionaries</vt:lpstr>
      <vt:lpstr>Problem Representation : Cannibals and Missionaries</vt:lpstr>
      <vt:lpstr>Problem Representation : Cannibals and Missionaries</vt:lpstr>
      <vt:lpstr>Solution</vt:lpstr>
      <vt:lpstr>Travelling in Romania</vt:lpstr>
      <vt:lpstr>You Try It</vt:lpstr>
      <vt:lpstr>Solution</vt:lpstr>
      <vt:lpstr>Problem Solving Agents</vt:lpstr>
      <vt:lpstr>Tree Search Example</vt:lpstr>
      <vt:lpstr>Tree Search Example</vt:lpstr>
      <vt:lpstr>Implementation: General Tree Search</vt:lpstr>
      <vt:lpstr>Implementation: General Tree Search</vt:lpstr>
      <vt:lpstr>Uninformed Search Strategies</vt:lpstr>
      <vt:lpstr>Uninformed Search Strategies</vt:lpstr>
      <vt:lpstr>Breadth-First Search</vt:lpstr>
      <vt:lpstr>Breadth-First Search</vt:lpstr>
      <vt:lpstr>Breadth-First Search</vt:lpstr>
      <vt:lpstr>Breadth-First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Search Strategies</vt:lpstr>
      <vt:lpstr>Search Strategies</vt:lpstr>
      <vt:lpstr>Properties of Breadth-First Search</vt:lpstr>
      <vt:lpstr>Properties of Breadth-First Search</vt:lpstr>
      <vt:lpstr>Properties of Breadth-First Search</vt:lpstr>
      <vt:lpstr>Properties of Breadth-First Search</vt:lpstr>
      <vt:lpstr>Properties of Breadth-First Search</vt:lpstr>
      <vt:lpstr>Properties of Depth-first Search</vt:lpstr>
      <vt:lpstr>Properties of Depth-first Search</vt:lpstr>
      <vt:lpstr>Properties of Depth-first Search</vt:lpstr>
      <vt:lpstr>Properties of Depth-first Search</vt:lpstr>
      <vt:lpstr>Properties of Depth-first Search</vt:lpstr>
      <vt:lpstr>This is where I stopped in the video</vt:lpstr>
      <vt:lpstr>Uninformed Search Strategies</vt:lpstr>
      <vt:lpstr>Properties of Breadth-First Search</vt:lpstr>
      <vt:lpstr>Properties of Breadth-First Search</vt:lpstr>
      <vt:lpstr>Problem Solving Agents</vt:lpstr>
      <vt:lpstr>Uniform-cost Search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PowerPoint Presentation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Problem Solving Agents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  <vt:lpstr>Uniform-cost Search</vt:lpstr>
      <vt:lpstr>Properties of Depth-first Search</vt:lpstr>
      <vt:lpstr>Properties of Depth-first Search</vt:lpstr>
      <vt:lpstr>Depth-limited Search</vt:lpstr>
      <vt:lpstr>Properties of Depth Limited</vt:lpstr>
      <vt:lpstr>Iterative Deepening Search</vt:lpstr>
      <vt:lpstr>Iterative Deepening Search l = 0</vt:lpstr>
      <vt:lpstr>Iterative Deepening Search l = 1</vt:lpstr>
      <vt:lpstr>Iterative Deepening Search l = 2</vt:lpstr>
      <vt:lpstr>Iterative Deepening Search l = 3</vt:lpstr>
      <vt:lpstr>Properties of Iterative Deepening Search </vt:lpstr>
      <vt:lpstr>Properties of Iterative Deepening Search </vt:lpstr>
      <vt:lpstr>Properties of Iterative Deepening Search </vt:lpstr>
      <vt:lpstr>Properties of Iterative Deepening Search </vt:lpstr>
      <vt:lpstr>Properties of Iterative Deepening Search </vt:lpstr>
      <vt:lpstr>Uninformed Search Strategies</vt:lpstr>
      <vt:lpstr>Iterative Deepening Search</vt:lpstr>
      <vt:lpstr>Iterative Deepening Search l = 0</vt:lpstr>
      <vt:lpstr>Iterative Deepening Search l = 1</vt:lpstr>
      <vt:lpstr>Iterative Deepening Search l = 2</vt:lpstr>
      <vt:lpstr>Iterative Deepening Search l = 3</vt:lpstr>
      <vt:lpstr>Properties of Iterative Deepening Search </vt:lpstr>
      <vt:lpstr>Summary of algorithms</vt:lpstr>
      <vt:lpstr>Bidirectional Search</vt:lpstr>
      <vt:lpstr>Let’s Try Another</vt:lpstr>
      <vt:lpstr>Search Strategies</vt:lpstr>
      <vt:lpstr>Search Strategies</vt:lpstr>
      <vt:lpstr>Properties of Breadth-First Search</vt:lpstr>
      <vt:lpstr>Activity</vt:lpstr>
      <vt:lpstr>Solution</vt:lpstr>
      <vt:lpstr>Properties of Depth-first Search</vt:lpstr>
      <vt:lpstr>Activity</vt:lpstr>
      <vt:lpstr>Solution</vt:lpstr>
      <vt:lpstr>Activity</vt:lpstr>
      <vt:lpstr>Solution</vt:lpstr>
      <vt:lpstr>Activity</vt:lpstr>
      <vt:lpstr>Solution</vt:lpstr>
    </vt:vector>
  </TitlesOfParts>
  <Company>College of Natural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as Search</dc:title>
  <dc:creator>System Administrator</dc:creator>
  <cp:lastModifiedBy>John B Schafer</cp:lastModifiedBy>
  <cp:revision>68</cp:revision>
  <cp:lastPrinted>2018-08-27T14:19:00Z</cp:lastPrinted>
  <dcterms:created xsi:type="dcterms:W3CDTF">2003-09-09T16:07:44Z</dcterms:created>
  <dcterms:modified xsi:type="dcterms:W3CDTF">2022-10-14T14:29:32Z</dcterms:modified>
</cp:coreProperties>
</file>