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9"/>
  </p:handoutMasterIdLst>
  <p:sldIdLst>
    <p:sldId id="389" r:id="rId2"/>
    <p:sldId id="390" r:id="rId3"/>
    <p:sldId id="512" r:id="rId4"/>
    <p:sldId id="400" r:id="rId5"/>
    <p:sldId id="403" r:id="rId6"/>
    <p:sldId id="516" r:id="rId7"/>
    <p:sldId id="404" r:id="rId8"/>
    <p:sldId id="422" r:id="rId9"/>
    <p:sldId id="423" r:id="rId10"/>
    <p:sldId id="428" r:id="rId11"/>
    <p:sldId id="433" r:id="rId12"/>
    <p:sldId id="547" r:id="rId13"/>
    <p:sldId id="549" r:id="rId14"/>
    <p:sldId id="550" r:id="rId15"/>
    <p:sldId id="551" r:id="rId16"/>
    <p:sldId id="552" r:id="rId17"/>
    <p:sldId id="598" r:id="rId18"/>
    <p:sldId id="553" r:id="rId19"/>
    <p:sldId id="554" r:id="rId20"/>
    <p:sldId id="555" r:id="rId21"/>
    <p:sldId id="556" r:id="rId22"/>
    <p:sldId id="557" r:id="rId23"/>
    <p:sldId id="558" r:id="rId24"/>
    <p:sldId id="559" r:id="rId25"/>
    <p:sldId id="560" r:id="rId26"/>
    <p:sldId id="561" r:id="rId27"/>
    <p:sldId id="562" r:id="rId28"/>
    <p:sldId id="563" r:id="rId29"/>
    <p:sldId id="564" r:id="rId30"/>
    <p:sldId id="565" r:id="rId31"/>
    <p:sldId id="566" r:id="rId32"/>
    <p:sldId id="567" r:id="rId33"/>
    <p:sldId id="568" r:id="rId34"/>
    <p:sldId id="569" r:id="rId35"/>
    <p:sldId id="570" r:id="rId36"/>
    <p:sldId id="571" r:id="rId37"/>
    <p:sldId id="572" r:id="rId38"/>
    <p:sldId id="573" r:id="rId39"/>
    <p:sldId id="574" r:id="rId40"/>
    <p:sldId id="575" r:id="rId41"/>
    <p:sldId id="590" r:id="rId42"/>
    <p:sldId id="591" r:id="rId43"/>
    <p:sldId id="592" r:id="rId44"/>
    <p:sldId id="593" r:id="rId45"/>
    <p:sldId id="594" r:id="rId46"/>
    <p:sldId id="595" r:id="rId47"/>
    <p:sldId id="596" r:id="rId4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54" d="100"/>
          <a:sy n="54" d="100"/>
        </p:scale>
        <p:origin x="2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02A546-157F-4C83-8D26-F11A2AB69B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7EB66-2E06-45F7-B633-80345DED66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93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D1031-8D32-493A-B752-334E86FCCF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12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82527-3BB2-498A-AB1E-681504EC6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95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574B6-D85F-4EA8-BDB7-A06850293B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9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B56D3-8245-40F3-B381-CEF19642C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5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186FD-9852-443F-8F49-4FD884C37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42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9BBFD-440F-43CF-AABC-5E67F38E6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099BA-BB69-438B-8E58-0460297656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48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66DA3-F814-4E0E-9216-2598A28495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90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95C15-BA1F-49C6-920D-861904A248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84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CC69C-144D-4AE5-92B6-47AD0F007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6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79DA0A-216F-469B-96D0-27EBF80EFC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Agents that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Review: "Uninformed"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1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Properties of Breadth-First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Complete?? Yes (if b is finite)</a:t>
            </a:r>
          </a:p>
          <a:p>
            <a:pPr eaLnBrk="1" hangingPunct="1"/>
            <a:r>
              <a:rPr lang="en-US" altLang="en-US" sz="2800" smtClean="0"/>
              <a:t>Time?? 1 + b + b</a:t>
            </a:r>
            <a:r>
              <a:rPr lang="en-US" altLang="en-US" sz="2800" baseline="30000" smtClean="0"/>
              <a:t>2</a:t>
            </a:r>
            <a:r>
              <a:rPr lang="en-US" altLang="en-US" sz="2800" smtClean="0"/>
              <a:t> + b</a:t>
            </a:r>
            <a:r>
              <a:rPr lang="en-US" altLang="en-US" sz="2800" baseline="30000" smtClean="0"/>
              <a:t>3</a:t>
            </a:r>
            <a:r>
              <a:rPr lang="en-US" altLang="en-US" sz="2800" smtClean="0"/>
              <a:t> + … + b</a:t>
            </a:r>
            <a:r>
              <a:rPr lang="en-US" altLang="en-US" sz="2800" baseline="30000" smtClean="0"/>
              <a:t>d</a:t>
            </a:r>
            <a:r>
              <a:rPr lang="en-US" altLang="en-US" sz="2800" smtClean="0"/>
              <a:t>  + b(b</a:t>
            </a:r>
            <a:r>
              <a:rPr lang="en-US" altLang="en-US" sz="2800" baseline="30000" smtClean="0"/>
              <a:t>d</a:t>
            </a:r>
            <a:r>
              <a:rPr lang="en-US" altLang="en-US" sz="2800" smtClean="0"/>
              <a:t> – 1)</a:t>
            </a:r>
            <a:br>
              <a:rPr lang="en-US" altLang="en-US" sz="2800" smtClean="0"/>
            </a:br>
            <a:r>
              <a:rPr lang="en-US" altLang="en-US" sz="2800" smtClean="0"/>
              <a:t>= O( b</a:t>
            </a:r>
            <a:r>
              <a:rPr lang="en-US" altLang="en-US" sz="2800" baseline="30000" smtClean="0"/>
              <a:t>d+1</a:t>
            </a:r>
            <a:r>
              <a:rPr lang="en-US" altLang="en-US" sz="2800" smtClean="0"/>
              <a:t> ), ie, exp. in d</a:t>
            </a:r>
          </a:p>
          <a:p>
            <a:pPr eaLnBrk="1" hangingPunct="1"/>
            <a:r>
              <a:rPr lang="en-US" altLang="en-US" sz="2800" smtClean="0"/>
              <a:t>Space?? O( b</a:t>
            </a:r>
            <a:r>
              <a:rPr lang="en-US" altLang="en-US" sz="2800" baseline="30000" smtClean="0"/>
              <a:t>d+1</a:t>
            </a:r>
            <a:r>
              <a:rPr lang="en-US" altLang="en-US" sz="2800" smtClean="0"/>
              <a:t> ) (keep every node in memory)</a:t>
            </a:r>
          </a:p>
          <a:p>
            <a:pPr eaLnBrk="1" hangingPunct="1"/>
            <a:r>
              <a:rPr lang="en-US" altLang="en-US" sz="2800" smtClean="0"/>
              <a:t>Optimal?? Yes (if cost = 1 per step); not optimal in general</a:t>
            </a:r>
          </a:p>
          <a:p>
            <a:pPr eaLnBrk="1" hangingPunct="1"/>
            <a:r>
              <a:rPr lang="en-US" altLang="en-US" sz="2800" smtClean="0"/>
              <a:t>Space is the big problem: can easily generate nodes at 10MB/sec, so 24hours = 860GB.</a:t>
            </a:r>
          </a:p>
        </p:txBody>
      </p:sp>
    </p:spTree>
    <p:extLst>
      <p:ext uri="{BB962C8B-B14F-4D97-AF65-F5344CB8AC3E}">
        <p14:creationId xmlns:p14="http://schemas.microsoft.com/office/powerpoint/2010/main" val="209359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Properties of Depth-first Search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Complete?? No: fails in infinite-depth spaces, spaces with loops</a:t>
            </a:r>
            <a:br>
              <a:rPr lang="en-US" altLang="en-US" sz="2800" smtClean="0"/>
            </a:br>
            <a:r>
              <a:rPr lang="en-US" altLang="en-US" sz="2800" smtClean="0"/>
              <a:t>	Modify to avoid repeated states along path </a:t>
            </a:r>
            <a:br>
              <a:rPr lang="en-US" altLang="en-US" sz="2800" smtClean="0"/>
            </a:br>
            <a:r>
              <a:rPr lang="en-US" altLang="en-US" sz="2800" smtClean="0"/>
              <a:t>              </a:t>
            </a:r>
            <a:r>
              <a:rPr lang="en-US" altLang="en-US" sz="2800" smtClean="0">
                <a:sym typeface="Symbol" panose="05050102010706020507" pitchFamily="18" charset="2"/>
              </a:rPr>
              <a:t>complete in finite spaces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ym typeface="Symbol" panose="05050102010706020507" pitchFamily="18" charset="2"/>
              </a:rPr>
              <a:t>Time?? O(b</a:t>
            </a:r>
            <a:r>
              <a:rPr lang="en-US" altLang="en-US" sz="2800" baseline="30000" smtClean="0">
                <a:sym typeface="Symbol" panose="05050102010706020507" pitchFamily="18" charset="2"/>
              </a:rPr>
              <a:t>m</a:t>
            </a:r>
            <a:r>
              <a:rPr lang="en-US" altLang="en-US" sz="2800" smtClean="0">
                <a:sym typeface="Symbol" panose="05050102010706020507" pitchFamily="18" charset="2"/>
              </a:rPr>
              <a:t>): terrible if m is much larger than d</a:t>
            </a:r>
            <a:br>
              <a:rPr lang="en-US" altLang="en-US" sz="2800" smtClean="0">
                <a:sym typeface="Symbol" panose="05050102010706020507" pitchFamily="18" charset="2"/>
              </a:rPr>
            </a:br>
            <a:r>
              <a:rPr lang="en-US" altLang="en-US" sz="2800" smtClean="0">
                <a:sym typeface="Symbol" panose="05050102010706020507" pitchFamily="18" charset="2"/>
              </a:rPr>
              <a:t>but if solutions are dense, may be much faster than breadth-first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ym typeface="Symbol" panose="05050102010706020507" pitchFamily="18" charset="2"/>
              </a:rPr>
              <a:t>Space?? O(bm), I.e., linear space!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ym typeface="Symbol" panose="05050102010706020507" pitchFamily="18" charset="2"/>
              </a:rPr>
              <a:t>Optimal?? No.</a:t>
            </a:r>
          </a:p>
        </p:txBody>
      </p:sp>
    </p:spTree>
    <p:extLst>
      <p:ext uri="{BB962C8B-B14F-4D97-AF65-F5344CB8AC3E}">
        <p14:creationId xmlns:p14="http://schemas.microsoft.com/office/powerpoint/2010/main" val="33735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Heuristic Search</a:t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>aka "Informed" search</a:t>
            </a:r>
            <a:endParaRPr lang="en-US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1642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Review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Review: tree search</a:t>
            </a:r>
            <a:br>
              <a:rPr lang="en-US" altLang="en-US" dirty="0" smtClean="0"/>
            </a:br>
            <a:r>
              <a:rPr lang="en-US" altLang="en-US" dirty="0" smtClean="0"/>
              <a:t>a strategy is defined by picking the order of node expansion</a:t>
            </a:r>
          </a:p>
        </p:txBody>
      </p:sp>
    </p:spTree>
    <p:extLst>
      <p:ext uri="{BB962C8B-B14F-4D97-AF65-F5344CB8AC3E}">
        <p14:creationId xmlns:p14="http://schemas.microsoft.com/office/powerpoint/2010/main" val="33489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Summary of algorithms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3266"/>
            <a:ext cx="9113593" cy="351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Review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Review: tree search</a:t>
            </a:r>
            <a:br>
              <a:rPr lang="en-US" altLang="en-US" dirty="0" smtClean="0"/>
            </a:br>
            <a:r>
              <a:rPr lang="en-US" altLang="en-US" dirty="0" smtClean="0"/>
              <a:t>a strategy is defined by picking the order of node expansion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Even when we try to use knowledge about the problem (uniform cost search) we are limited to what we have “learned”  This makes it a “backward looking” search.</a:t>
            </a:r>
          </a:p>
        </p:txBody>
      </p:sp>
    </p:spTree>
    <p:extLst>
      <p:ext uri="{BB962C8B-B14F-4D97-AF65-F5344CB8AC3E}">
        <p14:creationId xmlns:p14="http://schemas.microsoft.com/office/powerpoint/2010/main" val="16120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But, when I ask you to get from Arad to Bucharest, what do you do?</a:t>
            </a:r>
          </a:p>
        </p:txBody>
      </p:sp>
      <p:pic>
        <p:nvPicPr>
          <p:cNvPr id="614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299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Twiddle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en-US" altLang="en-US" dirty="0"/>
          </a:p>
          <a:p>
            <a:pPr marL="457200" lvl="1" indent="0" eaLnBrk="1" hangingPunct="1">
              <a:buNone/>
            </a:pPr>
            <a:endParaRPr lang="en-US" altLang="en-US" dirty="0" smtClean="0"/>
          </a:p>
          <a:p>
            <a:pPr marL="457200" lvl="1" indent="0" eaLnBrk="1" hangingPunct="1">
              <a:buNone/>
            </a:pPr>
            <a:endParaRPr lang="en-US" altLang="en-US" dirty="0"/>
          </a:p>
          <a:p>
            <a:pPr marL="457200" lvl="1" indent="0" eaLnBrk="1" hangingPunct="1">
              <a:buNone/>
            </a:pPr>
            <a:endParaRPr lang="en-US" altLang="en-US" dirty="0"/>
          </a:p>
          <a:p>
            <a:pPr marL="0" indent="0">
              <a:buNone/>
            </a:pPr>
            <a:endParaRPr lang="en-US" sz="2800" dirty="0" smtClean="0"/>
          </a:p>
          <a:p>
            <a:pPr marL="457200" lvl="1" indent="0" eaLnBrk="1" hangingPunct="1">
              <a:buNone/>
            </a:pPr>
            <a:endParaRPr lang="en-US" altLang="en-US" dirty="0"/>
          </a:p>
          <a:p>
            <a:pPr marL="457200" lvl="1" indent="0" eaLnBrk="1" hangingPunct="1">
              <a:buNone/>
            </a:pPr>
            <a:r>
              <a:rPr lang="en-US" altLang="en-US" dirty="0" smtClean="0"/>
              <a:t>You know there are 8 options.  </a:t>
            </a:r>
            <a:endParaRPr lang="en-US" altLang="en-US" dirty="0"/>
          </a:p>
          <a:p>
            <a:pPr marL="457200" lvl="1" indent="0" eaLnBrk="1" hangingPunct="1">
              <a:buNone/>
            </a:pPr>
            <a:r>
              <a:rPr lang="en-US" altLang="en-US" dirty="0" smtClean="0"/>
              <a:t>But which one(s) look more appealing?  Why?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209800"/>
            <a:ext cx="2112344" cy="21381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235560"/>
            <a:ext cx="2073703" cy="211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Heuristic searches use knowledge about the problem to include “forward looking” information.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That is, which move do I THINK would get me closest to the goal.</a:t>
            </a:r>
          </a:p>
        </p:txBody>
      </p:sp>
    </p:spTree>
    <p:extLst>
      <p:ext uri="{BB962C8B-B14F-4D97-AF65-F5344CB8AC3E}">
        <p14:creationId xmlns:p14="http://schemas.microsoft.com/office/powerpoint/2010/main" val="330342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Best-first search: use an evaluation function for each node</a:t>
            </a:r>
          </a:p>
          <a:p>
            <a:pPr lvl="1" eaLnBrk="1" hangingPunct="1"/>
            <a:r>
              <a:rPr lang="en-US" altLang="en-US" dirty="0" smtClean="0"/>
              <a:t>Estimate of  “desirability”</a:t>
            </a:r>
          </a:p>
          <a:p>
            <a:pPr lvl="1" eaLnBrk="1" hangingPunct="1"/>
            <a:r>
              <a:rPr lang="en-US" altLang="en-US" dirty="0" smtClean="0"/>
              <a:t>Expand most desirable unexpanded node</a:t>
            </a:r>
          </a:p>
          <a:p>
            <a:pPr lvl="1" eaLnBrk="1" hangingPunct="1"/>
            <a:r>
              <a:rPr lang="en-US" altLang="en-US" dirty="0" smtClean="0"/>
              <a:t>Implementation</a:t>
            </a:r>
            <a:r>
              <a:rPr lang="en-US" altLang="en-US" smtClean="0"/>
              <a:t>: frontier </a:t>
            </a:r>
            <a:r>
              <a:rPr lang="en-US" altLang="en-US" dirty="0" smtClean="0"/>
              <a:t>is a queue sorted in decreasing order of desirability</a:t>
            </a:r>
          </a:p>
          <a:p>
            <a:pPr lvl="1" eaLnBrk="1" hangingPunct="1"/>
            <a:r>
              <a:rPr lang="en-US" altLang="en-US" dirty="0" smtClean="0"/>
              <a:t>Special cases: </a:t>
            </a:r>
          </a:p>
          <a:p>
            <a:pPr lvl="2" eaLnBrk="1" hangingPunct="1"/>
            <a:r>
              <a:rPr lang="en-US" altLang="en-US" dirty="0" smtClean="0"/>
              <a:t>Greedy search</a:t>
            </a:r>
          </a:p>
          <a:p>
            <a:pPr lvl="2" eaLnBrk="1" hangingPunct="1"/>
            <a:r>
              <a:rPr lang="en-US" altLang="en-US" dirty="0" smtClean="0"/>
              <a:t>A* search</a:t>
            </a:r>
          </a:p>
        </p:txBody>
      </p:sp>
    </p:spTree>
    <p:extLst>
      <p:ext uri="{BB962C8B-B14F-4D97-AF65-F5344CB8AC3E}">
        <p14:creationId xmlns:p14="http://schemas.microsoft.com/office/powerpoint/2010/main" val="387787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Search Problem Formulation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458200" cy="5029200"/>
          </a:xfrm>
        </p:spPr>
        <p:txBody>
          <a:bodyPr/>
          <a:lstStyle/>
          <a:p>
            <a:pPr marL="533400" indent="-533400" eaLnBrk="1" hangingPunct="1"/>
            <a:r>
              <a:rPr lang="en-US" altLang="en-US" dirty="0" smtClean="0"/>
              <a:t>A problem is defined by four items: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 smtClean="0"/>
              <a:t>initial state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 smtClean="0"/>
              <a:t>successor function (which actually defines all reachable states)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 smtClean="0">
                <a:sym typeface="Wingdings" panose="05000000000000000000" pitchFamily="2" charset="2"/>
              </a:rPr>
              <a:t>goal test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dirty="0" smtClean="0">
                <a:sym typeface="Wingdings" panose="05000000000000000000" pitchFamily="2" charset="2"/>
              </a:rPr>
              <a:t>path cost (additive)</a:t>
            </a:r>
          </a:p>
          <a:p>
            <a:pPr marL="1200150" lvl="2" indent="-342900" eaLnBrk="1" hangingPunct="1"/>
            <a:r>
              <a:rPr lang="en-US" altLang="en-US" dirty="0" smtClean="0">
                <a:sym typeface="Wingdings" panose="05000000000000000000" pitchFamily="2" charset="2"/>
              </a:rPr>
              <a:t>e.g., sum of distances, # of actions executed, etc.</a:t>
            </a:r>
            <a:endParaRPr lang="en-US" altLang="en-US" dirty="0">
              <a:sym typeface="Wingdings" panose="05000000000000000000" pitchFamily="2" charset="2"/>
            </a:endParaRPr>
          </a:p>
          <a:p>
            <a:pPr marL="1200150" lvl="2" indent="-342900" eaLnBrk="1" hangingPunct="1"/>
            <a:r>
              <a:rPr lang="en-US" altLang="en-US" dirty="0" smtClean="0">
                <a:sym typeface="Wingdings" panose="05000000000000000000" pitchFamily="2" charset="2"/>
              </a:rPr>
              <a:t>C(</a:t>
            </a:r>
            <a:r>
              <a:rPr lang="en-US" altLang="en-US" dirty="0" err="1" smtClean="0">
                <a:sym typeface="Wingdings" panose="05000000000000000000" pitchFamily="2" charset="2"/>
              </a:rPr>
              <a:t>x,a,y</a:t>
            </a:r>
            <a:r>
              <a:rPr lang="en-US" altLang="en-US" dirty="0" smtClean="0">
                <a:sym typeface="Wingdings" panose="05000000000000000000" pitchFamily="2" charset="2"/>
              </a:rPr>
              <a:t>) is the step cost, assumed to be </a:t>
            </a:r>
            <a:r>
              <a:rPr lang="en-US" altLang="en-US" dirty="0" smtClean="0">
                <a:sym typeface="Symbol" panose="05050102010706020507" pitchFamily="18" charset="2"/>
              </a:rPr>
              <a:t></a:t>
            </a:r>
            <a:r>
              <a:rPr lang="en-US" altLang="en-US" dirty="0" smtClean="0">
                <a:sym typeface="Wingdings" panose="05000000000000000000" pitchFamily="2" charset="2"/>
              </a:rPr>
              <a:t> 0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645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Romania with step costs in km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2725"/>
            <a:ext cx="9144000" cy="477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551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Greedy search</a:t>
            </a:r>
          </a:p>
          <a:p>
            <a:pPr lvl="1" eaLnBrk="1" hangingPunct="1"/>
            <a:r>
              <a:rPr lang="en-US" altLang="en-US" smtClean="0"/>
              <a:t>Evaluation function h(n) (heuristic) = </a:t>
            </a:r>
            <a:br>
              <a:rPr lang="en-US" altLang="en-US" smtClean="0"/>
            </a:br>
            <a:r>
              <a:rPr lang="en-US" altLang="en-US" smtClean="0"/>
              <a:t>    estimate of cost from n to closest goal</a:t>
            </a:r>
          </a:p>
          <a:p>
            <a:pPr lvl="1" eaLnBrk="1" hangingPunct="1"/>
            <a:r>
              <a:rPr lang="en-US" altLang="en-US" smtClean="0"/>
              <a:t>Example: h</a:t>
            </a:r>
            <a:r>
              <a:rPr lang="en-US" altLang="en-US" baseline="-25000" smtClean="0"/>
              <a:t>SLD</a:t>
            </a:r>
            <a:r>
              <a:rPr lang="en-US" altLang="en-US" smtClean="0"/>
              <a:t>(n) = straight-line distance from n to Bucharest</a:t>
            </a:r>
          </a:p>
          <a:p>
            <a:pPr lvl="1" eaLnBrk="1" hangingPunct="1"/>
            <a:r>
              <a:rPr lang="en-US" altLang="en-US" smtClean="0"/>
              <a:t>Greedy search expands the node that appears to be closest to goal</a:t>
            </a:r>
          </a:p>
        </p:txBody>
      </p:sp>
    </p:spTree>
    <p:extLst>
      <p:ext uri="{BB962C8B-B14F-4D97-AF65-F5344CB8AC3E}">
        <p14:creationId xmlns:p14="http://schemas.microsoft.com/office/powerpoint/2010/main" val="27746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Greedy search example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8192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791527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02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Greedy search example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133600"/>
            <a:ext cx="9029700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8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Greedy search example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828800"/>
            <a:ext cx="9053512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9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greedy search</a:t>
            </a:r>
          </a:p>
          <a:p>
            <a:pPr lvl="1" eaLnBrk="1" hangingPunct="1"/>
            <a:r>
              <a:rPr lang="en-US" altLang="en-US" smtClean="0"/>
              <a:t>Complete??</a:t>
            </a:r>
          </a:p>
        </p:txBody>
      </p:sp>
    </p:spTree>
    <p:extLst>
      <p:ext uri="{BB962C8B-B14F-4D97-AF65-F5344CB8AC3E}">
        <p14:creationId xmlns:p14="http://schemas.microsoft.com/office/powerpoint/2010/main" val="39030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6705600" cy="3502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Complete?? No – can get stuck in loops, e.g., start in Iasi with Oradea as goal….</a:t>
            </a:r>
            <a:br>
              <a:rPr lang="en-US" altLang="en-US" sz="2800" dirty="0" smtClean="0"/>
            </a:br>
            <a:endParaRPr lang="en-US" altLang="en-US" sz="28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Iasi </a:t>
            </a:r>
            <a:r>
              <a:rPr lang="en-US" altLang="en-US" sz="2800" dirty="0" smtClean="0">
                <a:sym typeface="Wingdings" panose="05000000000000000000" pitchFamily="2" charset="2"/>
              </a:rPr>
              <a:t>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Neamt</a:t>
            </a:r>
            <a:r>
              <a:rPr lang="en-US" altLang="en-US" sz="2800" dirty="0" smtClean="0">
                <a:sym typeface="Wingdings" panose="05000000000000000000" pitchFamily="2" charset="2"/>
              </a:rPr>
              <a:t>  Iasi 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Neamt</a:t>
            </a:r>
            <a:r>
              <a:rPr lang="en-US" altLang="en-US" sz="2800" dirty="0" smtClean="0">
                <a:sym typeface="Wingdings" panose="05000000000000000000" pitchFamily="2" charset="2"/>
              </a:rPr>
              <a:t> 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anose="05000000000000000000" pitchFamily="2" charset="2"/>
              </a:rPr>
              <a:t>Complete in finite space with repeated-state checking</a:t>
            </a:r>
          </a:p>
        </p:txBody>
      </p:sp>
    </p:spTree>
    <p:extLst>
      <p:ext uri="{BB962C8B-B14F-4D97-AF65-F5344CB8AC3E}">
        <p14:creationId xmlns:p14="http://schemas.microsoft.com/office/powerpoint/2010/main" val="57847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greedy search</a:t>
            </a:r>
          </a:p>
          <a:p>
            <a:pPr lvl="1" eaLnBrk="1" hangingPunct="1"/>
            <a:r>
              <a:rPr lang="en-US" altLang="en-US" smtClean="0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Time??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05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greedy search</a:t>
            </a:r>
          </a:p>
          <a:p>
            <a:pPr lvl="1" eaLnBrk="1" hangingPunct="1"/>
            <a:r>
              <a:rPr lang="en-US" altLang="en-US" smtClean="0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Time?? O(b</a:t>
            </a:r>
            <a:r>
              <a:rPr lang="en-US" altLang="en-US" baseline="30000" smtClean="0">
                <a:sym typeface="Wingdings" panose="05000000000000000000" pitchFamily="2" charset="2"/>
              </a:rPr>
              <a:t>m</a:t>
            </a:r>
            <a:r>
              <a:rPr lang="en-US" altLang="en-US" smtClean="0">
                <a:sym typeface="Wingdings" panose="05000000000000000000" pitchFamily="2" charset="2"/>
              </a:rPr>
              <a:t>), but a good heuristic can give dramatic improvement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80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greedy search</a:t>
            </a:r>
          </a:p>
          <a:p>
            <a:pPr lvl="1" eaLnBrk="1" hangingPunct="1"/>
            <a:r>
              <a:rPr lang="en-US" altLang="en-US" smtClean="0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Time?? O(b</a:t>
            </a:r>
            <a:r>
              <a:rPr lang="en-US" altLang="en-US" baseline="30000" smtClean="0">
                <a:sym typeface="Wingdings" panose="05000000000000000000" pitchFamily="2" charset="2"/>
              </a:rPr>
              <a:t>m</a:t>
            </a:r>
            <a:r>
              <a:rPr lang="en-US" altLang="en-US" smtClean="0">
                <a:sym typeface="Wingdings" panose="05000000000000000000" pitchFamily="2" charset="2"/>
              </a:rPr>
              <a:t>), but a good heuristic can give dramatic improvement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Space??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356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Travelling in Romania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travelling in Romania</a:t>
            </a:r>
          </a:p>
          <a:p>
            <a:r>
              <a:rPr lang="en-US" dirty="0" smtClean="0"/>
              <a:t>Currently you are in Arad</a:t>
            </a:r>
          </a:p>
          <a:p>
            <a:r>
              <a:rPr lang="en-US" dirty="0" smtClean="0"/>
              <a:t>Your flight leaves Bucharest tomorrow morning so you need to get to the airport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3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greedy search</a:t>
            </a:r>
          </a:p>
          <a:p>
            <a:pPr lvl="1" eaLnBrk="1" hangingPunct="1"/>
            <a:r>
              <a:rPr lang="en-US" altLang="en-US" smtClean="0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Time?? O(b</a:t>
            </a:r>
            <a:r>
              <a:rPr lang="en-US" altLang="en-US" baseline="30000" smtClean="0">
                <a:sym typeface="Wingdings" panose="05000000000000000000" pitchFamily="2" charset="2"/>
              </a:rPr>
              <a:t>m</a:t>
            </a:r>
            <a:r>
              <a:rPr lang="en-US" altLang="en-US" smtClean="0">
                <a:sym typeface="Wingdings" panose="05000000000000000000" pitchFamily="2" charset="2"/>
              </a:rPr>
              <a:t>), but a good heuristic can give dramatic improvement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Space?? O(b</a:t>
            </a:r>
            <a:r>
              <a:rPr lang="en-US" altLang="en-US" baseline="30000" smtClean="0">
                <a:sym typeface="Wingdings" panose="05000000000000000000" pitchFamily="2" charset="2"/>
              </a:rPr>
              <a:t>m</a:t>
            </a:r>
            <a:r>
              <a:rPr lang="en-US" altLang="en-US" smtClean="0">
                <a:sym typeface="Wingdings" panose="05000000000000000000" pitchFamily="2" charset="2"/>
              </a:rPr>
              <a:t>) – keeps all nodes in memory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80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greedy search</a:t>
            </a:r>
          </a:p>
          <a:p>
            <a:pPr lvl="1" eaLnBrk="1" hangingPunct="1"/>
            <a:r>
              <a:rPr lang="en-US" altLang="en-US" smtClean="0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Time?? O(b</a:t>
            </a:r>
            <a:r>
              <a:rPr lang="en-US" altLang="en-US" baseline="30000" smtClean="0">
                <a:sym typeface="Wingdings" panose="05000000000000000000" pitchFamily="2" charset="2"/>
              </a:rPr>
              <a:t>m</a:t>
            </a:r>
            <a:r>
              <a:rPr lang="en-US" altLang="en-US" smtClean="0">
                <a:sym typeface="Wingdings" panose="05000000000000000000" pitchFamily="2" charset="2"/>
              </a:rPr>
              <a:t>), but a good heuristic can give dramatic improvement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Space?? O(b</a:t>
            </a:r>
            <a:r>
              <a:rPr lang="en-US" altLang="en-US" baseline="30000" smtClean="0">
                <a:sym typeface="Wingdings" panose="05000000000000000000" pitchFamily="2" charset="2"/>
              </a:rPr>
              <a:t>m</a:t>
            </a:r>
            <a:r>
              <a:rPr lang="en-US" altLang="en-US" smtClean="0">
                <a:sym typeface="Wingdings" panose="05000000000000000000" pitchFamily="2" charset="2"/>
              </a:rPr>
              <a:t>) – keeps all nodes in memory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Optimal??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843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greedy search</a:t>
            </a:r>
          </a:p>
          <a:p>
            <a:pPr lvl="1" eaLnBrk="1" hangingPunct="1"/>
            <a:r>
              <a:rPr lang="en-US" altLang="en-US" smtClean="0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Time?? O(b</a:t>
            </a:r>
            <a:r>
              <a:rPr lang="en-US" altLang="en-US" baseline="30000" smtClean="0">
                <a:sym typeface="Wingdings" panose="05000000000000000000" pitchFamily="2" charset="2"/>
              </a:rPr>
              <a:t>m</a:t>
            </a:r>
            <a:r>
              <a:rPr lang="en-US" altLang="en-US" smtClean="0">
                <a:sym typeface="Wingdings" panose="05000000000000000000" pitchFamily="2" charset="2"/>
              </a:rPr>
              <a:t>), but a good heuristic can give dramatic improvement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Space?? O(b</a:t>
            </a:r>
            <a:r>
              <a:rPr lang="en-US" altLang="en-US" baseline="30000" smtClean="0">
                <a:sym typeface="Wingdings" panose="05000000000000000000" pitchFamily="2" charset="2"/>
              </a:rPr>
              <a:t>m</a:t>
            </a:r>
            <a:r>
              <a:rPr lang="en-US" altLang="en-US" smtClean="0">
                <a:sym typeface="Wingdings" panose="05000000000000000000" pitchFamily="2" charset="2"/>
              </a:rPr>
              <a:t>) – keeps all nodes in memory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Optimal?? No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585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A* search</a:t>
            </a:r>
          </a:p>
          <a:p>
            <a:pPr lvl="1" eaLnBrk="1" hangingPunct="1"/>
            <a:r>
              <a:rPr lang="en-US" altLang="en-US" smtClean="0"/>
              <a:t>Premise - Avoid expanding paths that are already expansive</a:t>
            </a:r>
          </a:p>
          <a:p>
            <a:pPr lvl="1" eaLnBrk="1" hangingPunct="1"/>
            <a:r>
              <a:rPr lang="en-US" altLang="en-US" smtClean="0"/>
              <a:t>Evaluation function f(n) = g(n) + h(n)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g(n) = cost so far to reach n</a:t>
            </a:r>
            <a:br>
              <a:rPr lang="en-US" altLang="en-US" smtClean="0"/>
            </a:br>
            <a:r>
              <a:rPr lang="en-US" altLang="en-US" smtClean="0"/>
              <a:t>h(n) = estimated cost to goal from n</a:t>
            </a:r>
            <a:br>
              <a:rPr lang="en-US" altLang="en-US" smtClean="0"/>
            </a:br>
            <a:r>
              <a:rPr lang="en-US" altLang="en-US" smtClean="0"/>
              <a:t>f(n) = estimated total cost of path through n to goal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055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A* search</a:t>
            </a:r>
          </a:p>
          <a:p>
            <a:pPr lvl="1" eaLnBrk="1" hangingPunct="1"/>
            <a:r>
              <a:rPr lang="en-US" altLang="en-US" smtClean="0"/>
              <a:t>A* search uses an </a:t>
            </a:r>
            <a:r>
              <a:rPr lang="en-US" altLang="en-US" b="1" smtClean="0">
                <a:solidFill>
                  <a:schemeClr val="accent2"/>
                </a:solidFill>
              </a:rPr>
              <a:t>admissible</a:t>
            </a:r>
            <a:r>
              <a:rPr lang="en-US" altLang="en-US" smtClean="0"/>
              <a:t> heuristic</a:t>
            </a:r>
            <a:br>
              <a:rPr lang="en-US" altLang="en-US" smtClean="0"/>
            </a:br>
            <a:r>
              <a:rPr lang="en-US" altLang="en-US" smtClean="0"/>
              <a:t>i.e., h(n) </a:t>
            </a:r>
            <a:r>
              <a:rPr lang="en-US" altLang="en-US" smtClean="0">
                <a:sym typeface="Symbol" panose="05050102010706020507" pitchFamily="18" charset="2"/>
              </a:rPr>
              <a:t> h*(n) where h*(n) is the true cost from n.</a:t>
            </a:r>
            <a:br>
              <a:rPr lang="en-US" altLang="en-US" smtClean="0">
                <a:sym typeface="Symbol" panose="05050102010706020507" pitchFamily="18" charset="2"/>
              </a:rPr>
            </a:br>
            <a:r>
              <a:rPr lang="en-US" altLang="en-US" smtClean="0">
                <a:sym typeface="Symbol" panose="05050102010706020507" pitchFamily="18" charset="2"/>
              </a:rPr>
              <a:t>(also require h(n) 0, so h(G) = 0 for any goal G.)</a:t>
            </a:r>
            <a:br>
              <a:rPr lang="en-US" altLang="en-US" smtClean="0">
                <a:sym typeface="Symbol" panose="05050102010706020507" pitchFamily="18" charset="2"/>
              </a:rPr>
            </a:br>
            <a:r>
              <a:rPr lang="en-US" altLang="en-US" smtClean="0">
                <a:sym typeface="Symbol" panose="05050102010706020507" pitchFamily="18" charset="2"/>
              </a:rPr>
              <a:t/>
            </a:r>
            <a:br>
              <a:rPr lang="en-US" altLang="en-US" smtClean="0">
                <a:sym typeface="Symbol" panose="05050102010706020507" pitchFamily="18" charset="2"/>
              </a:rPr>
            </a:br>
            <a:r>
              <a:rPr lang="en-US" altLang="en-US" smtClean="0">
                <a:sym typeface="Symbol" panose="05050102010706020507" pitchFamily="18" charset="2"/>
              </a:rPr>
              <a:t>example, h</a:t>
            </a:r>
            <a:r>
              <a:rPr lang="en-US" altLang="en-US" baseline="-25000" smtClean="0">
                <a:sym typeface="Symbol" panose="05050102010706020507" pitchFamily="18" charset="2"/>
              </a:rPr>
              <a:t>SLD</a:t>
            </a:r>
            <a:r>
              <a:rPr lang="en-US" altLang="en-US" smtClean="0">
                <a:sym typeface="Symbol" panose="05050102010706020507" pitchFamily="18" charset="2"/>
              </a:rPr>
              <a:t>(n) never overestimates the actual road distance.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581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A* search example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14954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0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A* search example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8067675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62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A* search example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4738"/>
            <a:ext cx="9144000" cy="204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1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A* search example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8975"/>
            <a:ext cx="914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04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A* search example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3100"/>
            <a:ext cx="91440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4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Problem Solving Agents</a:t>
            </a:r>
          </a:p>
        </p:txBody>
      </p:sp>
      <p:pic>
        <p:nvPicPr>
          <p:cNvPr id="25603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6757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4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A*</a:t>
            </a:r>
          </a:p>
          <a:p>
            <a:pPr lvl="1" eaLnBrk="1" hangingPunct="1"/>
            <a:r>
              <a:rPr lang="en-US" altLang="en-US" smtClean="0"/>
              <a:t>Complete?? Yes, unless there are infinitely many nodes with f </a:t>
            </a:r>
            <a:r>
              <a:rPr lang="en-US" altLang="en-US" smtClean="0">
                <a:sym typeface="Symbol" panose="05050102010706020507" pitchFamily="18" charset="2"/>
              </a:rPr>
              <a:t></a:t>
            </a:r>
            <a:r>
              <a:rPr lang="en-US" altLang="en-US" smtClean="0"/>
              <a:t> f(G)</a:t>
            </a:r>
          </a:p>
          <a:p>
            <a:pPr lvl="1" eaLnBrk="1" hangingPunct="1"/>
            <a:r>
              <a:rPr lang="en-US" altLang="en-US" smtClean="0"/>
              <a:t>Time?? Exponential in </a:t>
            </a:r>
            <a:br>
              <a:rPr lang="en-US" altLang="en-US" smtClean="0"/>
            </a:br>
            <a:r>
              <a:rPr lang="en-US" altLang="en-US" smtClean="0"/>
              <a:t>       [relative error in h x length of solution.]</a:t>
            </a:r>
          </a:p>
          <a:p>
            <a:pPr lvl="1" eaLnBrk="1" hangingPunct="1"/>
            <a:r>
              <a:rPr lang="en-US" altLang="en-US" smtClean="0"/>
              <a:t>Space?? Keeps all nodes in memory</a:t>
            </a:r>
          </a:p>
          <a:p>
            <a:pPr lvl="1" eaLnBrk="1" hangingPunct="1"/>
            <a:r>
              <a:rPr lang="en-US" altLang="en-US" smtClean="0"/>
              <a:t>Optimal?? Yes – cannot expand f </a:t>
            </a:r>
            <a:r>
              <a:rPr lang="en-US" altLang="en-US" baseline="-25000" smtClean="0"/>
              <a:t>i+1</a:t>
            </a:r>
            <a:r>
              <a:rPr lang="en-US" altLang="en-US" smtClean="0"/>
              <a:t> until f</a:t>
            </a:r>
            <a:r>
              <a:rPr lang="en-US" altLang="en-US" baseline="-25000" smtClean="0"/>
              <a:t>i</a:t>
            </a:r>
            <a:r>
              <a:rPr lang="en-US" altLang="en-US" smtClean="0"/>
              <a:t> is finished</a:t>
            </a:r>
            <a:br>
              <a:rPr lang="en-US" altLang="en-US" smtClean="0"/>
            </a:br>
            <a:r>
              <a:rPr lang="en-US" altLang="en-US" smtClean="0"/>
              <a:t>	A* expands all nodes with f(n) &lt; C*</a:t>
            </a:r>
            <a:br>
              <a:rPr lang="en-US" altLang="en-US" smtClean="0"/>
            </a:br>
            <a:r>
              <a:rPr lang="en-US" altLang="en-US" smtClean="0"/>
              <a:t>	A* expands some nodes with f(n) = C*</a:t>
            </a:r>
            <a:br>
              <a:rPr lang="en-US" altLang="en-US" smtClean="0"/>
            </a:br>
            <a:r>
              <a:rPr lang="en-US" altLang="en-US" smtClean="0"/>
              <a:t>	A* expands no nodes with f(n) &gt; C*</a:t>
            </a:r>
          </a:p>
        </p:txBody>
      </p:sp>
    </p:spTree>
    <p:extLst>
      <p:ext uri="{BB962C8B-B14F-4D97-AF65-F5344CB8AC3E}">
        <p14:creationId xmlns:p14="http://schemas.microsoft.com/office/powerpoint/2010/main" val="117914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A* Search from 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1" descr="Image result for weighted  search 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4133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111625"/>
            <a:ext cx="53244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19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Heuristic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A* search</a:t>
            </a:r>
          </a:p>
          <a:p>
            <a:pPr lvl="1" eaLnBrk="1" hangingPunct="1"/>
            <a:r>
              <a:rPr lang="en-US" altLang="en-US" dirty="0" smtClean="0"/>
              <a:t>A* search uses an </a:t>
            </a:r>
            <a:r>
              <a:rPr lang="en-US" altLang="en-US" b="1" dirty="0" smtClean="0">
                <a:solidFill>
                  <a:schemeClr val="accent2"/>
                </a:solidFill>
              </a:rPr>
              <a:t>admissible</a:t>
            </a:r>
            <a:r>
              <a:rPr lang="en-US" altLang="en-US" dirty="0" smtClean="0"/>
              <a:t> heuristic</a:t>
            </a:r>
          </a:p>
          <a:p>
            <a:pPr lvl="1" eaLnBrk="1" hangingPunct="1"/>
            <a:r>
              <a:rPr lang="en-US" altLang="en-US" dirty="0" smtClean="0"/>
              <a:t>i.e., h(n) </a:t>
            </a:r>
            <a:r>
              <a:rPr lang="en-US" altLang="en-US" dirty="0" smtClean="0">
                <a:sym typeface="Symbol" panose="05050102010706020507" pitchFamily="18" charset="2"/>
              </a:rPr>
              <a:t> h*(n) where h*(n) is the true cost from n.</a:t>
            </a:r>
            <a:br>
              <a:rPr lang="en-US" altLang="en-US" dirty="0" smtClean="0">
                <a:sym typeface="Symbol" panose="05050102010706020507" pitchFamily="18" charset="2"/>
              </a:rPr>
            </a:br>
            <a:r>
              <a:rPr lang="en-US" altLang="en-US" dirty="0" smtClean="0">
                <a:sym typeface="Symbol" panose="05050102010706020507" pitchFamily="18" charset="2"/>
              </a:rPr>
              <a:t>(also require h(n) 0, so h(G) = 0 for any goal G.)</a:t>
            </a:r>
            <a:br>
              <a:rPr lang="en-US" altLang="en-US" dirty="0" smtClean="0">
                <a:sym typeface="Symbol" panose="05050102010706020507" pitchFamily="18" charset="2"/>
              </a:rPr>
            </a:br>
            <a:r>
              <a:rPr lang="en-US" altLang="en-US" dirty="0" smtClean="0">
                <a:sym typeface="Symbol" panose="05050102010706020507" pitchFamily="18" charset="2"/>
              </a:rPr>
              <a:t/>
            </a:r>
            <a:br>
              <a:rPr lang="en-US" altLang="en-US" dirty="0" smtClean="0">
                <a:sym typeface="Symbol" panose="05050102010706020507" pitchFamily="18" charset="2"/>
              </a:rPr>
            </a:br>
            <a:r>
              <a:rPr lang="en-US" altLang="en-US" dirty="0" smtClean="0">
                <a:sym typeface="Symbol" panose="05050102010706020507" pitchFamily="18" charset="2"/>
              </a:rPr>
              <a:t>example, </a:t>
            </a:r>
            <a:r>
              <a:rPr lang="en-US" altLang="en-US" dirty="0" err="1" smtClean="0">
                <a:sym typeface="Symbol" panose="05050102010706020507" pitchFamily="18" charset="2"/>
              </a:rPr>
              <a:t>h</a:t>
            </a:r>
            <a:r>
              <a:rPr lang="en-US" altLang="en-US" baseline="-25000" dirty="0" err="1" smtClean="0">
                <a:sym typeface="Symbol" panose="05050102010706020507" pitchFamily="18" charset="2"/>
              </a:rPr>
              <a:t>SLD</a:t>
            </a:r>
            <a:r>
              <a:rPr lang="en-US" altLang="en-US" dirty="0" smtClean="0">
                <a:sym typeface="Symbol" panose="05050102010706020507" pitchFamily="18" charset="2"/>
              </a:rPr>
              <a:t>(n) never overestimates the actual road distance.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672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A* algorithm</a:t>
            </a:r>
          </a:p>
          <a:p>
            <a:pPr lvl="1" eaLnBrk="1" hangingPunct="1"/>
            <a:r>
              <a:rPr lang="en-US" altLang="en-US" dirty="0" smtClean="0"/>
              <a:t>Optimality of A* (standard proof)</a:t>
            </a:r>
          </a:p>
          <a:p>
            <a:pPr lvl="1" eaLnBrk="1" hangingPunct="1"/>
            <a:r>
              <a:rPr lang="en-US" altLang="en-US" smtClean="0"/>
              <a:t>Suppose some suboptimal goal G</a:t>
            </a:r>
            <a:r>
              <a:rPr lang="en-US" altLang="en-US" baseline="-25000" smtClean="0"/>
              <a:t>2</a:t>
            </a:r>
            <a:r>
              <a:rPr lang="en-US" altLang="en-US" smtClean="0"/>
              <a:t> has been generated and is in the queue. </a:t>
            </a:r>
            <a:r>
              <a:rPr lang="en-US" altLang="en-US" dirty="0" smtClean="0"/>
              <a:t>Let n be an unexpanded node on a shortest path to an optimal goal G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. 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86200"/>
            <a:ext cx="497205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618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Search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A* algorithm</a:t>
            </a:r>
          </a:p>
          <a:p>
            <a:pPr lvl="1" eaLnBrk="1" hangingPunct="1"/>
            <a:r>
              <a:rPr lang="en-US" altLang="en-US" smtClean="0"/>
              <a:t>f(G</a:t>
            </a:r>
            <a:r>
              <a:rPr lang="en-US" altLang="en-US" baseline="-25000" smtClean="0"/>
              <a:t>2</a:t>
            </a:r>
            <a:r>
              <a:rPr lang="en-US" altLang="en-US" smtClean="0"/>
              <a:t>) = g(G</a:t>
            </a:r>
            <a:r>
              <a:rPr lang="en-US" altLang="en-US" baseline="-25000" smtClean="0"/>
              <a:t>2</a:t>
            </a:r>
            <a:r>
              <a:rPr lang="en-US" altLang="en-US" smtClean="0"/>
              <a:t>)		since h(G</a:t>
            </a:r>
            <a:r>
              <a:rPr lang="en-US" altLang="en-US" baseline="-25000" smtClean="0"/>
              <a:t>2</a:t>
            </a:r>
            <a:r>
              <a:rPr lang="en-US" altLang="en-US" smtClean="0"/>
              <a:t>) = 0</a:t>
            </a:r>
            <a:br>
              <a:rPr lang="en-US" altLang="en-US" smtClean="0"/>
            </a:br>
            <a:r>
              <a:rPr lang="en-US" altLang="en-US" smtClean="0"/>
              <a:t>          &gt; g(G</a:t>
            </a:r>
            <a:r>
              <a:rPr lang="en-US" altLang="en-US" baseline="-25000" smtClean="0"/>
              <a:t>1</a:t>
            </a:r>
            <a:r>
              <a:rPr lang="en-US" altLang="en-US" smtClean="0"/>
              <a:t>)		since G</a:t>
            </a:r>
            <a:r>
              <a:rPr lang="en-US" altLang="en-US" baseline="-25000" smtClean="0"/>
              <a:t>2</a:t>
            </a:r>
            <a:r>
              <a:rPr lang="en-US" altLang="en-US" smtClean="0"/>
              <a:t> is suboptimal</a:t>
            </a:r>
            <a:br>
              <a:rPr lang="en-US" altLang="en-US" smtClean="0"/>
            </a:br>
            <a:r>
              <a:rPr lang="en-US" altLang="en-US" smtClean="0"/>
              <a:t>          </a:t>
            </a:r>
            <a:r>
              <a:rPr lang="en-US" altLang="en-US" smtClean="0">
                <a:sym typeface="Symbol" panose="05050102010706020507" pitchFamily="18" charset="2"/>
              </a:rPr>
              <a:t> f(n)		since h is admissible</a:t>
            </a:r>
          </a:p>
          <a:p>
            <a:pPr lvl="1" eaLnBrk="1" hangingPunct="1"/>
            <a:r>
              <a:rPr lang="en-US" altLang="en-US" smtClean="0">
                <a:sym typeface="Symbol" panose="05050102010706020507" pitchFamily="18" charset="2"/>
              </a:rPr>
              <a:t>since </a:t>
            </a:r>
            <a:r>
              <a:rPr lang="en-US" altLang="en-US" smtClean="0"/>
              <a:t>f(G</a:t>
            </a:r>
            <a:r>
              <a:rPr lang="en-US" altLang="en-US" baseline="-25000" smtClean="0"/>
              <a:t>2</a:t>
            </a:r>
            <a:r>
              <a:rPr lang="en-US" altLang="en-US" smtClean="0"/>
              <a:t>) &gt; f(n), A* will never select G</a:t>
            </a:r>
            <a:r>
              <a:rPr lang="en-US" altLang="en-US" baseline="-25000" smtClean="0"/>
              <a:t>2 </a:t>
            </a:r>
            <a:r>
              <a:rPr lang="en-US" altLang="en-US" smtClean="0"/>
              <a:t>for expansion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86200"/>
            <a:ext cx="497205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01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Functions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Admissible heuristic</a:t>
            </a:r>
            <a:br>
              <a:rPr lang="en-US" altLang="en-US" smtClean="0"/>
            </a:br>
            <a:r>
              <a:rPr lang="en-US" altLang="en-US" sz="2400" smtClean="0"/>
              <a:t>example: for the 8-puzzle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h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(n) = number of misplaced tiles</a:t>
            </a:r>
            <a:br>
              <a:rPr lang="en-US" altLang="en-US" sz="2400" smtClean="0"/>
            </a:br>
            <a:r>
              <a:rPr lang="en-US" altLang="en-US" sz="2400" smtClean="0"/>
              <a:t>h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(n) = total Manhattan distance</a:t>
            </a:r>
            <a:br>
              <a:rPr lang="en-US" altLang="en-US" sz="2400" smtClean="0"/>
            </a:br>
            <a:r>
              <a:rPr lang="en-US" altLang="en-US" sz="2400" smtClean="0"/>
              <a:t>   i.e. no of squares from desired location of </a:t>
            </a:r>
            <a:br>
              <a:rPr lang="en-US" altLang="en-US" sz="2400" smtClean="0"/>
            </a:br>
            <a:r>
              <a:rPr lang="en-US" altLang="en-US" sz="2400" smtClean="0"/>
              <a:t>         each tile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h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(S) = ??</a:t>
            </a:r>
            <a:br>
              <a:rPr lang="en-US" altLang="en-US" sz="2400" smtClean="0"/>
            </a:br>
            <a:r>
              <a:rPr lang="en-US" altLang="en-US" sz="2400" smtClean="0"/>
              <a:t>h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(S) = ??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657600"/>
            <a:ext cx="454342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1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Functions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mtClean="0"/>
              <a:t>Admissible heuristic</a:t>
            </a:r>
            <a:br>
              <a:rPr lang="en-US" altLang="en-US" smtClean="0"/>
            </a:br>
            <a:r>
              <a:rPr lang="en-US" altLang="en-US" sz="2400" smtClean="0"/>
              <a:t>example: for the 8-puzzle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h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(n) = number of misplaced tiles</a:t>
            </a:r>
            <a:br>
              <a:rPr lang="en-US" altLang="en-US" sz="2400" smtClean="0"/>
            </a:br>
            <a:r>
              <a:rPr lang="en-US" altLang="en-US" sz="2400" smtClean="0"/>
              <a:t>h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(n) = total Manhattan distance</a:t>
            </a:r>
            <a:br>
              <a:rPr lang="en-US" altLang="en-US" sz="2400" smtClean="0"/>
            </a:br>
            <a:r>
              <a:rPr lang="en-US" altLang="en-US" sz="2400" smtClean="0"/>
              <a:t>   i.e. no of squares from desired location of </a:t>
            </a:r>
            <a:br>
              <a:rPr lang="en-US" altLang="en-US" sz="2400" smtClean="0"/>
            </a:br>
            <a:r>
              <a:rPr lang="en-US" altLang="en-US" sz="2400" smtClean="0"/>
              <a:t>         each tile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h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(S) = ?? 6</a:t>
            </a:r>
            <a:br>
              <a:rPr lang="en-US" altLang="en-US" sz="2400" smtClean="0"/>
            </a:br>
            <a:r>
              <a:rPr lang="en-US" altLang="en-US" sz="2400" smtClean="0"/>
              <a:t>h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(S) = ?? 4+0+3+3+1+0+2+1</a:t>
            </a:r>
            <a:br>
              <a:rPr lang="en-US" altLang="en-US" sz="2400" smtClean="0"/>
            </a:br>
            <a:r>
              <a:rPr lang="en-US" altLang="en-US" sz="2400" smtClean="0"/>
              <a:t>         = 14</a:t>
            </a:r>
          </a:p>
        </p:txBody>
      </p:sp>
      <p:pic>
        <p:nvPicPr>
          <p:cNvPr id="17412" name="Picture 10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733800"/>
            <a:ext cx="454342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19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Heuristic Functions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Dominance</a:t>
            </a:r>
          </a:p>
          <a:p>
            <a:pPr lvl="1" eaLnBrk="1" hangingPunct="1"/>
            <a:r>
              <a:rPr lang="en-US" altLang="en-US" dirty="0" smtClean="0"/>
              <a:t>if </a:t>
            </a:r>
            <a:r>
              <a:rPr lang="en-US" altLang="en-US" sz="2000" dirty="0" smtClean="0"/>
              <a:t>h</a:t>
            </a:r>
            <a:r>
              <a:rPr lang="en-US" altLang="en-US" sz="2000" baseline="-25000" dirty="0"/>
              <a:t>2</a:t>
            </a:r>
            <a:r>
              <a:rPr lang="en-US" altLang="en-US" sz="2000" dirty="0" smtClean="0"/>
              <a:t>(n) </a:t>
            </a:r>
            <a:r>
              <a:rPr lang="en-US" altLang="en-US" sz="2000" dirty="0" smtClean="0">
                <a:sym typeface="Symbol" panose="05050102010706020507" pitchFamily="18" charset="2"/>
              </a:rPr>
              <a:t></a:t>
            </a:r>
            <a:r>
              <a:rPr lang="en-US" altLang="en-US" sz="2000" dirty="0" smtClean="0"/>
              <a:t> h</a:t>
            </a:r>
            <a:r>
              <a:rPr lang="en-US" altLang="en-US" sz="2000" baseline="-25000" dirty="0"/>
              <a:t>1</a:t>
            </a:r>
            <a:r>
              <a:rPr lang="en-US" altLang="en-US" sz="2000" dirty="0" smtClean="0"/>
              <a:t>(n) for all n (both admissible)</a:t>
            </a:r>
            <a:br>
              <a:rPr lang="en-US" altLang="en-US" sz="2000" dirty="0" smtClean="0"/>
            </a:br>
            <a:r>
              <a:rPr lang="en-US" altLang="en-US" sz="2000" dirty="0" smtClean="0"/>
              <a:t>then h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 dominates h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 and is better for search</a:t>
            </a:r>
            <a:br>
              <a:rPr lang="en-US" altLang="en-US" sz="2000" dirty="0" smtClean="0"/>
            </a:b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Typical search costs: </a:t>
            </a:r>
            <a:br>
              <a:rPr lang="en-US" altLang="en-US" sz="2000" dirty="0" smtClean="0"/>
            </a:b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d = 14  IDS = 3,473,941 nodes</a:t>
            </a:r>
            <a:br>
              <a:rPr lang="en-US" altLang="en-US" sz="2000" dirty="0" smtClean="0"/>
            </a:br>
            <a:r>
              <a:rPr lang="en-US" altLang="en-US" sz="2000" dirty="0" smtClean="0"/>
              <a:t>            A*(h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) = 539 nodes</a:t>
            </a:r>
            <a:br>
              <a:rPr lang="en-US" altLang="en-US" sz="2000" dirty="0" smtClean="0"/>
            </a:br>
            <a:r>
              <a:rPr lang="en-US" altLang="en-US" sz="2000" dirty="0" smtClean="0"/>
              <a:t>	         A*(h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) = 113 nodes</a:t>
            </a:r>
            <a:br>
              <a:rPr lang="en-US" altLang="en-US" sz="2000" dirty="0" smtClean="0"/>
            </a:br>
            <a:r>
              <a:rPr lang="en-US" altLang="en-US" sz="2000" dirty="0" smtClean="0"/>
              <a:t>d = 24  IDS </a:t>
            </a:r>
            <a:r>
              <a:rPr lang="en-US" altLang="en-US" sz="2000" dirty="0" smtClean="0">
                <a:sym typeface="Symbol" panose="05050102010706020507" pitchFamily="18" charset="2"/>
              </a:rPr>
              <a:t></a:t>
            </a:r>
            <a:r>
              <a:rPr lang="en-US" altLang="en-US" sz="2000" dirty="0" smtClean="0"/>
              <a:t> 54,000,000,000 nodes</a:t>
            </a:r>
            <a:br>
              <a:rPr lang="en-US" altLang="en-US" sz="2000" dirty="0" smtClean="0"/>
            </a:br>
            <a:r>
              <a:rPr lang="en-US" altLang="en-US" sz="2000" dirty="0" smtClean="0"/>
              <a:t>            A*(h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) = 39,135 nodes</a:t>
            </a:r>
            <a:br>
              <a:rPr lang="en-US" altLang="en-US" sz="2000" dirty="0" smtClean="0"/>
            </a:br>
            <a:r>
              <a:rPr lang="en-US" altLang="en-US" sz="2000" dirty="0" smtClean="0"/>
              <a:t>	         A*(h</a:t>
            </a:r>
            <a:r>
              <a:rPr lang="en-US" altLang="en-US" sz="2000" baseline="-25000" dirty="0" smtClean="0"/>
              <a:t>2</a:t>
            </a:r>
            <a:r>
              <a:rPr lang="en-US" altLang="en-US" sz="2000" dirty="0" smtClean="0"/>
              <a:t>) = 1,641 nodes</a:t>
            </a:r>
          </a:p>
          <a:p>
            <a:pPr lvl="1" eaLnBrk="1" hangingPunct="1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028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Implementation: General Tree Search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914525"/>
            <a:ext cx="760095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1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Implementation: General Tree Search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914525"/>
            <a:ext cx="7600950" cy="30289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0" y="3124200"/>
            <a:ext cx="5943600" cy="381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4714875"/>
            <a:ext cx="4800600" cy="2286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Uninformed Search Strategies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 smtClean="0"/>
              <a:t>Breadth-first search</a:t>
            </a:r>
          </a:p>
          <a:p>
            <a:pPr lvl="1" eaLnBrk="1" hangingPunct="1"/>
            <a:r>
              <a:rPr lang="en-US" altLang="en-US" smtClean="0"/>
              <a:t>Uniform-cost search</a:t>
            </a:r>
          </a:p>
          <a:p>
            <a:pPr lvl="1" eaLnBrk="1" hangingPunct="1"/>
            <a:r>
              <a:rPr lang="en-US" altLang="en-US" smtClean="0"/>
              <a:t>Depth-first search</a:t>
            </a:r>
          </a:p>
          <a:p>
            <a:pPr lvl="1" eaLnBrk="1" hangingPunct="1"/>
            <a:r>
              <a:rPr lang="en-US" altLang="en-US" smtClean="0"/>
              <a:t>Depth-limited search</a:t>
            </a:r>
          </a:p>
          <a:p>
            <a:pPr lvl="1" eaLnBrk="1" hangingPunct="1"/>
            <a:r>
              <a:rPr lang="en-US" altLang="en-US" smtClean="0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42055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Search Strategies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strategy is defined by picking the order of node expansion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Strategies are evaluated along the following dimensions: </a:t>
            </a:r>
            <a:br>
              <a:rPr lang="en-US" altLang="en-US" sz="2800" smtClean="0"/>
            </a:br>
            <a:r>
              <a:rPr lang="en-US" altLang="en-US" sz="2800" smtClean="0"/>
              <a:t>	completeness – does it always find a </a:t>
            </a:r>
            <a:br>
              <a:rPr lang="en-US" altLang="en-US" sz="2800" smtClean="0"/>
            </a:br>
            <a:r>
              <a:rPr lang="en-US" altLang="en-US" sz="2800" smtClean="0"/>
              <a:t>           solution if one exists?</a:t>
            </a:r>
            <a:br>
              <a:rPr lang="en-US" altLang="en-US" sz="2800" smtClean="0"/>
            </a:br>
            <a:r>
              <a:rPr lang="en-US" altLang="en-US" sz="2800" smtClean="0"/>
              <a:t>	time complexity – number of nodes </a:t>
            </a:r>
            <a:br>
              <a:rPr lang="en-US" altLang="en-US" sz="2800" smtClean="0"/>
            </a:br>
            <a:r>
              <a:rPr lang="en-US" altLang="en-US" sz="2800" smtClean="0"/>
              <a:t>          generated/expanded</a:t>
            </a:r>
            <a:br>
              <a:rPr lang="en-US" altLang="en-US" sz="2800" smtClean="0"/>
            </a:br>
            <a:r>
              <a:rPr lang="en-US" altLang="en-US" sz="2800" smtClean="0"/>
              <a:t>	space complexity – maximum number of </a:t>
            </a:r>
            <a:br>
              <a:rPr lang="en-US" altLang="en-US" sz="2800" smtClean="0"/>
            </a:br>
            <a:r>
              <a:rPr lang="en-US" altLang="en-US" sz="2800" smtClean="0"/>
              <a:t>          nodes in memory</a:t>
            </a:r>
            <a:br>
              <a:rPr lang="en-US" altLang="en-US" sz="2800" smtClean="0"/>
            </a:br>
            <a:r>
              <a:rPr lang="en-US" altLang="en-US" sz="2800" smtClean="0"/>
              <a:t>	optimality – does it always find a least-cost </a:t>
            </a:r>
            <a:br>
              <a:rPr lang="en-US" altLang="en-US" sz="2800" smtClean="0"/>
            </a:br>
            <a:r>
              <a:rPr lang="en-US" altLang="en-US" sz="2800" smtClean="0"/>
              <a:t>         solution</a:t>
            </a:r>
          </a:p>
        </p:txBody>
      </p:sp>
    </p:spTree>
    <p:extLst>
      <p:ext uri="{BB962C8B-B14F-4D97-AF65-F5344CB8AC3E}">
        <p14:creationId xmlns:p14="http://schemas.microsoft.com/office/powerpoint/2010/main" val="24905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Search Strategies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Time and space complexity are measured in terms of 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2800" smtClean="0"/>
              <a:t>b – maximum branching factor of the search tree</a:t>
            </a:r>
            <a:br>
              <a:rPr lang="en-US" altLang="en-US" sz="2800" smtClean="0"/>
            </a:br>
            <a:r>
              <a:rPr lang="en-US" altLang="en-US" sz="2800" smtClean="0"/>
              <a:t>d – depth of the least-cost solution</a:t>
            </a:r>
            <a:br>
              <a:rPr lang="en-US" altLang="en-US" sz="2800" smtClean="0"/>
            </a:br>
            <a:r>
              <a:rPr lang="en-US" altLang="en-US" sz="2800" smtClean="0"/>
              <a:t>m – maximum depth of the state space (may be infinite)</a:t>
            </a:r>
          </a:p>
        </p:txBody>
      </p:sp>
    </p:spTree>
    <p:extLst>
      <p:ext uri="{BB962C8B-B14F-4D97-AF65-F5344CB8AC3E}">
        <p14:creationId xmlns:p14="http://schemas.microsoft.com/office/powerpoint/2010/main" val="138530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1572</Words>
  <Application>Microsoft Office PowerPoint</Application>
  <PresentationFormat>On-screen Show (4:3)</PresentationFormat>
  <Paragraphs>175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Symbol</vt:lpstr>
      <vt:lpstr>Times New Roman</vt:lpstr>
      <vt:lpstr>Wingdings</vt:lpstr>
      <vt:lpstr>Default Design</vt:lpstr>
      <vt:lpstr>Agents that Search</vt:lpstr>
      <vt:lpstr>Search Problem Formulation</vt:lpstr>
      <vt:lpstr>Travelling in Romania</vt:lpstr>
      <vt:lpstr>Problem Solving Agents</vt:lpstr>
      <vt:lpstr>Implementation: General Tree Search</vt:lpstr>
      <vt:lpstr>Implementation: General Tree Search</vt:lpstr>
      <vt:lpstr>Uninformed Search Strategies</vt:lpstr>
      <vt:lpstr>Search Strategies</vt:lpstr>
      <vt:lpstr>Search Strategies</vt:lpstr>
      <vt:lpstr>Properties of Breadth-First Search</vt:lpstr>
      <vt:lpstr>Properties of Depth-first Search</vt:lpstr>
      <vt:lpstr>Heuristic Search  aka "Informed" search</vt:lpstr>
      <vt:lpstr>Review</vt:lpstr>
      <vt:lpstr>Summary of algorithms</vt:lpstr>
      <vt:lpstr>Review</vt:lpstr>
      <vt:lpstr>But, when I ask you to get from Arad to Bucharest, what do you do?</vt:lpstr>
      <vt:lpstr>Twiddle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A* Search from Worksheet</vt:lpstr>
      <vt:lpstr>Heuristic Search</vt:lpstr>
      <vt:lpstr>Heuristic Search</vt:lpstr>
      <vt:lpstr>Heuristic Search</vt:lpstr>
      <vt:lpstr>Heuristic Functions</vt:lpstr>
      <vt:lpstr>Heuristic Functions</vt:lpstr>
      <vt:lpstr>Heuristic Functions</vt:lpstr>
    </vt:vector>
  </TitlesOfParts>
  <Company>College of Natural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as Search</dc:title>
  <dc:creator>System Administrator</dc:creator>
  <cp:lastModifiedBy>John B Schafer</cp:lastModifiedBy>
  <cp:revision>75</cp:revision>
  <cp:lastPrinted>2018-08-27T14:19:00Z</cp:lastPrinted>
  <dcterms:created xsi:type="dcterms:W3CDTF">2003-09-09T16:07:44Z</dcterms:created>
  <dcterms:modified xsi:type="dcterms:W3CDTF">2020-12-15T16:58:53Z</dcterms:modified>
</cp:coreProperties>
</file>