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9"/>
  </p:notesMasterIdLst>
  <p:sldIdLst>
    <p:sldId id="302" r:id="rId2"/>
    <p:sldId id="364" r:id="rId3"/>
    <p:sldId id="367" r:id="rId4"/>
    <p:sldId id="368" r:id="rId5"/>
    <p:sldId id="373" r:id="rId6"/>
    <p:sldId id="365" r:id="rId7"/>
    <p:sldId id="366" r:id="rId8"/>
    <p:sldId id="319" r:id="rId9"/>
    <p:sldId id="388" r:id="rId10"/>
    <p:sldId id="393" r:id="rId11"/>
    <p:sldId id="360" r:id="rId12"/>
    <p:sldId id="362" r:id="rId13"/>
    <p:sldId id="371" r:id="rId14"/>
    <p:sldId id="389" r:id="rId15"/>
    <p:sldId id="387" r:id="rId16"/>
    <p:sldId id="390" r:id="rId17"/>
    <p:sldId id="392" r:id="rId18"/>
  </p:sldIdLst>
  <p:sldSz cx="9144000" cy="6858000" type="screen4x3"/>
  <p:notesSz cx="6858000" cy="9144000"/>
  <p:embeddedFontLst>
    <p:embeddedFont>
      <p:font typeface="Calibri" panose="020F0502020204030204" pitchFamily="34" charset="0"/>
      <p:regular r:id="rId20"/>
      <p:bold r:id="rId21"/>
      <p:italic r:id="rId22"/>
      <p:boldItalic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54" autoAdjust="0"/>
    <p:restoredTop sz="94660"/>
  </p:normalViewPr>
  <p:slideViewPr>
    <p:cSldViewPr>
      <p:cViewPr varScale="1">
        <p:scale>
          <a:sx n="79" d="100"/>
          <a:sy n="79" d="100"/>
        </p:scale>
        <p:origin x="147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DF09C9-F635-4A07-B168-E8937A2D562B}" type="datetimeFigureOut">
              <a:rPr lang="en-US" smtClean="0"/>
              <a:t>8/10/2022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D3E2B7-0C71-41DA-BDFA-C7B9355E344C}" type="slidenum">
              <a:rPr lang="en-US" smtClean="0"/>
              <a:t>‹#›</a:t>
            </a:fld>
            <a:endParaRPr lang="en-US"/>
          </a:p>
        </p:txBody>
      </p:sp>
    </p:spTree>
    <p:extLst>
      <p:ext uri="{BB962C8B-B14F-4D97-AF65-F5344CB8AC3E}">
        <p14:creationId xmlns:p14="http://schemas.microsoft.com/office/powerpoint/2010/main" val="206650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fld id="{4596DD7F-ED0C-4BED-88D1-B5157D9777AE}" type="slidenum">
              <a:rPr lang="en-US" altLang="en-US">
                <a:solidFill>
                  <a:prstClr val="black"/>
                </a:solidFill>
                <a:latin typeface="Arial" charset="0"/>
              </a:rPr>
              <a:pPr/>
              <a:t>1</a:t>
            </a:fld>
            <a:endParaRPr lang="en-US" altLang="en-US">
              <a:solidFill>
                <a:prstClr val="black"/>
              </a:solidFill>
              <a:latin typeface="Arial"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325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A071154-26E7-4ACA-BE0E-0AF2067273C5}" type="slidenum">
              <a:rPr lang="en-US" altLang="en-US" sz="1200" smtClean="0"/>
              <a:pPr eaLnBrk="1" hangingPunct="1"/>
              <a:t>8</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95FD36B-6678-4C24-BFE9-1135468AEDF7}"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2112532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5FD36B-6678-4C24-BFE9-1135468AEDF7}"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3007703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5FD36B-6678-4C24-BFE9-1135468AEDF7}"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223873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8650D6-6C1D-42B8-8498-E1EC4BD2D864}" type="slidenum">
              <a:rPr lang="en-US"/>
              <a:pPr>
                <a:defRPr/>
              </a:pPr>
              <a:t>‹#›</a:t>
            </a:fld>
            <a:endParaRPr lang="en-US"/>
          </a:p>
        </p:txBody>
      </p:sp>
    </p:spTree>
    <p:extLst>
      <p:ext uri="{BB962C8B-B14F-4D97-AF65-F5344CB8AC3E}">
        <p14:creationId xmlns:p14="http://schemas.microsoft.com/office/powerpoint/2010/main" val="1917282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5FD36B-6678-4C24-BFE9-1135468AEDF7}"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205703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5FD36B-6678-4C24-BFE9-1135468AEDF7}"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108358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5FD36B-6678-4C24-BFE9-1135468AEDF7}" type="datetimeFigureOut">
              <a:rPr lang="en-US" smtClean="0"/>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090926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5FD36B-6678-4C24-BFE9-1135468AEDF7}" type="datetimeFigureOut">
              <a:rPr lang="en-US" smtClean="0"/>
              <a:t>8/10/2022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993930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5FD36B-6678-4C24-BFE9-1135468AEDF7}" type="datetimeFigureOut">
              <a:rPr lang="en-US" smtClean="0"/>
              <a:t>8/10/2022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08891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5FD36B-6678-4C24-BFE9-1135468AEDF7}" type="datetimeFigureOut">
              <a:rPr lang="en-US" smtClean="0"/>
              <a:t>8/10/2022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3662947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5FD36B-6678-4C24-BFE9-1135468AEDF7}" type="datetimeFigureOut">
              <a:rPr lang="en-US" smtClean="0"/>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871330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5FD36B-6678-4C24-BFE9-1135468AEDF7}" type="datetimeFigureOut">
              <a:rPr lang="en-US" smtClean="0"/>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3099666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5FD36B-6678-4C24-BFE9-1135468AEDF7}" type="datetimeFigureOut">
              <a:rPr lang="en-US" smtClean="0"/>
              <a:t>8/10/2022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CBEB37-4D95-4336-80B3-F75BB516C124}" type="slidenum">
              <a:rPr lang="en-US" smtClean="0"/>
              <a:t>‹#›</a:t>
            </a:fld>
            <a:endParaRPr lang="en-US"/>
          </a:p>
        </p:txBody>
      </p:sp>
    </p:spTree>
    <p:extLst>
      <p:ext uri="{BB962C8B-B14F-4D97-AF65-F5344CB8AC3E}">
        <p14:creationId xmlns:p14="http://schemas.microsoft.com/office/powerpoint/2010/main" val="2460003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5"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Data Structures and Algorithms</a:t>
            </a:r>
            <a:br>
              <a:rPr lang="en-US" dirty="0"/>
            </a:br>
            <a:r>
              <a:rPr lang="en-US" dirty="0"/>
              <a:t>CS 3320/5320</a:t>
            </a:r>
          </a:p>
        </p:txBody>
      </p:sp>
    </p:spTree>
    <p:extLst>
      <p:ext uri="{BB962C8B-B14F-4D97-AF65-F5344CB8AC3E}">
        <p14:creationId xmlns:p14="http://schemas.microsoft.com/office/powerpoint/2010/main" val="226216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Graded Programming Activities</a:t>
            </a:r>
          </a:p>
        </p:txBody>
      </p:sp>
      <p:sp>
        <p:nvSpPr>
          <p:cNvPr id="3" name="Content Placeholder 2"/>
          <p:cNvSpPr>
            <a:spLocks noGrp="1"/>
          </p:cNvSpPr>
          <p:nvPr>
            <p:ph idx="1"/>
          </p:nvPr>
        </p:nvSpPr>
        <p:spPr>
          <a:xfrm>
            <a:off x="457200" y="1600200"/>
            <a:ext cx="8229600" cy="4876800"/>
          </a:xfrm>
        </p:spPr>
        <p:txBody>
          <a:bodyPr>
            <a:normAutofit/>
          </a:bodyPr>
          <a:lstStyle/>
          <a:p>
            <a:r>
              <a:rPr lang="en-US" dirty="0"/>
              <a:t>A small number of programs will be collected and "graded."</a:t>
            </a:r>
          </a:p>
          <a:p>
            <a:r>
              <a:rPr lang="en-US" dirty="0"/>
              <a:t>Due to the nature of this material, 100% working code isn't always necessary to be "competent" (although it sure helps!)</a:t>
            </a:r>
          </a:p>
          <a:p>
            <a:r>
              <a:rPr lang="en-US" dirty="0"/>
              <a:t>You should always turn in your very best efforts but not worry if there are still issues.</a:t>
            </a:r>
          </a:p>
          <a:p>
            <a:r>
              <a:rPr lang="en-US" dirty="0"/>
              <a:t>These activities will be combined together for a single </a:t>
            </a:r>
            <a:r>
              <a:rPr lang="en-US" dirty="0" err="1"/>
              <a:t>gradel</a:t>
            </a:r>
            <a:endParaRPr lang="en-US" dirty="0"/>
          </a:p>
          <a:p>
            <a:endParaRPr lang="en-US" dirty="0"/>
          </a:p>
        </p:txBody>
      </p:sp>
    </p:spTree>
    <p:extLst>
      <p:ext uri="{BB962C8B-B14F-4D97-AF65-F5344CB8AC3E}">
        <p14:creationId xmlns:p14="http://schemas.microsoft.com/office/powerpoint/2010/main" val="1942198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Competency Demos</a:t>
            </a:r>
          </a:p>
        </p:txBody>
      </p:sp>
      <p:sp>
        <p:nvSpPr>
          <p:cNvPr id="3" name="Content Placeholder 2"/>
          <p:cNvSpPr>
            <a:spLocks noGrp="1"/>
          </p:cNvSpPr>
          <p:nvPr>
            <p:ph idx="1"/>
          </p:nvPr>
        </p:nvSpPr>
        <p:spPr/>
        <p:txBody>
          <a:bodyPr>
            <a:normAutofit fontScale="92500" lnSpcReduction="20000"/>
          </a:bodyPr>
          <a:lstStyle/>
          <a:p>
            <a:r>
              <a:rPr lang="en-US" dirty="0"/>
              <a:t>Very similar to what we have been doing</a:t>
            </a:r>
          </a:p>
          <a:p>
            <a:r>
              <a:rPr lang="en-US" dirty="0"/>
              <a:t>May contain a mixture of written and coding questions/answers.</a:t>
            </a:r>
          </a:p>
          <a:p>
            <a:r>
              <a:rPr lang="en-US" dirty="0"/>
              <a:t>These will be given on Blackboard with a two day window in most cases</a:t>
            </a:r>
          </a:p>
          <a:p>
            <a:r>
              <a:rPr lang="en-US" dirty="0"/>
              <a:t>These will follow the evaluation we used in the method class:</a:t>
            </a:r>
          </a:p>
          <a:p>
            <a:pPr lvl="1"/>
            <a:r>
              <a:rPr lang="en-US" dirty="0"/>
              <a:t>Each question will be worth 1-4 points</a:t>
            </a:r>
          </a:p>
          <a:p>
            <a:pPr lvl="1"/>
            <a:r>
              <a:rPr lang="en-US" dirty="0"/>
              <a:t>A final grade will be assigned to the entire CD</a:t>
            </a:r>
          </a:p>
          <a:p>
            <a:pPr lvl="1"/>
            <a:r>
              <a:rPr lang="en-US" dirty="0"/>
              <a:t>If you don't like this grade you can (should) re-study and reattempt the CD.</a:t>
            </a:r>
          </a:p>
        </p:txBody>
      </p:sp>
    </p:spTree>
    <p:extLst>
      <p:ext uri="{BB962C8B-B14F-4D97-AF65-F5344CB8AC3E}">
        <p14:creationId xmlns:p14="http://schemas.microsoft.com/office/powerpoint/2010/main" val="396218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 Projects</a:t>
            </a:r>
          </a:p>
        </p:txBody>
      </p:sp>
      <p:sp>
        <p:nvSpPr>
          <p:cNvPr id="3" name="Content Placeholder 2"/>
          <p:cNvSpPr>
            <a:spLocks noGrp="1"/>
          </p:cNvSpPr>
          <p:nvPr>
            <p:ph idx="1"/>
          </p:nvPr>
        </p:nvSpPr>
        <p:spPr/>
        <p:txBody>
          <a:bodyPr/>
          <a:lstStyle/>
          <a:p>
            <a:r>
              <a:rPr lang="en-US" dirty="0"/>
              <a:t>These will be done as some of the last material in the course</a:t>
            </a:r>
          </a:p>
          <a:p>
            <a:endParaRPr lang="en-US" dirty="0"/>
          </a:p>
          <a:p>
            <a:r>
              <a:rPr lang="en-US" dirty="0"/>
              <a:t>Two Written/Research projects (for one grade)</a:t>
            </a:r>
          </a:p>
          <a:p>
            <a:pPr lvl="1"/>
            <a:r>
              <a:rPr lang="en-US" dirty="0"/>
              <a:t>Probably done as an individual</a:t>
            </a:r>
          </a:p>
        </p:txBody>
      </p:sp>
    </p:spTree>
    <p:extLst>
      <p:ext uri="{BB962C8B-B14F-4D97-AF65-F5344CB8AC3E}">
        <p14:creationId xmlns:p14="http://schemas.microsoft.com/office/powerpoint/2010/main" val="2878491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Final Assessment</a:t>
            </a:r>
          </a:p>
        </p:txBody>
      </p:sp>
      <p:pic>
        <p:nvPicPr>
          <p:cNvPr id="3" name="Picture 2">
            <a:extLst>
              <a:ext uri="{FF2B5EF4-FFF2-40B4-BE49-F238E27FC236}">
                <a16:creationId xmlns:a16="http://schemas.microsoft.com/office/drawing/2014/main" id="{3FBA8D62-8F79-48B0-8665-34F3D7359D81}"/>
              </a:ext>
            </a:extLst>
          </p:cNvPr>
          <p:cNvPicPr>
            <a:picLocks noChangeAspect="1"/>
          </p:cNvPicPr>
          <p:nvPr/>
        </p:nvPicPr>
        <p:blipFill>
          <a:blip r:embed="rId2"/>
          <a:stretch>
            <a:fillRect/>
          </a:stretch>
        </p:blipFill>
        <p:spPr>
          <a:xfrm>
            <a:off x="1030964" y="1828800"/>
            <a:ext cx="7250694" cy="3276599"/>
          </a:xfrm>
          <a:prstGeom prst="rect">
            <a:avLst/>
          </a:prstGeom>
        </p:spPr>
      </p:pic>
    </p:spTree>
    <p:extLst>
      <p:ext uri="{BB962C8B-B14F-4D97-AF65-F5344CB8AC3E}">
        <p14:creationId xmlns:p14="http://schemas.microsoft.com/office/powerpoint/2010/main" val="186969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315115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Reviewing Coding</a:t>
            </a:r>
          </a:p>
        </p:txBody>
      </p:sp>
      <p:sp>
        <p:nvSpPr>
          <p:cNvPr id="3" name="Content Placeholder 2"/>
          <p:cNvSpPr>
            <a:spLocks noGrp="1"/>
          </p:cNvSpPr>
          <p:nvPr>
            <p:ph idx="1"/>
          </p:nvPr>
        </p:nvSpPr>
        <p:spPr/>
        <p:txBody>
          <a:bodyPr>
            <a:normAutofit/>
          </a:bodyPr>
          <a:lstStyle/>
          <a:p>
            <a:r>
              <a:rPr lang="en-US" dirty="0"/>
              <a:t>On my website there is a data file consisting of all of the cities in Iowa and their population (as of 2020?)</a:t>
            </a:r>
          </a:p>
          <a:p>
            <a:endParaRPr lang="en-US" dirty="0"/>
          </a:p>
          <a:p>
            <a:r>
              <a:rPr lang="en-US" dirty="0"/>
              <a:t>Suppose that I wanted to identify the top ten most populous cities in the state of Iowa given this data.</a:t>
            </a:r>
          </a:p>
          <a:p>
            <a:endParaRPr lang="en-US" dirty="0"/>
          </a:p>
        </p:txBody>
      </p:sp>
    </p:spTree>
    <p:extLst>
      <p:ext uri="{BB962C8B-B14F-4D97-AF65-F5344CB8AC3E}">
        <p14:creationId xmlns:p14="http://schemas.microsoft.com/office/powerpoint/2010/main" val="660452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#1</a:t>
            </a:r>
          </a:p>
        </p:txBody>
      </p:sp>
      <p:sp>
        <p:nvSpPr>
          <p:cNvPr id="3" name="Content Placeholder 2"/>
          <p:cNvSpPr>
            <a:spLocks noGrp="1"/>
          </p:cNvSpPr>
          <p:nvPr>
            <p:ph idx="1"/>
          </p:nvPr>
        </p:nvSpPr>
        <p:spPr/>
        <p:txBody>
          <a:bodyPr>
            <a:normAutofit/>
          </a:bodyPr>
          <a:lstStyle/>
          <a:p>
            <a:r>
              <a:rPr lang="en-US" dirty="0"/>
              <a:t>Write pseudocode that would identify the top 10 most populous cities in Iowa</a:t>
            </a:r>
          </a:p>
          <a:p>
            <a:endParaRPr lang="en-US" dirty="0"/>
          </a:p>
        </p:txBody>
      </p:sp>
    </p:spTree>
    <p:extLst>
      <p:ext uri="{BB962C8B-B14F-4D97-AF65-F5344CB8AC3E}">
        <p14:creationId xmlns:p14="http://schemas.microsoft.com/office/powerpoint/2010/main" val="1499216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#2</a:t>
            </a:r>
          </a:p>
        </p:txBody>
      </p:sp>
      <p:sp>
        <p:nvSpPr>
          <p:cNvPr id="3" name="Content Placeholder 2"/>
          <p:cNvSpPr>
            <a:spLocks noGrp="1"/>
          </p:cNvSpPr>
          <p:nvPr>
            <p:ph idx="1"/>
          </p:nvPr>
        </p:nvSpPr>
        <p:spPr/>
        <p:txBody>
          <a:bodyPr>
            <a:normAutofit/>
          </a:bodyPr>
          <a:lstStyle/>
          <a:p>
            <a:r>
              <a:rPr lang="en-US" dirty="0"/>
              <a:t>Use your pseudocode to actually write working Python code that would identify the top 10 most populous cities in Iowa</a:t>
            </a:r>
          </a:p>
          <a:p>
            <a:endParaRPr lang="en-US" dirty="0"/>
          </a:p>
        </p:txBody>
      </p:sp>
    </p:spTree>
    <p:extLst>
      <p:ext uri="{BB962C8B-B14F-4D97-AF65-F5344CB8AC3E}">
        <p14:creationId xmlns:p14="http://schemas.microsoft.com/office/powerpoint/2010/main" val="1554176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thoughts on this course</a:t>
            </a:r>
          </a:p>
        </p:txBody>
      </p:sp>
      <p:sp>
        <p:nvSpPr>
          <p:cNvPr id="3" name="Content Placeholder 2"/>
          <p:cNvSpPr>
            <a:spLocks noGrp="1"/>
          </p:cNvSpPr>
          <p:nvPr>
            <p:ph idx="1"/>
          </p:nvPr>
        </p:nvSpPr>
        <p:spPr/>
        <p:txBody>
          <a:bodyPr/>
          <a:lstStyle/>
          <a:p>
            <a:r>
              <a:rPr lang="en-US" dirty="0"/>
              <a:t>Data Structures and Algorithms</a:t>
            </a:r>
          </a:p>
          <a:p>
            <a:pPr lvl="1"/>
            <a:r>
              <a:rPr lang="en-US" dirty="0"/>
              <a:t>Covers a wide variety of topics contained in the ISTE "Teacher Preparation standards" and the CSTA/Iowa K-12 "Student standards"</a:t>
            </a:r>
          </a:p>
          <a:p>
            <a:pPr lvl="1"/>
            <a:r>
              <a:rPr lang="en-US" dirty="0"/>
              <a:t>Combination of two courses we ask CS majors to take</a:t>
            </a:r>
          </a:p>
          <a:p>
            <a:pPr lvl="2"/>
            <a:r>
              <a:rPr lang="en-US" dirty="0"/>
              <a:t>Will cover many of the same topics but to a lot less depth of knowledge</a:t>
            </a:r>
          </a:p>
          <a:p>
            <a:pPr lvl="1"/>
            <a:endParaRPr lang="en-US" dirty="0"/>
          </a:p>
        </p:txBody>
      </p:sp>
    </p:spTree>
    <p:extLst>
      <p:ext uri="{BB962C8B-B14F-4D97-AF65-F5344CB8AC3E}">
        <p14:creationId xmlns:p14="http://schemas.microsoft.com/office/powerpoint/2010/main" val="2520140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thoughts on this course</a:t>
            </a:r>
          </a:p>
        </p:txBody>
      </p:sp>
      <p:sp>
        <p:nvSpPr>
          <p:cNvPr id="3" name="Content Placeholder 2"/>
          <p:cNvSpPr>
            <a:spLocks noGrp="1"/>
          </p:cNvSpPr>
          <p:nvPr>
            <p:ph idx="1"/>
          </p:nvPr>
        </p:nvSpPr>
        <p:spPr>
          <a:xfrm>
            <a:off x="457200" y="1600200"/>
            <a:ext cx="8229600" cy="762000"/>
          </a:xfrm>
        </p:spPr>
        <p:txBody>
          <a:bodyPr>
            <a:normAutofit/>
          </a:bodyPr>
          <a:lstStyle/>
          <a:p>
            <a:r>
              <a:rPr lang="en-US" dirty="0"/>
              <a:t>More realistically </a:t>
            </a:r>
          </a:p>
          <a:p>
            <a:pPr marL="457200" lvl="1" indent="0">
              <a:buNone/>
            </a:pPr>
            <a:endParaRPr lang="en-US" dirty="0"/>
          </a:p>
        </p:txBody>
      </p:sp>
      <p:sp>
        <p:nvSpPr>
          <p:cNvPr id="5" name="TextBox 4"/>
          <p:cNvSpPr txBox="1"/>
          <p:nvPr/>
        </p:nvSpPr>
        <p:spPr>
          <a:xfrm>
            <a:off x="925080" y="4038600"/>
            <a:ext cx="2768963" cy="584775"/>
          </a:xfrm>
          <a:prstGeom prst="rect">
            <a:avLst/>
          </a:prstGeom>
          <a:noFill/>
        </p:spPr>
        <p:txBody>
          <a:bodyPr wrap="none" rtlCol="0">
            <a:spAutoFit/>
          </a:bodyPr>
          <a:lstStyle/>
          <a:p>
            <a:r>
              <a:rPr lang="en-US" sz="3200" dirty="0"/>
              <a:t>Data Structures</a:t>
            </a:r>
          </a:p>
        </p:txBody>
      </p:sp>
      <p:sp>
        <p:nvSpPr>
          <p:cNvPr id="6" name="TextBox 5"/>
          <p:cNvSpPr txBox="1"/>
          <p:nvPr/>
        </p:nvSpPr>
        <p:spPr>
          <a:xfrm>
            <a:off x="3657600" y="4038600"/>
            <a:ext cx="814647" cy="584775"/>
          </a:xfrm>
          <a:prstGeom prst="rect">
            <a:avLst/>
          </a:prstGeom>
          <a:noFill/>
        </p:spPr>
        <p:txBody>
          <a:bodyPr wrap="none" rtlCol="0">
            <a:spAutoFit/>
          </a:bodyPr>
          <a:lstStyle/>
          <a:p>
            <a:r>
              <a:rPr lang="en-US" sz="3200" dirty="0"/>
              <a:t>and</a:t>
            </a:r>
          </a:p>
        </p:txBody>
      </p:sp>
      <p:sp>
        <p:nvSpPr>
          <p:cNvPr id="7" name="TextBox 6"/>
          <p:cNvSpPr txBox="1"/>
          <p:nvPr/>
        </p:nvSpPr>
        <p:spPr>
          <a:xfrm>
            <a:off x="4422104" y="4038600"/>
            <a:ext cx="2004459" cy="584775"/>
          </a:xfrm>
          <a:prstGeom prst="rect">
            <a:avLst/>
          </a:prstGeom>
          <a:noFill/>
        </p:spPr>
        <p:txBody>
          <a:bodyPr wrap="none" rtlCol="0">
            <a:spAutoFit/>
          </a:bodyPr>
          <a:lstStyle/>
          <a:p>
            <a:r>
              <a:rPr lang="en-US" sz="3200" dirty="0"/>
              <a:t>Algorithms</a:t>
            </a:r>
          </a:p>
        </p:txBody>
      </p:sp>
    </p:spTree>
    <p:extLst>
      <p:ext uri="{BB962C8B-B14F-4D97-AF65-F5344CB8AC3E}">
        <p14:creationId xmlns:p14="http://schemas.microsoft.com/office/powerpoint/2010/main" val="90441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1.66667E-6 -3.7037E-6 L 0.11059 0.04005 C 0.13386 0.04908 0.16858 0.05394 0.20469 0.05394 C 0.24618 0.05394 0.27917 0.04908 0.30261 0.04005 L 0.41354 -3.7037E-6 " pathEditMode="relative" rAng="0" ptsTypes="AAAAA">
                                      <p:cBhvr>
                                        <p:cTn id="6" dur="2000" fill="hold"/>
                                        <p:tgtEl>
                                          <p:spTgt spid="5"/>
                                        </p:tgtEl>
                                        <p:attrNameLst>
                                          <p:attrName>ppt_x</p:attrName>
                                          <p:attrName>ppt_y</p:attrName>
                                        </p:attrNameLst>
                                      </p:cBhvr>
                                      <p:rCtr x="20677" y="2685"/>
                                    </p:animMotion>
                                  </p:childTnLst>
                                </p:cTn>
                              </p:par>
                              <p:par>
                                <p:cTn id="7" presetID="37" presetClass="path" presetSubtype="0" accel="50000" decel="50000" fill="hold" grpId="0" nodeType="withEffect">
                                  <p:stCondLst>
                                    <p:cond delay="0"/>
                                  </p:stCondLst>
                                  <p:childTnLst>
                                    <p:animMotion origin="layout" path="M 8.33333E-7 -1.48148E-6 L -0.07882 0.04005 C -0.09514 0.04908 -0.11997 0.05394 -0.14566 0.05394 C -0.17483 0.05394 -0.19826 0.04908 -0.21476 0.04005 L -0.29323 -1.48148E-6 " pathEditMode="relative" rAng="0" ptsTypes="AAAAA">
                                      <p:cBhvr>
                                        <p:cTn id="8" dur="2000" fill="hold"/>
                                        <p:tgtEl>
                                          <p:spTgt spid="7"/>
                                        </p:tgtEl>
                                        <p:attrNameLst>
                                          <p:attrName>ppt_x</p:attrName>
                                          <p:attrName>ppt_y</p:attrName>
                                        </p:attrNameLst>
                                      </p:cBhvr>
                                      <p:rCtr x="-14670"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thoughts on this course</a:t>
            </a:r>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en-US" dirty="0"/>
              <a:t>Classic Algorithms in CS</a:t>
            </a:r>
          </a:p>
          <a:p>
            <a:pPr lvl="1"/>
            <a:r>
              <a:rPr lang="en-US" dirty="0"/>
              <a:t>Searching and Sorting Algorithms</a:t>
            </a:r>
          </a:p>
          <a:p>
            <a:pPr lvl="1"/>
            <a:r>
              <a:rPr lang="en-US" dirty="0"/>
              <a:t>Recursion</a:t>
            </a:r>
          </a:p>
          <a:p>
            <a:pPr lvl="1"/>
            <a:r>
              <a:rPr lang="en-US" dirty="0"/>
              <a:t>Breadth First and Depth First Searches</a:t>
            </a:r>
          </a:p>
          <a:p>
            <a:pPr lvl="1"/>
            <a:r>
              <a:rPr lang="en-US" dirty="0"/>
              <a:t>Hashing</a:t>
            </a:r>
          </a:p>
          <a:p>
            <a:pPr lvl="1"/>
            <a:r>
              <a:rPr lang="en-US" dirty="0"/>
              <a:t>Tree Traversals and Representation</a:t>
            </a:r>
          </a:p>
          <a:p>
            <a:pPr lvl="1"/>
            <a:r>
              <a:rPr lang="en-US" dirty="0"/>
              <a:t>Graph Traversal and Representation</a:t>
            </a:r>
          </a:p>
          <a:p>
            <a:pPr lvl="1"/>
            <a:r>
              <a:rPr lang="en-US" dirty="0" err="1"/>
              <a:t>Dijkstra's</a:t>
            </a:r>
            <a:r>
              <a:rPr lang="en-US" dirty="0"/>
              <a:t> Algorithm</a:t>
            </a:r>
          </a:p>
          <a:p>
            <a:pPr lvl="1"/>
            <a:r>
              <a:rPr lang="en-US" dirty="0"/>
              <a:t>Dynamic Programming</a:t>
            </a:r>
          </a:p>
          <a:p>
            <a:pPr lvl="1"/>
            <a:r>
              <a:rPr lang="en-US" dirty="0"/>
              <a:t>String Matching and Parsing</a:t>
            </a:r>
          </a:p>
          <a:p>
            <a:pPr lvl="1"/>
            <a:endParaRPr lang="en-US" dirty="0"/>
          </a:p>
        </p:txBody>
      </p:sp>
    </p:spTree>
    <p:extLst>
      <p:ext uri="{BB962C8B-B14F-4D97-AF65-F5344CB8AC3E}">
        <p14:creationId xmlns:p14="http://schemas.microsoft.com/office/powerpoint/2010/main" val="3987979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thoughts on this course</a:t>
            </a:r>
          </a:p>
        </p:txBody>
      </p:sp>
      <p:sp>
        <p:nvSpPr>
          <p:cNvPr id="3" name="Content Placeholder 2"/>
          <p:cNvSpPr>
            <a:spLocks noGrp="1"/>
          </p:cNvSpPr>
          <p:nvPr>
            <p:ph idx="1"/>
          </p:nvPr>
        </p:nvSpPr>
        <p:spPr>
          <a:xfrm>
            <a:off x="457200" y="1600200"/>
            <a:ext cx="8229600" cy="4724400"/>
          </a:xfrm>
        </p:spPr>
        <p:txBody>
          <a:bodyPr>
            <a:normAutofit/>
          </a:bodyPr>
          <a:lstStyle/>
          <a:p>
            <a:r>
              <a:rPr lang="en-US" dirty="0"/>
              <a:t>In studying these Classic Algorithms we have a great opportunity to discuss several other important CS topics:</a:t>
            </a:r>
          </a:p>
          <a:p>
            <a:pPr lvl="1"/>
            <a:r>
              <a:rPr lang="en-US" dirty="0"/>
              <a:t>Algorithm Complexity</a:t>
            </a:r>
          </a:p>
          <a:p>
            <a:pPr lvl="2"/>
            <a:r>
              <a:rPr lang="en-US" dirty="0"/>
              <a:t>[Sometimes referred to as Big-Oh notation]</a:t>
            </a:r>
          </a:p>
          <a:p>
            <a:pPr lvl="1"/>
            <a:r>
              <a:rPr lang="en-US" dirty="0"/>
              <a:t>Data Structures</a:t>
            </a:r>
          </a:p>
          <a:p>
            <a:pPr lvl="2"/>
            <a:r>
              <a:rPr lang="en-US" dirty="0"/>
              <a:t>Different ways to store/represent/access data</a:t>
            </a:r>
          </a:p>
          <a:p>
            <a:pPr lvl="2"/>
            <a:r>
              <a:rPr lang="en-US" dirty="0"/>
              <a:t>We need access to different structures depending on what we need to do with the data being stored</a:t>
            </a:r>
          </a:p>
          <a:p>
            <a:pPr lvl="1"/>
            <a:endParaRPr lang="en-US" dirty="0"/>
          </a:p>
        </p:txBody>
      </p:sp>
    </p:spTree>
    <p:extLst>
      <p:ext uri="{BB962C8B-B14F-4D97-AF65-F5344CB8AC3E}">
        <p14:creationId xmlns:p14="http://schemas.microsoft.com/office/powerpoint/2010/main" val="2549543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thoughts on this course</a:t>
            </a:r>
          </a:p>
        </p:txBody>
      </p:sp>
      <p:sp>
        <p:nvSpPr>
          <p:cNvPr id="3" name="Content Placeholder 2"/>
          <p:cNvSpPr>
            <a:spLocks noGrp="1"/>
          </p:cNvSpPr>
          <p:nvPr>
            <p:ph idx="1"/>
          </p:nvPr>
        </p:nvSpPr>
        <p:spPr/>
        <p:txBody>
          <a:bodyPr>
            <a:normAutofit fontScale="85000" lnSpcReduction="10000"/>
          </a:bodyPr>
          <a:lstStyle/>
          <a:p>
            <a:r>
              <a:rPr lang="en-US" dirty="0"/>
              <a:t>Fundamentals of Programming</a:t>
            </a:r>
          </a:p>
          <a:p>
            <a:pPr lvl="1"/>
            <a:r>
              <a:rPr lang="en-US" dirty="0"/>
              <a:t>You needed to be </a:t>
            </a:r>
            <a:r>
              <a:rPr lang="en-US" dirty="0">
                <a:solidFill>
                  <a:srgbClr val="FF0000"/>
                </a:solidFill>
              </a:rPr>
              <a:t>proficient</a:t>
            </a:r>
            <a:r>
              <a:rPr lang="en-US" dirty="0"/>
              <a:t> with that material</a:t>
            </a:r>
          </a:p>
          <a:p>
            <a:r>
              <a:rPr lang="en-US" dirty="0"/>
              <a:t>Foundational Concepts of Computer Science</a:t>
            </a:r>
          </a:p>
          <a:p>
            <a:pPr lvl="1"/>
            <a:r>
              <a:rPr lang="en-US" dirty="0"/>
              <a:t>You needed to be </a:t>
            </a:r>
            <a:r>
              <a:rPr lang="en-US" dirty="0">
                <a:solidFill>
                  <a:srgbClr val="FF0000"/>
                </a:solidFill>
              </a:rPr>
              <a:t>competent</a:t>
            </a:r>
            <a:r>
              <a:rPr lang="en-US" dirty="0"/>
              <a:t> with that material</a:t>
            </a:r>
          </a:p>
          <a:p>
            <a:r>
              <a:rPr lang="en-US" dirty="0"/>
              <a:t>Data Structures and Algorithms</a:t>
            </a:r>
          </a:p>
          <a:p>
            <a:pPr lvl="1"/>
            <a:r>
              <a:rPr lang="en-US" dirty="0"/>
              <a:t>While you should </a:t>
            </a:r>
            <a:r>
              <a:rPr lang="en-US" i="1" dirty="0"/>
              <a:t>probably</a:t>
            </a:r>
            <a:r>
              <a:rPr lang="en-US" dirty="0"/>
              <a:t> be proficient in a few topics, the majority of the course only requires </a:t>
            </a:r>
            <a:r>
              <a:rPr lang="en-US" dirty="0">
                <a:solidFill>
                  <a:srgbClr val="FF0000"/>
                </a:solidFill>
              </a:rPr>
              <a:t>competency</a:t>
            </a:r>
            <a:r>
              <a:rPr lang="en-US" dirty="0"/>
              <a:t>.</a:t>
            </a:r>
          </a:p>
          <a:p>
            <a:pPr lvl="1"/>
            <a:r>
              <a:rPr lang="en-US" dirty="0"/>
              <a:t>I want you to be able to recognize the vocabulary of these algorithms and structures and the basic ideas behind them, but you rarely have to be able to program them off the top of your head.</a:t>
            </a:r>
          </a:p>
          <a:p>
            <a:pPr lvl="1"/>
            <a:endParaRPr lang="en-US" dirty="0"/>
          </a:p>
        </p:txBody>
      </p:sp>
    </p:spTree>
    <p:extLst>
      <p:ext uri="{BB962C8B-B14F-4D97-AF65-F5344CB8AC3E}">
        <p14:creationId xmlns:p14="http://schemas.microsoft.com/office/powerpoint/2010/main" val="3808317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"When are we ever going to use this stuff?"</a:t>
            </a:r>
          </a:p>
        </p:txBody>
      </p:sp>
      <p:sp>
        <p:nvSpPr>
          <p:cNvPr id="3" name="Content Placeholder 2"/>
          <p:cNvSpPr>
            <a:spLocks noGrp="1"/>
          </p:cNvSpPr>
          <p:nvPr>
            <p:ph idx="1"/>
          </p:nvPr>
        </p:nvSpPr>
        <p:spPr/>
        <p:txBody>
          <a:bodyPr/>
          <a:lstStyle/>
          <a:p>
            <a:r>
              <a:rPr lang="en-US" dirty="0"/>
              <a:t>First response</a:t>
            </a:r>
          </a:p>
          <a:p>
            <a:pPr lvl="1"/>
            <a:r>
              <a:rPr lang="en-US" dirty="0"/>
              <a:t>Depending on your exact situation, perhaps never</a:t>
            </a:r>
          </a:p>
          <a:p>
            <a:pPr lvl="1"/>
            <a:r>
              <a:rPr lang="en-US" dirty="0"/>
              <a:t>But that doesn't mean you shouldn't interact with the material</a:t>
            </a:r>
          </a:p>
          <a:p>
            <a:r>
              <a:rPr lang="en-US" dirty="0"/>
              <a:t>Second response</a:t>
            </a:r>
          </a:p>
          <a:p>
            <a:pPr lvl="1"/>
            <a:r>
              <a:rPr lang="en-US" dirty="0"/>
              <a:t>AP CS A course</a:t>
            </a:r>
          </a:p>
          <a:p>
            <a:pPr lvl="1"/>
            <a:r>
              <a:rPr lang="en-US" dirty="0"/>
              <a:t>When working with student selected (or teacher explored) programming projects</a:t>
            </a:r>
          </a:p>
          <a:p>
            <a:pPr lvl="1"/>
            <a:endParaRPr lang="en-US" dirty="0"/>
          </a:p>
        </p:txBody>
      </p:sp>
    </p:spTree>
    <p:extLst>
      <p:ext uri="{BB962C8B-B14F-4D97-AF65-F5344CB8AC3E}">
        <p14:creationId xmlns:p14="http://schemas.microsoft.com/office/powerpoint/2010/main" val="2926762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dirty="0"/>
              <a:t>A look at course logistics</a:t>
            </a:r>
          </a:p>
        </p:txBody>
      </p:sp>
      <p:sp>
        <p:nvSpPr>
          <p:cNvPr id="19459" name="Rectangle 3"/>
          <p:cNvSpPr>
            <a:spLocks noGrp="1" noChangeArrowheads="1"/>
          </p:cNvSpPr>
          <p:nvPr>
            <p:ph type="body" idx="1"/>
          </p:nvPr>
        </p:nvSpPr>
        <p:spPr/>
        <p:txBody>
          <a:bodyPr>
            <a:normAutofit fontScale="92500" lnSpcReduction="10000"/>
          </a:bodyPr>
          <a:lstStyle/>
          <a:p>
            <a:pPr eaLnBrk="1" hangingPunct="1"/>
            <a:r>
              <a:rPr lang="en-US" altLang="en-US" dirty="0"/>
              <a:t>Course website:</a:t>
            </a:r>
          </a:p>
          <a:p>
            <a:pPr marL="457200" lvl="1" indent="0">
              <a:buNone/>
            </a:pPr>
            <a:r>
              <a:rPr lang="en-US" altLang="en-US" dirty="0"/>
              <a:t>cs.uni.edu/~</a:t>
            </a:r>
            <a:r>
              <a:rPr lang="en-US" altLang="en-US" dirty="0" err="1"/>
              <a:t>schafer</a:t>
            </a:r>
            <a:r>
              <a:rPr lang="en-US" altLang="en-US" dirty="0"/>
              <a:t>/cohort3/DSA</a:t>
            </a:r>
          </a:p>
          <a:p>
            <a:pPr eaLnBrk="1" hangingPunct="1"/>
            <a:endParaRPr lang="en-US" altLang="en-US" dirty="0"/>
          </a:p>
          <a:p>
            <a:pPr eaLnBrk="1" hangingPunct="1"/>
            <a:r>
              <a:rPr lang="en-US" altLang="en-US" dirty="0"/>
              <a:t>Take the time to thoroughly read the course website and syllabus.  </a:t>
            </a:r>
          </a:p>
          <a:p>
            <a:pPr eaLnBrk="1" hangingPunct="1"/>
            <a:r>
              <a:rPr lang="en-US" altLang="en-US" dirty="0"/>
              <a:t>It explains a lot of my process and expectations this semester.</a:t>
            </a:r>
          </a:p>
          <a:p>
            <a:pPr eaLnBrk="1" hangingPunct="1"/>
            <a:endParaRPr lang="en-US" altLang="en-US" dirty="0"/>
          </a:p>
          <a:p>
            <a:pPr eaLnBrk="1" hangingPunct="1"/>
            <a:r>
              <a:rPr lang="en-US" altLang="en-US" dirty="0"/>
              <a:t>But let's talk about both</a:t>
            </a:r>
          </a:p>
        </p:txBody>
      </p:sp>
    </p:spTree>
    <p:extLst>
      <p:ext uri="{BB962C8B-B14F-4D97-AF65-F5344CB8AC3E}">
        <p14:creationId xmlns:p14="http://schemas.microsoft.com/office/powerpoint/2010/main" val="135532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 Do It" Activities</a:t>
            </a:r>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r>
              <a:rPr lang="en-US" dirty="0"/>
              <a:t>They are assigned to facilitate your learning</a:t>
            </a:r>
          </a:p>
          <a:p>
            <a:r>
              <a:rPr lang="en-US" dirty="0"/>
              <a:t>These activities may be collected to see how you are doing (and that you are doing them) but they are "ungraded"</a:t>
            </a:r>
          </a:p>
          <a:p>
            <a:endParaRPr lang="en-US" dirty="0"/>
          </a:p>
          <a:p>
            <a:r>
              <a:rPr lang="en-US" dirty="0"/>
              <a:t>I really don't want to have to assess if they are "right" or "wrong"</a:t>
            </a:r>
          </a:p>
          <a:p>
            <a:r>
              <a:rPr lang="en-US" dirty="0"/>
              <a:t>In many cases the solutions could be easily found on the internet</a:t>
            </a:r>
          </a:p>
          <a:p>
            <a:endParaRPr lang="en-US" dirty="0"/>
          </a:p>
          <a:p>
            <a:r>
              <a:rPr lang="en-US" dirty="0"/>
              <a:t>You are encouraged to take them seriously and give them your full effort </a:t>
            </a:r>
          </a:p>
        </p:txBody>
      </p:sp>
    </p:spTree>
    <p:extLst>
      <p:ext uri="{BB962C8B-B14F-4D97-AF65-F5344CB8AC3E}">
        <p14:creationId xmlns:p14="http://schemas.microsoft.com/office/powerpoint/2010/main" val="37092607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952</TotalTime>
  <Words>718</Words>
  <Application>Microsoft Office PowerPoint</Application>
  <PresentationFormat>On-screen Show (4:3)</PresentationFormat>
  <Paragraphs>89</Paragraphs>
  <Slides>17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Arial</vt:lpstr>
      <vt:lpstr>Times New Roman</vt:lpstr>
      <vt:lpstr>Office Theme</vt:lpstr>
      <vt:lpstr>Data Structures and Algorithms CS 3320/5320</vt:lpstr>
      <vt:lpstr>My thoughts on this course</vt:lpstr>
      <vt:lpstr>My thoughts on this course</vt:lpstr>
      <vt:lpstr>My thoughts on this course</vt:lpstr>
      <vt:lpstr>My thoughts on this course</vt:lpstr>
      <vt:lpstr>My thoughts on this course</vt:lpstr>
      <vt:lpstr>"When are we ever going to use this stuff?"</vt:lpstr>
      <vt:lpstr>A look at course logistics</vt:lpstr>
      <vt:lpstr>"You Do It" Activities</vt:lpstr>
      <vt:lpstr>Graded Programming Activities</vt:lpstr>
      <vt:lpstr>Three Competency Demos</vt:lpstr>
      <vt:lpstr>Algorithm Projects</vt:lpstr>
      <vt:lpstr>Final Assessment</vt:lpstr>
      <vt:lpstr>PowerPoint Presentation</vt:lpstr>
      <vt:lpstr>Reviewing Coding</vt:lpstr>
      <vt:lpstr>Activity #1</vt:lpstr>
      <vt:lpstr>Activity #2</vt:lpstr>
    </vt:vector>
  </TitlesOfParts>
  <Company>University of Northern Iowa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Programming Environments for Secondary Education</dc:title>
  <dc:creator>Ben Schafer</dc:creator>
  <cp:lastModifiedBy>John B Schafer</cp:lastModifiedBy>
  <cp:revision>83</cp:revision>
  <dcterms:created xsi:type="dcterms:W3CDTF">2013-08-12T01:21:02Z</dcterms:created>
  <dcterms:modified xsi:type="dcterms:W3CDTF">2022-08-10T17:29:12Z</dcterms:modified>
</cp:coreProperties>
</file>