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96" r:id="rId2"/>
    <p:sldId id="390" r:id="rId3"/>
    <p:sldId id="278" r:id="rId4"/>
    <p:sldId id="297" r:id="rId5"/>
    <p:sldId id="298" r:id="rId6"/>
    <p:sldId id="273" r:id="rId7"/>
    <p:sldId id="272" r:id="rId8"/>
    <p:sldId id="299" r:id="rId9"/>
    <p:sldId id="384" r:id="rId10"/>
    <p:sldId id="385" r:id="rId11"/>
    <p:sldId id="387" r:id="rId12"/>
    <p:sldId id="386" r:id="rId13"/>
    <p:sldId id="388" r:id="rId14"/>
    <p:sldId id="389" r:id="rId15"/>
  </p:sldIdLst>
  <p:sldSz cx="9144000" cy="5143500" type="screen16x9"/>
  <p:notesSz cx="6858000" cy="9144000"/>
  <p:embeddedFontLst>
    <p:embeddedFont>
      <p:font typeface="Kristen ITC" panose="03050502040202030202" pitchFamily="66" charset="0"/>
      <p:regular r:id="rId17"/>
    </p:embeddedFont>
    <p:embeddedFont>
      <p:font typeface="Letter Gothic Std" panose="020B0409020202030304" pitchFamily="49" charset="0"/>
      <p:regular r:id="rId18"/>
      <p:bold r:id="rId19"/>
      <p:italic r:id="rId20"/>
      <p:boldItalic r:id="rId21"/>
    </p:embeddedFont>
    <p:embeddedFont>
      <p:font typeface="Proxima Nova" panose="020B060402020202020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547" y="58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Purple" preserve="1" userDrawn="1">
  <p:cSld name="1_Basic Purp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4" y="13541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3047225" cy="1191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9806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Purple" type="title" preserve="1">
  <p:cSld name="1_Basic Purp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4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4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3047225" cy="1191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432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4253023" y="445025"/>
            <a:ext cx="457927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4253023" y="1152475"/>
            <a:ext cx="4579276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" name="Google Shape;13;p2">
            <a:extLst>
              <a:ext uri="{FF2B5EF4-FFF2-40B4-BE49-F238E27FC236}">
                <a16:creationId xmlns:a16="http://schemas.microsoft.com/office/drawing/2014/main" id="{71E2D1CC-FCD8-4902-9DB5-339829CD8BD6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3047225" cy="1191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9610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D36B-6678-4C24-BFE9-1135468AEDF7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BEB37-4D95-4336-80B3-F75BB516C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552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rgbClr val="00000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roxima Nova"/>
              <a:buChar char="●"/>
              <a:defRPr sz="1800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roxima Nova"/>
              <a:buChar char="○"/>
              <a:defRPr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roxima Nova"/>
              <a:buChar char="■"/>
              <a:defRPr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roxima Nova"/>
              <a:buChar char="●"/>
              <a:defRPr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roxima Nova"/>
              <a:buChar char="○"/>
              <a:defRPr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roxima Nova"/>
              <a:buChar char="■"/>
              <a:defRPr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roxima Nova"/>
              <a:buChar char="●"/>
              <a:defRPr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roxima Nova"/>
              <a:buChar char="○"/>
              <a:defRPr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Proxima Nova"/>
              <a:buChar char="■"/>
              <a:defRPr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62" r:id="rId3"/>
    <p:sldLayoutId id="2147483663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2EF35B1-DFC8-9858-83EB-773CF5F8BDAC}"/>
              </a:ext>
            </a:extLst>
          </p:cNvPr>
          <p:cNvSpPr txBox="1">
            <a:spLocks/>
          </p:cNvSpPr>
          <p:nvPr/>
        </p:nvSpPr>
        <p:spPr>
          <a:xfrm>
            <a:off x="4817330" y="1924698"/>
            <a:ext cx="3855138" cy="1033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roxima Nova"/>
              <a:buChar char="●"/>
              <a:defRPr sz="1800" b="0" i="0" u="none" strike="noStrike" cap="non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roxima Nova"/>
              <a:buChar char="●"/>
              <a:defRPr sz="1400" b="0" i="0" u="none" strike="noStrike" cap="non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roxima Nova"/>
              <a:buChar char="●"/>
              <a:defRPr sz="1400" b="0" i="0" u="none" strike="noStrike" cap="non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114300" indent="0">
              <a:buNone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Kristen ITC" panose="03050502040202030202" pitchFamily="66" charset="0"/>
              </a:rPr>
              <a:t>This is a joke.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6595246-AD7D-D5D6-EC12-039DFDEA4F57}"/>
              </a:ext>
            </a:extLst>
          </p:cNvPr>
          <p:cNvSpPr txBox="1">
            <a:spLocks/>
          </p:cNvSpPr>
          <p:nvPr/>
        </p:nvSpPr>
        <p:spPr>
          <a:xfrm>
            <a:off x="4817327" y="1924698"/>
            <a:ext cx="4282601" cy="110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roxima Nova"/>
              <a:buChar char="●"/>
              <a:defRPr sz="1800" b="0" i="0" u="none" strike="noStrike" cap="non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roxima Nova"/>
              <a:buChar char="●"/>
              <a:defRPr sz="1400" b="0" i="0" u="none" strike="noStrike" cap="non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roxima Nova"/>
              <a:buChar char="●"/>
              <a:defRPr sz="1400" b="0" i="0" u="none" strike="noStrike" cap="non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114300" indent="0">
              <a:buNone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Kristen ITC" panose="03050502040202030202" pitchFamily="66" charset="0"/>
              </a:rPr>
              <a:t>This is a </a:t>
            </a:r>
            <a:r>
              <a:rPr lang="en-US" strike="sngStrike" dirty="0">
                <a:solidFill>
                  <a:srgbClr val="FF0000"/>
                </a:solidFill>
                <a:latin typeface="Kristen ITC" panose="03050502040202030202" pitchFamily="66" charset="0"/>
              </a:rPr>
              <a:t>joke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Kristen ITC" panose="03050502040202030202" pitchFamily="66" charset="0"/>
              </a:rPr>
              <a:t>.</a:t>
            </a:r>
          </a:p>
          <a:p>
            <a:pPr marL="114300" indent="0">
              <a:buNone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Kristen ITC" panose="03050502040202030202" pitchFamily="66" charset="0"/>
              </a:rPr>
              <a:t>	very stupid and nerdy joke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B77F5F-2A49-44C9-A79E-ED412265C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Recursion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28C21A-9EFF-44E6-ACE1-D5C2BA74BF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53023" y="1159909"/>
            <a:ext cx="4579276" cy="1033164"/>
          </a:xfrm>
        </p:spPr>
        <p:txBody>
          <a:bodyPr/>
          <a:lstStyle/>
          <a:p>
            <a:r>
              <a:rPr lang="en-US" dirty="0"/>
              <a:t>To understand </a:t>
            </a:r>
            <a:r>
              <a:rPr lang="en-US" dirty="0">
                <a:solidFill>
                  <a:schemeClr val="accent4"/>
                </a:solidFill>
              </a:rPr>
              <a:t>recursion</a:t>
            </a:r>
            <a:r>
              <a:rPr lang="en-US" dirty="0"/>
              <a:t> one must first understand </a:t>
            </a:r>
            <a:r>
              <a:rPr lang="en-US" dirty="0">
                <a:solidFill>
                  <a:schemeClr val="accent4"/>
                </a:solidFill>
              </a:rPr>
              <a:t>recursion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987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Three Laws of Recursion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 recursive algorithm must have a </a:t>
            </a:r>
            <a:r>
              <a:rPr lang="en-US" b="1" dirty="0">
                <a:solidFill>
                  <a:srgbClr val="FF0000"/>
                </a:solidFill>
              </a:rPr>
              <a:t>base case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pPr lvl="1"/>
            <a:r>
              <a:rPr lang="en-US" dirty="0"/>
              <a:t>A recursive algorithm must call itself, recursively.</a:t>
            </a:r>
          </a:p>
          <a:p>
            <a:pPr lvl="1"/>
            <a:r>
              <a:rPr lang="en-US" dirty="0"/>
              <a:t>A recursive algorithm must change its state and move toward the base case.</a:t>
            </a:r>
          </a:p>
          <a:p>
            <a:pPr marL="3429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500" dirty="0" err="1">
                <a:latin typeface="Letter Gothic Std" panose="020B0409020202030304" pitchFamily="49" charset="0"/>
              </a:rPr>
              <a:t>def</a:t>
            </a:r>
            <a:r>
              <a:rPr lang="en-US" sz="1500" dirty="0">
                <a:latin typeface="Letter Gothic Std" panose="020B0409020202030304" pitchFamily="49" charset="0"/>
              </a:rPr>
              <a:t> fact(n):</a:t>
            </a:r>
          </a:p>
          <a:p>
            <a:pPr marL="0" indent="0">
              <a:buNone/>
            </a:pPr>
            <a:r>
              <a:rPr lang="en-US" sz="1500" dirty="0">
                <a:latin typeface="Letter Gothic Std" panose="020B0409020202030304" pitchFamily="49" charset="0"/>
              </a:rPr>
              <a:t>    </a:t>
            </a:r>
            <a:r>
              <a:rPr lang="en-US" sz="1500" dirty="0">
                <a:solidFill>
                  <a:srgbClr val="FF0000"/>
                </a:solidFill>
                <a:latin typeface="Letter Gothic Std" panose="020B0409020202030304" pitchFamily="49" charset="0"/>
              </a:rPr>
              <a:t>if n==1:</a:t>
            </a:r>
          </a:p>
          <a:p>
            <a:pPr marL="0" indent="0">
              <a:buNone/>
            </a:pPr>
            <a:r>
              <a:rPr lang="en-US" sz="1500" dirty="0">
                <a:solidFill>
                  <a:srgbClr val="FF0000"/>
                </a:solidFill>
                <a:latin typeface="Letter Gothic Std" panose="020B0409020202030304" pitchFamily="49" charset="0"/>
              </a:rPr>
              <a:t>        return 1</a:t>
            </a:r>
          </a:p>
          <a:p>
            <a:pPr marL="0" indent="0">
              <a:buNone/>
            </a:pPr>
            <a:r>
              <a:rPr lang="en-US" sz="1500" dirty="0">
                <a:latin typeface="Letter Gothic Std" panose="020B0409020202030304" pitchFamily="49" charset="0"/>
              </a:rPr>
              <a:t>    else:</a:t>
            </a:r>
          </a:p>
          <a:p>
            <a:pPr marL="0" indent="0">
              <a:buNone/>
            </a:pPr>
            <a:r>
              <a:rPr lang="en-US" sz="1500" dirty="0">
                <a:latin typeface="Letter Gothic Std" panose="020B0409020202030304" pitchFamily="49" charset="0"/>
              </a:rPr>
              <a:t>        return n * fact(n-1)</a:t>
            </a:r>
          </a:p>
          <a:p>
            <a:pPr marL="3429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18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Three Laws of Recursion</a:t>
            </a:r>
          </a:p>
          <a:p>
            <a:pPr lvl="1"/>
            <a:r>
              <a:rPr lang="en-US" dirty="0"/>
              <a:t>A recursive algorithm must have a </a:t>
            </a:r>
            <a:r>
              <a:rPr lang="en-US" b="1" dirty="0"/>
              <a:t>base case</a:t>
            </a:r>
            <a:r>
              <a:rPr lang="en-US" dirty="0"/>
              <a:t>.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 recursive algorithm must call itself, recursively.</a:t>
            </a:r>
          </a:p>
          <a:p>
            <a:pPr lvl="1"/>
            <a:r>
              <a:rPr lang="en-US" dirty="0"/>
              <a:t>A recursive algorithm must change its state and move toward the base case.</a:t>
            </a:r>
          </a:p>
          <a:p>
            <a:pPr marL="3429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500" dirty="0" err="1">
                <a:latin typeface="Letter Gothic Std" panose="020B0409020202030304" pitchFamily="49" charset="0"/>
              </a:rPr>
              <a:t>def</a:t>
            </a:r>
            <a:r>
              <a:rPr lang="en-US" sz="1500" dirty="0">
                <a:latin typeface="Letter Gothic Std" panose="020B0409020202030304" pitchFamily="49" charset="0"/>
              </a:rPr>
              <a:t> fact(n):</a:t>
            </a:r>
          </a:p>
          <a:p>
            <a:pPr marL="0" indent="0">
              <a:buNone/>
            </a:pPr>
            <a:r>
              <a:rPr lang="en-US" sz="1500" dirty="0">
                <a:latin typeface="Letter Gothic Std" panose="020B0409020202030304" pitchFamily="49" charset="0"/>
              </a:rPr>
              <a:t>    if n==1:</a:t>
            </a:r>
          </a:p>
          <a:p>
            <a:pPr marL="0" indent="0">
              <a:buNone/>
            </a:pPr>
            <a:r>
              <a:rPr lang="en-US" sz="1500" dirty="0">
                <a:latin typeface="Letter Gothic Std" panose="020B0409020202030304" pitchFamily="49" charset="0"/>
              </a:rPr>
              <a:t>        return 1</a:t>
            </a:r>
          </a:p>
          <a:p>
            <a:pPr marL="0" indent="0">
              <a:buNone/>
            </a:pPr>
            <a:r>
              <a:rPr lang="en-US" sz="1500" dirty="0">
                <a:latin typeface="Letter Gothic Std" panose="020B0409020202030304" pitchFamily="49" charset="0"/>
              </a:rPr>
              <a:t>    else:</a:t>
            </a:r>
          </a:p>
          <a:p>
            <a:pPr marL="0" indent="0">
              <a:buNone/>
            </a:pPr>
            <a:r>
              <a:rPr lang="en-US" sz="1500" dirty="0">
                <a:latin typeface="Letter Gothic Std" panose="020B0409020202030304" pitchFamily="49" charset="0"/>
              </a:rPr>
              <a:t>        return n * </a:t>
            </a:r>
            <a:r>
              <a:rPr lang="en-US" sz="1500" dirty="0">
                <a:solidFill>
                  <a:srgbClr val="FF0000"/>
                </a:solidFill>
                <a:latin typeface="Letter Gothic Std" panose="020B0409020202030304" pitchFamily="49" charset="0"/>
              </a:rPr>
              <a:t>fact</a:t>
            </a:r>
            <a:r>
              <a:rPr lang="en-US" sz="1500" dirty="0">
                <a:latin typeface="Letter Gothic Std" panose="020B0409020202030304" pitchFamily="49" charset="0"/>
              </a:rPr>
              <a:t>(n-1)</a:t>
            </a:r>
          </a:p>
          <a:p>
            <a:pPr marL="3429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856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Three Laws of Recursion</a:t>
            </a:r>
          </a:p>
          <a:p>
            <a:pPr lvl="1"/>
            <a:r>
              <a:rPr lang="en-US" dirty="0"/>
              <a:t>A recursive algorithm must have a </a:t>
            </a:r>
            <a:r>
              <a:rPr lang="en-US" b="1" dirty="0"/>
              <a:t>base case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A recursive algorithm must call itself, recursively.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 recursive algorithm must change its state and </a:t>
            </a:r>
            <a:r>
              <a:rPr lang="en-US" dirty="0"/>
              <a:t>move toward the base case.</a:t>
            </a:r>
          </a:p>
          <a:p>
            <a:pPr marL="3429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500" dirty="0" err="1">
                <a:latin typeface="Letter Gothic Std" panose="020B0409020202030304" pitchFamily="49" charset="0"/>
              </a:rPr>
              <a:t>def</a:t>
            </a:r>
            <a:r>
              <a:rPr lang="en-US" sz="1500" dirty="0">
                <a:latin typeface="Letter Gothic Std" panose="020B0409020202030304" pitchFamily="49" charset="0"/>
              </a:rPr>
              <a:t> fact(n):</a:t>
            </a:r>
          </a:p>
          <a:p>
            <a:pPr marL="0" indent="0">
              <a:buNone/>
            </a:pPr>
            <a:r>
              <a:rPr lang="en-US" sz="1500" dirty="0">
                <a:latin typeface="Letter Gothic Std" panose="020B0409020202030304" pitchFamily="49" charset="0"/>
              </a:rPr>
              <a:t>    if n==1:</a:t>
            </a:r>
          </a:p>
          <a:p>
            <a:pPr marL="0" indent="0">
              <a:buNone/>
            </a:pPr>
            <a:r>
              <a:rPr lang="en-US" sz="1500" dirty="0">
                <a:latin typeface="Letter Gothic Std" panose="020B0409020202030304" pitchFamily="49" charset="0"/>
              </a:rPr>
              <a:t>        return 1</a:t>
            </a:r>
          </a:p>
          <a:p>
            <a:pPr marL="0" indent="0">
              <a:buNone/>
            </a:pPr>
            <a:r>
              <a:rPr lang="en-US" sz="1500" dirty="0">
                <a:latin typeface="Letter Gothic Std" panose="020B0409020202030304" pitchFamily="49" charset="0"/>
              </a:rPr>
              <a:t>    else:</a:t>
            </a:r>
          </a:p>
          <a:p>
            <a:pPr marL="0" indent="0">
              <a:buNone/>
            </a:pPr>
            <a:r>
              <a:rPr lang="en-US" sz="1500" dirty="0">
                <a:latin typeface="Letter Gothic Std" panose="020B0409020202030304" pitchFamily="49" charset="0"/>
              </a:rPr>
              <a:t>        return </a:t>
            </a:r>
            <a:r>
              <a:rPr lang="en-US" sz="1500" dirty="0">
                <a:solidFill>
                  <a:srgbClr val="FF0000"/>
                </a:solidFill>
                <a:latin typeface="Letter Gothic Std" panose="020B0409020202030304" pitchFamily="49" charset="0"/>
              </a:rPr>
              <a:t>n * fact(n-1)</a:t>
            </a:r>
          </a:p>
          <a:p>
            <a:pPr marL="3429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235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Three Laws of Recursion</a:t>
            </a:r>
          </a:p>
          <a:p>
            <a:pPr lvl="1"/>
            <a:r>
              <a:rPr lang="en-US" dirty="0"/>
              <a:t>A recursive algorithm must have a </a:t>
            </a:r>
            <a:r>
              <a:rPr lang="en-US" b="1" dirty="0"/>
              <a:t>base case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A recursive algorithm must call itself, recursively.</a:t>
            </a:r>
          </a:p>
          <a:p>
            <a:pPr lvl="1"/>
            <a:r>
              <a:rPr lang="en-US" dirty="0"/>
              <a:t>A recursive algorithm must change its state and </a:t>
            </a:r>
            <a:r>
              <a:rPr lang="en-US" dirty="0">
                <a:solidFill>
                  <a:srgbClr val="FF0000"/>
                </a:solidFill>
              </a:rPr>
              <a:t>move toward the base case.</a:t>
            </a:r>
          </a:p>
          <a:p>
            <a:pPr marL="3429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500" dirty="0" err="1">
                <a:latin typeface="Letter Gothic Std" panose="020B0409020202030304" pitchFamily="49" charset="0"/>
              </a:rPr>
              <a:t>def</a:t>
            </a:r>
            <a:r>
              <a:rPr lang="en-US" sz="1500" dirty="0">
                <a:latin typeface="Letter Gothic Std" panose="020B0409020202030304" pitchFamily="49" charset="0"/>
              </a:rPr>
              <a:t> fact(n):</a:t>
            </a:r>
          </a:p>
          <a:p>
            <a:pPr marL="0" indent="0">
              <a:buNone/>
            </a:pPr>
            <a:r>
              <a:rPr lang="en-US" sz="1500" dirty="0">
                <a:latin typeface="Letter Gothic Std" panose="020B0409020202030304" pitchFamily="49" charset="0"/>
              </a:rPr>
              <a:t>    if n==1:</a:t>
            </a:r>
          </a:p>
          <a:p>
            <a:pPr marL="0" indent="0">
              <a:buNone/>
            </a:pPr>
            <a:r>
              <a:rPr lang="en-US" sz="1500" dirty="0">
                <a:latin typeface="Letter Gothic Std" panose="020B0409020202030304" pitchFamily="49" charset="0"/>
              </a:rPr>
              <a:t>        return 1</a:t>
            </a:r>
          </a:p>
          <a:p>
            <a:pPr marL="0" indent="0">
              <a:buNone/>
            </a:pPr>
            <a:r>
              <a:rPr lang="en-US" sz="1500" dirty="0">
                <a:latin typeface="Letter Gothic Std" panose="020B0409020202030304" pitchFamily="49" charset="0"/>
              </a:rPr>
              <a:t>    else:</a:t>
            </a:r>
          </a:p>
          <a:p>
            <a:pPr marL="0" indent="0">
              <a:buNone/>
            </a:pPr>
            <a:r>
              <a:rPr lang="en-US" sz="1500" dirty="0">
                <a:latin typeface="Letter Gothic Std" panose="020B0409020202030304" pitchFamily="49" charset="0"/>
              </a:rPr>
              <a:t>        return n * fact(</a:t>
            </a:r>
            <a:r>
              <a:rPr lang="en-US" sz="1500" dirty="0">
                <a:solidFill>
                  <a:srgbClr val="FF0000"/>
                </a:solidFill>
                <a:latin typeface="Letter Gothic Std" panose="020B0409020202030304" pitchFamily="49" charset="0"/>
              </a:rPr>
              <a:t>n-1</a:t>
            </a:r>
            <a:r>
              <a:rPr lang="en-US" sz="1500" dirty="0">
                <a:latin typeface="Letter Gothic Std" panose="020B0409020202030304" pitchFamily="49" charset="0"/>
              </a:rPr>
              <a:t>)</a:t>
            </a:r>
          </a:p>
          <a:p>
            <a:pPr marL="3429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327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Three Laws of Recursion</a:t>
            </a:r>
          </a:p>
          <a:p>
            <a:pPr lvl="1"/>
            <a:r>
              <a:rPr lang="en-US" dirty="0"/>
              <a:t>A recursive algorithm must have a </a:t>
            </a:r>
            <a:r>
              <a:rPr lang="en-US" b="1" dirty="0"/>
              <a:t>base case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A recursive algorithm must call itself, recursively.</a:t>
            </a:r>
          </a:p>
          <a:p>
            <a:pPr lvl="1"/>
            <a:r>
              <a:rPr lang="en-US" dirty="0"/>
              <a:t>A recursive algorithm must change its state and move toward the base case.</a:t>
            </a:r>
          </a:p>
          <a:p>
            <a:pPr marL="342900" lvl="1" indent="0">
              <a:buNone/>
            </a:pPr>
            <a:endParaRPr lang="en-US" dirty="0">
              <a:solidFill>
                <a:schemeClr val="accent2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en-US" sz="1500" dirty="0" err="1">
                <a:solidFill>
                  <a:schemeClr val="accent2">
                    <a:lumMod val="10000"/>
                  </a:schemeClr>
                </a:solidFill>
                <a:latin typeface="Letter Gothic Std" panose="020B0409020202030304" pitchFamily="49" charset="0"/>
              </a:rPr>
              <a:t>def</a:t>
            </a:r>
            <a:r>
              <a:rPr lang="en-US" sz="1500" dirty="0">
                <a:solidFill>
                  <a:schemeClr val="accent2">
                    <a:lumMod val="10000"/>
                  </a:schemeClr>
                </a:solidFill>
                <a:latin typeface="Letter Gothic Std" panose="020B0409020202030304" pitchFamily="49" charset="0"/>
              </a:rPr>
              <a:t> fact(n):</a:t>
            </a:r>
          </a:p>
          <a:p>
            <a:pPr marL="0" indent="0">
              <a:buNone/>
            </a:pPr>
            <a:r>
              <a:rPr lang="en-US" sz="1500" dirty="0">
                <a:solidFill>
                  <a:schemeClr val="accent2">
                    <a:lumMod val="10000"/>
                  </a:schemeClr>
                </a:solidFill>
                <a:latin typeface="Letter Gothic Std" panose="020B0409020202030304" pitchFamily="49" charset="0"/>
              </a:rPr>
              <a:t>    if n==1:</a:t>
            </a:r>
          </a:p>
          <a:p>
            <a:pPr marL="0" indent="0">
              <a:buNone/>
            </a:pPr>
            <a:r>
              <a:rPr lang="en-US" sz="1500" dirty="0">
                <a:solidFill>
                  <a:schemeClr val="accent2">
                    <a:lumMod val="10000"/>
                  </a:schemeClr>
                </a:solidFill>
                <a:latin typeface="Letter Gothic Std" panose="020B0409020202030304" pitchFamily="49" charset="0"/>
              </a:rPr>
              <a:t>        return 1</a:t>
            </a:r>
          </a:p>
          <a:p>
            <a:pPr marL="0" indent="0">
              <a:buNone/>
            </a:pPr>
            <a:r>
              <a:rPr lang="en-US" sz="1500" dirty="0">
                <a:solidFill>
                  <a:schemeClr val="accent2">
                    <a:lumMod val="10000"/>
                  </a:schemeClr>
                </a:solidFill>
                <a:latin typeface="Letter Gothic Std" panose="020B0409020202030304" pitchFamily="49" charset="0"/>
              </a:rPr>
              <a:t>    else:</a:t>
            </a:r>
          </a:p>
          <a:p>
            <a:pPr marL="0" indent="0">
              <a:buNone/>
            </a:pPr>
            <a:r>
              <a:rPr lang="en-US" sz="1500" dirty="0">
                <a:solidFill>
                  <a:schemeClr val="accent2">
                    <a:lumMod val="10000"/>
                  </a:schemeClr>
                </a:solidFill>
                <a:latin typeface="Letter Gothic Std" panose="020B0409020202030304" pitchFamily="49" charset="0"/>
              </a:rPr>
              <a:t>        return n * fact(n-1)</a:t>
            </a:r>
          </a:p>
          <a:p>
            <a:pPr marL="3429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84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BD2AD-02B0-66D0-F4B6-8FAAD6066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D59DEE-FC24-457C-FA28-30A02BBF22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Google Shape;709;p77">
            <a:extLst>
              <a:ext uri="{FF2B5EF4-FFF2-40B4-BE49-F238E27FC236}">
                <a16:creationId xmlns:a16="http://schemas.microsoft.com/office/drawing/2014/main" id="{DE2D9F69-0E65-BFC7-D945-C7DC466E59AE}"/>
              </a:ext>
            </a:extLst>
          </p:cNvPr>
          <p:cNvSpPr txBox="1">
            <a:spLocks/>
          </p:cNvSpPr>
          <p:nvPr/>
        </p:nvSpPr>
        <p:spPr>
          <a:xfrm>
            <a:off x="4775275" y="728225"/>
            <a:ext cx="3911400" cy="13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roxima Nova"/>
              <a:buChar char="●"/>
              <a:defRPr sz="1800" b="0" i="0" u="none" strike="noStrike" cap="non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roxima Nova"/>
              <a:buChar char="●"/>
              <a:defRPr sz="1400" b="0" i="0" u="none" strike="noStrike" cap="non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roxima Nova"/>
              <a:buChar char="●"/>
              <a:defRPr sz="1400" b="0" i="0" u="none" strike="noStrike" cap="non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indent="0">
              <a:spcAft>
                <a:spcPts val="1600"/>
              </a:spcAft>
              <a:buFont typeface="Proxima Nova"/>
              <a:buNone/>
            </a:pPr>
            <a:r>
              <a:rPr lang="en-US"/>
              <a:t>Fractal art is created by repeating simple patterns. It can be found in:</a:t>
            </a:r>
          </a:p>
        </p:txBody>
      </p:sp>
      <p:pic>
        <p:nvPicPr>
          <p:cNvPr id="5" name="Google Shape;710;p77">
            <a:extLst>
              <a:ext uri="{FF2B5EF4-FFF2-40B4-BE49-F238E27FC236}">
                <a16:creationId xmlns:a16="http://schemas.microsoft.com/office/drawing/2014/main" id="{DD7754DE-8AF0-F2C0-6AFF-BA469056DFF5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3950" y="749083"/>
            <a:ext cx="3513528" cy="3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711;p77">
            <a:extLst>
              <a:ext uri="{FF2B5EF4-FFF2-40B4-BE49-F238E27FC236}">
                <a16:creationId xmlns:a16="http://schemas.microsoft.com/office/drawing/2014/main" id="{30F6F913-25B9-6C30-FA79-B0C69C393B42}"/>
              </a:ext>
            </a:extLst>
          </p:cNvPr>
          <p:cNvSpPr txBox="1">
            <a:spLocks/>
          </p:cNvSpPr>
          <p:nvPr/>
        </p:nvSpPr>
        <p:spPr>
          <a:xfrm>
            <a:off x="4775275" y="2131225"/>
            <a:ext cx="3911400" cy="5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roxima Nova"/>
              <a:buChar char="●"/>
              <a:defRPr sz="1800" b="0" i="0" u="none" strike="noStrike" cap="non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roxima Nova"/>
              <a:buChar char="●"/>
              <a:defRPr sz="1400" b="0" i="0" u="none" strike="noStrike" cap="non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roxima Nova"/>
              <a:buChar char="●"/>
              <a:defRPr sz="1400" b="0" i="0" u="none" strike="noStrike" cap="non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-358140">
              <a:buClr>
                <a:schemeClr val="accent3"/>
              </a:buClr>
              <a:buSzPct val="100000"/>
            </a:pPr>
            <a:r>
              <a:rPr lang="en-US"/>
              <a:t>computer-generated art</a:t>
            </a:r>
            <a:r>
              <a:rPr lang="en-US">
                <a:solidFill>
                  <a:schemeClr val="accent3"/>
                </a:solidFill>
              </a:rPr>
              <a:t> </a:t>
            </a:r>
          </a:p>
        </p:txBody>
      </p:sp>
      <p:sp>
        <p:nvSpPr>
          <p:cNvPr id="7" name="Google Shape;712;p77">
            <a:extLst>
              <a:ext uri="{FF2B5EF4-FFF2-40B4-BE49-F238E27FC236}">
                <a16:creationId xmlns:a16="http://schemas.microsoft.com/office/drawing/2014/main" id="{626788A0-9F29-5A4E-BAE0-52A7C59ABF70}"/>
              </a:ext>
            </a:extLst>
          </p:cNvPr>
          <p:cNvSpPr txBox="1">
            <a:spLocks/>
          </p:cNvSpPr>
          <p:nvPr/>
        </p:nvSpPr>
        <p:spPr>
          <a:xfrm>
            <a:off x="4775275" y="2672125"/>
            <a:ext cx="3911400" cy="5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roxima Nova"/>
              <a:buChar char="●"/>
              <a:defRPr sz="1800" b="0" i="0" u="none" strike="noStrike" cap="non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roxima Nova"/>
              <a:buChar char="●"/>
              <a:defRPr sz="1400" b="0" i="0" u="none" strike="noStrike" cap="non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roxima Nova"/>
              <a:buChar char="●"/>
              <a:defRPr sz="1400" b="0" i="0" u="none" strike="noStrike" cap="non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-381000">
              <a:buClr>
                <a:schemeClr val="accent3"/>
              </a:buClr>
              <a:buSzPts val="2400"/>
            </a:pPr>
            <a:r>
              <a:rPr lang="en-US"/>
              <a:t>architecture</a:t>
            </a:r>
            <a:r>
              <a:rPr lang="en-US">
                <a:solidFill>
                  <a:schemeClr val="accent3"/>
                </a:solidFill>
              </a:rPr>
              <a:t> </a:t>
            </a:r>
          </a:p>
        </p:txBody>
      </p:sp>
      <p:sp>
        <p:nvSpPr>
          <p:cNvPr id="8" name="Google Shape;713;p77">
            <a:extLst>
              <a:ext uri="{FF2B5EF4-FFF2-40B4-BE49-F238E27FC236}">
                <a16:creationId xmlns:a16="http://schemas.microsoft.com/office/drawing/2014/main" id="{17BF14D9-FAA8-D084-416C-5D8A9EDAD32B}"/>
              </a:ext>
            </a:extLst>
          </p:cNvPr>
          <p:cNvSpPr txBox="1">
            <a:spLocks/>
          </p:cNvSpPr>
          <p:nvPr/>
        </p:nvSpPr>
        <p:spPr>
          <a:xfrm>
            <a:off x="4775275" y="3213025"/>
            <a:ext cx="3911400" cy="9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roxima Nova"/>
              <a:buChar char="●"/>
              <a:defRPr sz="1800" b="0" i="0" u="none" strike="noStrike" cap="non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roxima Nova"/>
              <a:buChar char="●"/>
              <a:defRPr sz="1400" b="0" i="0" u="none" strike="noStrike" cap="non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roxima Nova"/>
              <a:buChar char="●"/>
              <a:defRPr sz="1400" b="0" i="0" u="none" strike="noStrike" cap="non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-358140">
              <a:buClr>
                <a:schemeClr val="accent3"/>
              </a:buClr>
              <a:buSzPct val="100000"/>
            </a:pPr>
            <a:r>
              <a:rPr lang="en-US"/>
              <a:t>computer-generated landscapes and scenery</a:t>
            </a:r>
            <a:endParaRPr lang="en-US">
              <a:solidFill>
                <a:schemeClr val="accent3"/>
              </a:solidFill>
            </a:endParaRPr>
          </a:p>
        </p:txBody>
      </p:sp>
      <p:pic>
        <p:nvPicPr>
          <p:cNvPr id="9" name="Google Shape;714;p77">
            <a:extLst>
              <a:ext uri="{FF2B5EF4-FFF2-40B4-BE49-F238E27FC236}">
                <a16:creationId xmlns:a16="http://schemas.microsoft.com/office/drawing/2014/main" id="{2149B535-BC8D-DAE6-3718-A464B9A1FA6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0443" r="19656"/>
          <a:stretch/>
        </p:blipFill>
        <p:spPr>
          <a:xfrm>
            <a:off x="447500" y="728225"/>
            <a:ext cx="3987613" cy="3801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715;p77">
            <a:extLst>
              <a:ext uri="{FF2B5EF4-FFF2-40B4-BE49-F238E27FC236}">
                <a16:creationId xmlns:a16="http://schemas.microsoft.com/office/drawing/2014/main" id="{5AAB832A-5E29-4826-C3D0-ED1234FF9CA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9145" r="13287"/>
          <a:stretch/>
        </p:blipFill>
        <p:spPr>
          <a:xfrm>
            <a:off x="533527" y="749083"/>
            <a:ext cx="3815558" cy="36892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365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77F5F-2A49-44C9-A79E-ED412265C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Recursion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28C21A-9EFF-44E6-ACE1-D5C2BA74BF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card with white text and orange background&#10;&#10;Description automatically generated">
            <a:extLst>
              <a:ext uri="{FF2B5EF4-FFF2-40B4-BE49-F238E27FC236}">
                <a16:creationId xmlns:a16="http://schemas.microsoft.com/office/drawing/2014/main" id="{3C48F9AB-F0DE-A767-394F-9B53E4E82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7457" y="1017725"/>
            <a:ext cx="4890976" cy="2223832"/>
          </a:xfrm>
          <a:prstGeom prst="rect">
            <a:avLst/>
          </a:prstGeom>
        </p:spPr>
      </p:pic>
      <p:pic>
        <p:nvPicPr>
          <p:cNvPr id="7" name="Picture 6" descr="A yellow and white text&#10;&#10;Description automatically generated">
            <a:extLst>
              <a:ext uri="{FF2B5EF4-FFF2-40B4-BE49-F238E27FC236}">
                <a16:creationId xmlns:a16="http://schemas.microsoft.com/office/drawing/2014/main" id="{AFF46B5A-BDE8-D19C-C3B4-EFCAD8F90A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7457" y="3314867"/>
            <a:ext cx="4890977" cy="250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47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C77F6-379D-EF43-474D-2CC07AF36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2BC500-6132-21EA-3A3C-65678B3B8A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a data structure</a:t>
            </a:r>
          </a:p>
          <a:p>
            <a:r>
              <a:rPr lang="en-US" dirty="0"/>
              <a:t>Not an algorithm (in the traditional sense)</a:t>
            </a:r>
          </a:p>
          <a:p>
            <a:r>
              <a:rPr lang="en-US" dirty="0"/>
              <a:t>It's a programming technique to solve large problems by decomposing the problem into smaller problems.</a:t>
            </a:r>
          </a:p>
        </p:txBody>
      </p:sp>
    </p:spTree>
    <p:extLst>
      <p:ext uri="{BB962C8B-B14F-4D97-AF65-F5344CB8AC3E}">
        <p14:creationId xmlns:p14="http://schemas.microsoft.com/office/powerpoint/2010/main" val="1160369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AE582-66E6-C8B8-F7AE-34CE0F6AB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CA3D26-BFD4-ADA6-6290-8F4964870B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school principal office clipart - Clip Art Library">
            <a:extLst>
              <a:ext uri="{FF2B5EF4-FFF2-40B4-BE49-F238E27FC236}">
                <a16:creationId xmlns:a16="http://schemas.microsoft.com/office/drawing/2014/main" id="{749FCC00-ADC7-748E-F1BD-8A0396070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207" y="1017725"/>
            <a:ext cx="1570740" cy="203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chool building clipart - Clip Art Library">
            <a:extLst>
              <a:ext uri="{FF2B5EF4-FFF2-40B4-BE49-F238E27FC236}">
                <a16:creationId xmlns:a16="http://schemas.microsoft.com/office/drawing/2014/main" id="{08C60055-602D-35FE-584A-535F66C78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470" y="2255837"/>
            <a:ext cx="3740305" cy="270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eacher Clip Art Images - Free Download on Clipart Library - Clip ...">
            <a:extLst>
              <a:ext uri="{FF2B5EF4-FFF2-40B4-BE49-F238E27FC236}">
                <a16:creationId xmlns:a16="http://schemas.microsoft.com/office/drawing/2014/main" id="{58C82B6E-51D9-E00D-0D27-B958884A7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417" y="2689701"/>
            <a:ext cx="539577" cy="91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remium Vector | Cute male teacher cartoon character - Clip Art ...">
            <a:extLst>
              <a:ext uri="{FF2B5EF4-FFF2-40B4-BE49-F238E27FC236}">
                <a16:creationId xmlns:a16="http://schemas.microsoft.com/office/drawing/2014/main" id="{BBAC8ABD-E5F2-0684-4FBD-524EA3F7F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763" y="2745923"/>
            <a:ext cx="862941" cy="862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haracter of female teacher showing stick - Clip Art Library">
            <a:extLst>
              <a:ext uri="{FF2B5EF4-FFF2-40B4-BE49-F238E27FC236}">
                <a16:creationId xmlns:a16="http://schemas.microsoft.com/office/drawing/2014/main" id="{9E87241A-37DD-CF1E-F3D0-FD94D613A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525" y="2832874"/>
            <a:ext cx="775990" cy="77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Brunette Teacher High-Res Vector Graphic - Getty Images - Clip Art ...">
            <a:extLst>
              <a:ext uri="{FF2B5EF4-FFF2-40B4-BE49-F238E27FC236}">
                <a16:creationId xmlns:a16="http://schemas.microsoft.com/office/drawing/2014/main" id="{2972ADEF-AA05-CE4A-7750-5056071EC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8" y="2858140"/>
            <a:ext cx="775990" cy="77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29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4570B-90E1-EB05-6441-6C8D48FC8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Recursion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539F86-4007-E10E-B68A-48E5D974BA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08B568-79E8-1B22-D4DC-F0C6673FE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0984" y="1955363"/>
            <a:ext cx="1686860" cy="16868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1CB144-9C43-0228-AB9C-CB9746F4D8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5070" y="776523"/>
            <a:ext cx="1464540" cy="17242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3F3B87-98D0-42B9-E42E-30739ABAB6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9106" y="3046106"/>
            <a:ext cx="1560965" cy="1192233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B02A022-B463-4C18-152F-370E2F66D169}"/>
              </a:ext>
            </a:extLst>
          </p:cNvPr>
          <p:cNvCxnSpPr/>
          <p:nvPr/>
        </p:nvCxnSpPr>
        <p:spPr>
          <a:xfrm flipV="1">
            <a:off x="4802459" y="1442224"/>
            <a:ext cx="996647" cy="8177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1B54087-7A67-4696-644D-CC2975474511}"/>
              </a:ext>
            </a:extLst>
          </p:cNvPr>
          <p:cNvCxnSpPr/>
          <p:nvPr/>
        </p:nvCxnSpPr>
        <p:spPr>
          <a:xfrm>
            <a:off x="4958576" y="2571750"/>
            <a:ext cx="929268" cy="654670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A6D2787E-2E7A-833D-110B-5DAF7934CC4A}"/>
              </a:ext>
            </a:extLst>
          </p:cNvPr>
          <p:cNvSpPr/>
          <p:nvPr/>
        </p:nvSpPr>
        <p:spPr>
          <a:xfrm>
            <a:off x="4253023" y="3226420"/>
            <a:ext cx="996647" cy="31177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46A749D-7124-F957-04B9-029CDA529631}"/>
              </a:ext>
            </a:extLst>
          </p:cNvPr>
          <p:cNvSpPr/>
          <p:nvPr/>
        </p:nvSpPr>
        <p:spPr>
          <a:xfrm>
            <a:off x="5757541" y="2065011"/>
            <a:ext cx="996647" cy="31177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954E6F5-539C-999C-C5E5-F7A3E8A99461}"/>
              </a:ext>
            </a:extLst>
          </p:cNvPr>
          <p:cNvSpPr/>
          <p:nvPr/>
        </p:nvSpPr>
        <p:spPr>
          <a:xfrm>
            <a:off x="5995403" y="3413270"/>
            <a:ext cx="996647" cy="31177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0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F80F4-3960-E5D2-FAD6-2F1559EDB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1D7E4C-00E7-226E-9D4A-EEA96A0356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def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countHTML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(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dir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):</a:t>
            </a:r>
          </a:p>
          <a:p>
            <a:pPr marL="114300" indent="0">
              <a:buNone/>
            </a:pP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   if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dir.isEmpty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():</a:t>
            </a:r>
          </a:p>
          <a:p>
            <a:pPr marL="114300" indent="0">
              <a:buNone/>
            </a:pP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       return 0</a:t>
            </a:r>
          </a:p>
          <a:p>
            <a:pPr marL="114300" indent="0">
              <a:buNone/>
            </a:pP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   count=0</a:t>
            </a:r>
          </a:p>
          <a:p>
            <a:pPr marL="114300" indent="0">
              <a:buNone/>
            </a:pP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   for file in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dir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:</a:t>
            </a:r>
          </a:p>
          <a:p>
            <a:pPr marL="114300" indent="0">
              <a:buNone/>
            </a:pP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       if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file.endsWith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(".html"):</a:t>
            </a:r>
          </a:p>
          <a:p>
            <a:pPr marL="114300" indent="0">
              <a:buNone/>
            </a:pP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           count+=1</a:t>
            </a:r>
          </a:p>
          <a:p>
            <a:pPr marL="114300" indent="0">
              <a:buNone/>
            </a:pP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   for subdir in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dir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:</a:t>
            </a:r>
          </a:p>
          <a:p>
            <a:pPr marL="114300" indent="0">
              <a:buNone/>
            </a:pP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       count +=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countHTML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(subdir)</a:t>
            </a:r>
          </a:p>
          <a:p>
            <a:pPr marL="114300" indent="0">
              <a:buNone/>
            </a:pP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   return count</a:t>
            </a:r>
          </a:p>
        </p:txBody>
      </p:sp>
    </p:spTree>
    <p:extLst>
      <p:ext uri="{BB962C8B-B14F-4D97-AF65-F5344CB8AC3E}">
        <p14:creationId xmlns:p14="http://schemas.microsoft.com/office/powerpoint/2010/main" val="2650528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0BA6B-00A8-92BE-783C-8165AD569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44DA4C-78F9-C011-C73F-0625F979F2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russian nesting dolls png - Clip Art Library">
            <a:extLst>
              <a:ext uri="{FF2B5EF4-FFF2-40B4-BE49-F238E27FC236}">
                <a16:creationId xmlns:a16="http://schemas.microsoft.com/office/drawing/2014/main" id="{EA65ACF0-6A9D-E1C6-4E75-8A8941023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429" y="1345580"/>
            <a:ext cx="4595697" cy="233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586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Three Laws of Recursion</a:t>
            </a:r>
          </a:p>
          <a:p>
            <a:pPr lvl="1"/>
            <a:r>
              <a:rPr lang="en-US" dirty="0"/>
              <a:t>A recursive algorithm must have a </a:t>
            </a:r>
            <a:r>
              <a:rPr lang="en-US" b="1" dirty="0"/>
              <a:t>base case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A recursive algorithm must call itself, recursively.</a:t>
            </a:r>
          </a:p>
          <a:p>
            <a:pPr lvl="1"/>
            <a:r>
              <a:rPr lang="en-US" dirty="0"/>
              <a:t>A recursive algorithm must change its state and move toward the base case.</a:t>
            </a:r>
          </a:p>
          <a:p>
            <a:pPr marL="3429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500" dirty="0" err="1">
                <a:latin typeface="Letter Gothic Std" panose="020B0409020202030304" pitchFamily="49" charset="0"/>
              </a:rPr>
              <a:t>def</a:t>
            </a:r>
            <a:r>
              <a:rPr lang="en-US" sz="1500" dirty="0">
                <a:latin typeface="Letter Gothic Std" panose="020B0409020202030304" pitchFamily="49" charset="0"/>
              </a:rPr>
              <a:t> fact(n):</a:t>
            </a:r>
          </a:p>
          <a:p>
            <a:pPr marL="0" indent="0">
              <a:buNone/>
            </a:pPr>
            <a:r>
              <a:rPr lang="en-US" sz="1500" dirty="0">
                <a:latin typeface="Letter Gothic Std" panose="020B0409020202030304" pitchFamily="49" charset="0"/>
              </a:rPr>
              <a:t>    if n==1:</a:t>
            </a:r>
          </a:p>
          <a:p>
            <a:pPr marL="0" indent="0">
              <a:buNone/>
            </a:pPr>
            <a:r>
              <a:rPr lang="en-US" sz="1500" dirty="0">
                <a:latin typeface="Letter Gothic Std" panose="020B0409020202030304" pitchFamily="49" charset="0"/>
              </a:rPr>
              <a:t>        return 1</a:t>
            </a:r>
          </a:p>
          <a:p>
            <a:pPr marL="0" indent="0">
              <a:buNone/>
            </a:pPr>
            <a:r>
              <a:rPr lang="en-US" sz="1500" dirty="0">
                <a:latin typeface="Letter Gothic Std" panose="020B0409020202030304" pitchFamily="49" charset="0"/>
              </a:rPr>
              <a:t>    else:</a:t>
            </a:r>
          </a:p>
          <a:p>
            <a:pPr marL="0" indent="0">
              <a:buNone/>
            </a:pPr>
            <a:r>
              <a:rPr lang="en-US" sz="1500" dirty="0">
                <a:latin typeface="Letter Gothic Std" panose="020B0409020202030304" pitchFamily="49" charset="0"/>
              </a:rPr>
              <a:t>        return n * fact(n-1)</a:t>
            </a:r>
          </a:p>
          <a:p>
            <a:pPr marL="3429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05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sic Purple">
  <a:themeElements>
    <a:clrScheme name="Simple Dark">
      <a:dk1>
        <a:srgbClr val="FFFFFF"/>
      </a:dk1>
      <a:lt1>
        <a:srgbClr val="500778"/>
      </a:lt1>
      <a:dk2>
        <a:srgbClr val="303030"/>
      </a:dk2>
      <a:lt2>
        <a:srgbClr val="FFFFFF"/>
      </a:lt2>
      <a:accent1>
        <a:srgbClr val="5CB8B2"/>
      </a:accent1>
      <a:accent2>
        <a:srgbClr val="E5E1E6"/>
      </a:accent2>
      <a:accent3>
        <a:srgbClr val="C6DAE7"/>
      </a:accent3>
      <a:accent4>
        <a:srgbClr val="FFB500"/>
      </a:accent4>
      <a:accent5>
        <a:srgbClr val="2E1A47"/>
      </a:accent5>
      <a:accent6>
        <a:srgbClr val="A7A8AA"/>
      </a:accent6>
      <a:hlink>
        <a:srgbClr val="AC4FC6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513</Words>
  <Application>Microsoft Office PowerPoint</Application>
  <PresentationFormat>On-screen Show (16:9)</PresentationFormat>
  <Paragraphs>94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Proxima Nova</vt:lpstr>
      <vt:lpstr>Kristen ITC</vt:lpstr>
      <vt:lpstr>Letter Gothic Std</vt:lpstr>
      <vt:lpstr>Basic Purple</vt:lpstr>
      <vt:lpstr>Recursion</vt:lpstr>
      <vt:lpstr>PowerPoint Presentation</vt:lpstr>
      <vt:lpstr>Recursion</vt:lpstr>
      <vt:lpstr>Recursion</vt:lpstr>
      <vt:lpstr>Recursion</vt:lpstr>
      <vt:lpstr>Recursion</vt:lpstr>
      <vt:lpstr>Recursion</vt:lpstr>
      <vt:lpstr>Recursion</vt:lpstr>
      <vt:lpstr>Recursion</vt:lpstr>
      <vt:lpstr>Recursion</vt:lpstr>
      <vt:lpstr>Recursion</vt:lpstr>
      <vt:lpstr>Recursion</vt:lpstr>
      <vt:lpstr>Recursion</vt:lpstr>
      <vt:lpstr>Recursion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B Schafer</dc:creator>
  <cp:lastModifiedBy>Ben Schafer</cp:lastModifiedBy>
  <cp:revision>29</cp:revision>
  <dcterms:modified xsi:type="dcterms:W3CDTF">2025-10-20T12:47:36Z</dcterms:modified>
</cp:coreProperties>
</file>