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42" r:id="rId1"/>
  </p:sldMasterIdLst>
  <p:notesMasterIdLst>
    <p:notesMasterId r:id="rId29"/>
  </p:notesMasterIdLst>
  <p:sldIdLst>
    <p:sldId id="318" r:id="rId2"/>
    <p:sldId id="438" r:id="rId3"/>
    <p:sldId id="256" r:id="rId4"/>
    <p:sldId id="258" r:id="rId5"/>
    <p:sldId id="263" r:id="rId6"/>
    <p:sldId id="264" r:id="rId7"/>
    <p:sldId id="265" r:id="rId8"/>
    <p:sldId id="266" r:id="rId9"/>
    <p:sldId id="267" r:id="rId10"/>
    <p:sldId id="268" r:id="rId11"/>
    <p:sldId id="406" r:id="rId12"/>
    <p:sldId id="337" r:id="rId13"/>
    <p:sldId id="444" r:id="rId14"/>
    <p:sldId id="449" r:id="rId15"/>
    <p:sldId id="413" r:id="rId16"/>
    <p:sldId id="450" r:id="rId17"/>
    <p:sldId id="456" r:id="rId18"/>
    <p:sldId id="452" r:id="rId19"/>
    <p:sldId id="453" r:id="rId20"/>
    <p:sldId id="454" r:id="rId21"/>
    <p:sldId id="459" r:id="rId22"/>
    <p:sldId id="445" r:id="rId23"/>
    <p:sldId id="457" r:id="rId24"/>
    <p:sldId id="458" r:id="rId25"/>
    <p:sldId id="415" r:id="rId26"/>
    <p:sldId id="434" r:id="rId27"/>
    <p:sldId id="448" r:id="rId2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315" autoAdjust="0"/>
  </p:normalViewPr>
  <p:slideViewPr>
    <p:cSldViewPr snapToGrid="0">
      <p:cViewPr varScale="1">
        <p:scale>
          <a:sx n="70" d="100"/>
          <a:sy n="70" d="100"/>
        </p:scale>
        <p:origin x="144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9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" name="Google Shape;1108;g4847180d49_6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00" tIns="89600" rIns="89600" bIns="89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9" name="Google Shape;1109;g4847180d49_6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09929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96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p85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85" name="Google Shape;485;p85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lvl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486" name="Google Shape;486;p8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87" name="Google Shape;487;p8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88" name="Google Shape;488;p8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oogle Shape;547;p95"/>
          <p:cNvSpPr txBox="1">
            <a:spLocks noGrp="1"/>
          </p:cNvSpPr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48" name="Google Shape;548;p95"/>
          <p:cNvSpPr txBox="1">
            <a:spLocks noGrp="1"/>
          </p:cNvSpPr>
          <p:nvPr>
            <p:ph type="body" idx="1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49" name="Google Shape;549;p9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50" name="Google Shape;550;p9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51" name="Google Shape;551;p9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p86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91" name="Google Shape;491;p86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492" name="Google Shape;492;p8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93" name="Google Shape;493;p8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94" name="Google Shape;494;p8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87"/>
          <p:cNvSpPr txBox="1">
            <a:spLocks noGrp="1"/>
          </p:cNvSpPr>
          <p:nvPr>
            <p:ph type="title"/>
          </p:nvPr>
        </p:nvSpPr>
        <p:spPr>
          <a:xfrm>
            <a:off x="623888" y="1282304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97" name="Google Shape;497;p87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98" name="Google Shape;498;p8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99" name="Google Shape;499;p8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00" name="Google Shape;500;p8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88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03" name="Google Shape;503;p88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04" name="Google Shape;504;p88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05" name="Google Shape;505;p8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06" name="Google Shape;506;p8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07" name="Google Shape;507;p8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89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10" name="Google Shape;510;p89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511" name="Google Shape;511;p89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5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12" name="Google Shape;512;p89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513" name="Google Shape;513;p89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14" name="Google Shape;514;p8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15" name="Google Shape;515;p8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16" name="Google Shape;516;p8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90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19" name="Google Shape;519;p9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20" name="Google Shape;520;p9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21" name="Google Shape;521;p9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92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28" name="Google Shape;528;p92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29" name="Google Shape;529;p92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530" name="Google Shape;530;p9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31" name="Google Shape;531;p9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32" name="Google Shape;532;p9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93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35" name="Google Shape;535;p93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R="0" lvl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6" name="Google Shape;536;p93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537" name="Google Shape;537;p9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38" name="Google Shape;538;p9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39" name="Google Shape;539;p9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9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42" name="Google Shape;542;p94"/>
          <p:cNvSpPr txBox="1">
            <a:spLocks noGrp="1"/>
          </p:cNvSpPr>
          <p:nvPr>
            <p:ph type="body" idx="1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43" name="Google Shape;543;p9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44" name="Google Shape;544;p9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45" name="Google Shape;545;p9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8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478" name="Google Shape;478;p84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9" name="Google Shape;479;p8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0" name="Google Shape;480;p8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1" name="Google Shape;481;p8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82" name="Google Shape;482;p8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6" r:id="rId7"/>
    <p:sldLayoutId id="2147483727" r:id="rId8"/>
    <p:sldLayoutId id="2147483728" r:id="rId9"/>
    <p:sldLayoutId id="214748372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4195" y="825623"/>
            <a:ext cx="5829300" cy="2776486"/>
          </a:xfrm>
        </p:spPr>
        <p:txBody>
          <a:bodyPr/>
          <a:lstStyle/>
          <a:p>
            <a:br>
              <a:rPr lang="en-US" sz="4050" b="1" dirty="0"/>
            </a:br>
            <a:br>
              <a:rPr lang="en-US" b="1" dirty="0"/>
            </a:br>
            <a:r>
              <a:rPr lang="en-US" b="1" dirty="0"/>
              <a:t>Foundational </a:t>
            </a:r>
            <a:br>
              <a:rPr lang="en-US" b="1" dirty="0"/>
            </a:br>
            <a:r>
              <a:rPr lang="en-US" b="1" dirty="0"/>
              <a:t>Concepts </a:t>
            </a:r>
            <a:br>
              <a:rPr lang="en-US" b="1" dirty="0"/>
            </a:br>
            <a:r>
              <a:rPr lang="en-US" b="1" dirty="0"/>
              <a:t>of </a:t>
            </a:r>
            <a:br>
              <a:rPr lang="en-US" b="1" dirty="0"/>
            </a:br>
            <a:r>
              <a:rPr lang="en-US" b="1" dirty="0"/>
              <a:t>Computer Science</a:t>
            </a:r>
          </a:p>
        </p:txBody>
      </p:sp>
      <p:sp>
        <p:nvSpPr>
          <p:cNvPr id="5" name="AutoShape 6" descr="Image result for principal financial group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87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A070F-CB85-1CB3-8169-A010786D7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WHAT?!?  How did I do that?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BD90B-7241-CFBA-9A96-3F1B3C5B5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1" name="Google Shape;1111;p1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09502" y="1825073"/>
            <a:ext cx="3013363" cy="2260024"/>
          </a:xfrm>
          <a:prstGeom prst="rect">
            <a:avLst/>
          </a:prstGeom>
          <a:noFill/>
          <a:ln>
            <a:noFill/>
          </a:ln>
        </p:spPr>
      </p:pic>
      <p:sp>
        <p:nvSpPr>
          <p:cNvPr id="1112" name="Google Shape;1112;p129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Our Program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210656"/>
              </p:ext>
            </p:extLst>
          </p:nvPr>
        </p:nvGraphicFramePr>
        <p:xfrm>
          <a:off x="337350" y="1674210"/>
          <a:ext cx="5164637" cy="251666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164637">
                  <a:extLst>
                    <a:ext uri="{9D8B030D-6E8A-4147-A177-3AD203B41FA5}">
                      <a16:colId xmlns:a16="http://schemas.microsoft.com/office/drawing/2014/main" val="2166820837"/>
                    </a:ext>
                  </a:extLst>
                </a:gridCol>
              </a:tblGrid>
              <a:tr h="326687">
                <a:tc>
                  <a:txBody>
                    <a:bodyPr/>
                    <a:lstStyle/>
                    <a:p>
                      <a:r>
                        <a:rPr lang="en-US" sz="1400" dirty="0"/>
                        <a:t>Course</a:t>
                      </a:r>
                    </a:p>
                  </a:txBody>
                  <a:tcPr marL="68580" marR="68580" marT="34290" marB="34290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248336"/>
                  </a:ext>
                </a:extLst>
              </a:tr>
              <a:tr h="334292">
                <a:tc>
                  <a:txBody>
                    <a:bodyPr/>
                    <a:lstStyle/>
                    <a:p>
                      <a:r>
                        <a:rPr lang="en-US" sz="1400" dirty="0"/>
                        <a:t>Fundamentals of Programming (CSED 1320)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37252012"/>
                  </a:ext>
                </a:extLst>
              </a:tr>
              <a:tr h="4727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dirty="0"/>
                        <a:t>Foundational</a:t>
                      </a:r>
                      <a:r>
                        <a:rPr lang="en-US" sz="1400" baseline="0" dirty="0"/>
                        <a:t> Concepts of Computer Science (CSED 2310)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3739963"/>
                  </a:ext>
                </a:extLst>
              </a:tr>
              <a:tr h="4727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dirty="0"/>
                        <a:t>Teaching and Learning of Programming (CSED 3310)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94733787"/>
                  </a:ext>
                </a:extLst>
              </a:tr>
              <a:tr h="346301">
                <a:tc>
                  <a:txBody>
                    <a:bodyPr/>
                    <a:lstStyle/>
                    <a:p>
                      <a:r>
                        <a:rPr lang="en-US" sz="1400" dirty="0"/>
                        <a:t>Data Structures and Algorithms (CSED</a:t>
                      </a:r>
                      <a:r>
                        <a:rPr lang="en-US" sz="1400" baseline="0" dirty="0"/>
                        <a:t> 3320)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15849376"/>
                  </a:ext>
                </a:extLst>
              </a:tr>
              <a:tr h="563869">
                <a:tc>
                  <a:txBody>
                    <a:bodyPr/>
                    <a:lstStyle/>
                    <a:p>
                      <a:r>
                        <a:rPr lang="en-US" sz="1400" dirty="0"/>
                        <a:t>Methods of Computer Science (CSED 4330)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38999713"/>
                  </a:ext>
                </a:extLst>
              </a:tr>
            </a:tbl>
          </a:graphicData>
        </a:graphic>
      </p:graphicFrame>
      <p:sp>
        <p:nvSpPr>
          <p:cNvPr id="1113" name="Google Shape;1113;p129"/>
          <p:cNvSpPr txBox="1">
            <a:spLocks noGrp="1"/>
          </p:cNvSpPr>
          <p:nvPr>
            <p:ph type="body" idx="1"/>
          </p:nvPr>
        </p:nvSpPr>
        <p:spPr>
          <a:xfrm>
            <a:off x="628650" y="1171852"/>
            <a:ext cx="7886700" cy="346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17780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" dirty="0"/>
              <a:t>5 courses to earn the CS Endorsement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7155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Foundational Concepts in Computer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non-programming aspects of computer science</a:t>
            </a:r>
          </a:p>
          <a:p>
            <a:r>
              <a:rPr lang="en-US" dirty="0"/>
              <a:t>Provides a broad understanding of the discipline and aids those teaching non-programming or AP CSP courses.</a:t>
            </a:r>
          </a:p>
        </p:txBody>
      </p:sp>
    </p:spTree>
    <p:extLst>
      <p:ext uri="{BB962C8B-B14F-4D97-AF65-F5344CB8AC3E}">
        <p14:creationId xmlns:p14="http://schemas.microsoft.com/office/powerpoint/2010/main" val="2121327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Foundational Concepts in Computer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68044"/>
            <a:ext cx="7886700" cy="3263400"/>
          </a:xfrm>
        </p:spPr>
        <p:txBody>
          <a:bodyPr/>
          <a:lstStyle/>
          <a:p>
            <a:pPr marL="139700" indent="0">
              <a:buNone/>
            </a:pPr>
            <a:r>
              <a:rPr lang="en-US" dirty="0"/>
              <a:t>Addresses conceptual models of key aspects of computer science to support teaching current K12 computer science (particularly AP-CSP) and allowing teachers to adapt to changes in the discipline.  </a:t>
            </a:r>
          </a:p>
          <a:p>
            <a:pPr marL="139700" indent="0">
              <a:buNone/>
            </a:pPr>
            <a:endParaRPr lang="en-US" dirty="0"/>
          </a:p>
          <a:p>
            <a:pPr marL="139700" indent="0">
              <a:buNone/>
            </a:pPr>
            <a:r>
              <a:rPr lang="en-US" dirty="0"/>
              <a:t>General topics are how computers work (data representation, instruction cycle, operating system, networking, etc.), social impact (privacy, security, equity, etc.), and important application areas (AI, big data, etc.). </a:t>
            </a:r>
          </a:p>
        </p:txBody>
      </p:sp>
    </p:spTree>
    <p:extLst>
      <p:ext uri="{BB962C8B-B14F-4D97-AF65-F5344CB8AC3E}">
        <p14:creationId xmlns:p14="http://schemas.microsoft.com/office/powerpoint/2010/main" val="13343177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D3E81-53CA-256B-46ED-DA1B5D8C0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Talk Syllabus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0E7DC4-3050-AFD3-F4AF-D3F25552E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077686"/>
            <a:ext cx="7886700" cy="3554933"/>
          </a:xfrm>
        </p:spPr>
        <p:txBody>
          <a:bodyPr/>
          <a:lstStyle/>
          <a:p>
            <a:pPr marL="139700" indent="0">
              <a:buNone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Office Hours</a:t>
            </a:r>
          </a:p>
          <a:p>
            <a:r>
              <a:rPr lang="en-US" sz="24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MWF, 11:00-11:50 and 1:00-2:00</a:t>
            </a:r>
          </a:p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bit.ly/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SchaferCalendar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39700" indent="0">
              <a:buNone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Websites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https://cs.uni.edu/~schafer/2310/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https://uni.blackboard.com/</a:t>
            </a:r>
          </a:p>
        </p:txBody>
      </p:sp>
    </p:spTree>
    <p:extLst>
      <p:ext uri="{BB962C8B-B14F-4D97-AF65-F5344CB8AC3E}">
        <p14:creationId xmlns:p14="http://schemas.microsoft.com/office/powerpoint/2010/main" val="363232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272" y="923278"/>
            <a:ext cx="7688062" cy="3300626"/>
          </a:xfrm>
        </p:spPr>
        <p:txBody>
          <a:bodyPr/>
          <a:lstStyle/>
          <a:p>
            <a:r>
              <a:rPr lang="en-US" dirty="0"/>
              <a:t>Computer Science: An Overview</a:t>
            </a:r>
          </a:p>
          <a:p>
            <a:r>
              <a:rPr lang="en-US" dirty="0"/>
              <a:t>A well-informed CS teacher should eventually become familiar with everything in this textbook.</a:t>
            </a:r>
          </a:p>
          <a:p>
            <a:r>
              <a:rPr lang="en-US" dirty="0"/>
              <a:t>We will focus on six chapters</a:t>
            </a:r>
          </a:p>
          <a:p>
            <a:pPr lvl="1"/>
            <a:r>
              <a:rPr lang="en-US" dirty="0"/>
              <a:t>Chapter 1 – Computer Data Storage</a:t>
            </a:r>
          </a:p>
          <a:p>
            <a:pPr lvl="1"/>
            <a:r>
              <a:rPr lang="en-US" dirty="0"/>
              <a:t>Chapter 2 – Computer Organization/Architecture</a:t>
            </a:r>
          </a:p>
          <a:p>
            <a:pPr lvl="1"/>
            <a:r>
              <a:rPr lang="en-US" dirty="0"/>
              <a:t>Chapter 3 – Operating Systems</a:t>
            </a:r>
          </a:p>
          <a:p>
            <a:pPr lvl="1"/>
            <a:r>
              <a:rPr lang="en-US" dirty="0"/>
              <a:t>Chapter 4 – Networking</a:t>
            </a:r>
          </a:p>
          <a:p>
            <a:pPr lvl="1"/>
            <a:r>
              <a:rPr lang="en-US" dirty="0"/>
              <a:t>Chapter 9 – Databases</a:t>
            </a:r>
          </a:p>
          <a:p>
            <a:pPr lvl="1"/>
            <a:r>
              <a:rPr lang="en-US" dirty="0"/>
              <a:t>Chapter 11 – Artificial Intelligence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544DDC-301B-5B26-7795-037DB1FC0C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3339" y="1748900"/>
            <a:ext cx="1972187" cy="247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014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E88F8-1719-725B-D8D4-66B75B20A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Competencies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9527B-CBCF-CB1D-608F-0A4C9AAC80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143000"/>
            <a:ext cx="7886700" cy="3489619"/>
          </a:xfrm>
        </p:spPr>
        <p:txBody>
          <a:bodyPr/>
          <a:lstStyle/>
          <a:p>
            <a:r>
              <a:rPr lang="en-US" sz="2400" dirty="0"/>
              <a:t>To structure this course, we have identified 18 competencies that you should be able to demonstrate.</a:t>
            </a:r>
          </a:p>
          <a:p>
            <a:r>
              <a:rPr lang="en-US" sz="2400" dirty="0"/>
              <a:t>These have been designed to align with</a:t>
            </a:r>
          </a:p>
          <a:p>
            <a:pPr lvl="1"/>
            <a:r>
              <a:rPr lang="en-US" sz="2000" dirty="0"/>
              <a:t>The CSTA K-12 Standards (https://csteachers.org/k12standards/)</a:t>
            </a:r>
          </a:p>
          <a:p>
            <a:pPr lvl="1"/>
            <a:r>
              <a:rPr lang="en-US" sz="2000" dirty="0"/>
              <a:t>The CSTA Standards for CS Teachers (https://csteachers.org/teacherstandards/).</a:t>
            </a:r>
          </a:p>
        </p:txBody>
      </p:sp>
    </p:spTree>
    <p:extLst>
      <p:ext uri="{BB962C8B-B14F-4D97-AF65-F5344CB8AC3E}">
        <p14:creationId xmlns:p14="http://schemas.microsoft.com/office/powerpoint/2010/main" val="20735222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4998DB-2DC6-FBBC-665B-4D2F380596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A865D-5BB9-3BDF-2EE6-A9635D11C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and Grading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2DC17A-D29A-873F-7A12-291DEE8FA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162975"/>
            <a:ext cx="7886700" cy="3469644"/>
          </a:xfrm>
        </p:spPr>
        <p:txBody>
          <a:bodyPr/>
          <a:lstStyle/>
          <a:p>
            <a:r>
              <a:rPr lang="en-US" sz="2800" dirty="0"/>
              <a:t>Approximately every two weeks you will take a competency demo in class</a:t>
            </a:r>
          </a:p>
          <a:p>
            <a:r>
              <a:rPr lang="en-US" sz="2800" dirty="0"/>
              <a:t>Each will deal with 2 or 3 of the competencies.</a:t>
            </a:r>
          </a:p>
          <a:p>
            <a:r>
              <a:rPr lang="en-US" sz="2800" dirty="0"/>
              <a:t>Each competency will be evaluated separately and entered into the gradebook (0-4)</a:t>
            </a:r>
          </a:p>
        </p:txBody>
      </p:sp>
    </p:spTree>
    <p:extLst>
      <p:ext uri="{BB962C8B-B14F-4D97-AF65-F5344CB8AC3E}">
        <p14:creationId xmlns:p14="http://schemas.microsoft.com/office/powerpoint/2010/main" val="8225178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037C9-8BC8-90D9-16AA-A8BE4585F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and Grading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8834DE-DAA7-1FCD-E03B-9CD1819A78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595CADA-3CEC-A3AB-89FC-2FB824B6DA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744" y="1108797"/>
            <a:ext cx="6094511" cy="2925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9931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4960FE-C376-1CC6-9773-504FD572A5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143EC-39B0-B14C-F0B0-FCCD87F4F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and Grading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1A2C89-D6DB-2DE5-AC5C-708DB027F9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162975"/>
            <a:ext cx="7886700" cy="3469644"/>
          </a:xfrm>
        </p:spPr>
        <p:txBody>
          <a:bodyPr/>
          <a:lstStyle/>
          <a:p>
            <a:r>
              <a:rPr lang="en-US" sz="2800" dirty="0"/>
              <a:t>If you do not receive the grade you would like (any grade less than 4) you may meet with me, discuss where you still need to gain competency, and make a second attempt to demonstrate that competency.</a:t>
            </a:r>
          </a:p>
        </p:txBody>
      </p:sp>
    </p:spTree>
    <p:extLst>
      <p:ext uri="{BB962C8B-B14F-4D97-AF65-F5344CB8AC3E}">
        <p14:creationId xmlns:p14="http://schemas.microsoft.com/office/powerpoint/2010/main" val="2183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38687"/>
            <a:ext cx="7886700" cy="3593932"/>
          </a:xfrm>
        </p:spPr>
        <p:txBody>
          <a:bodyPr/>
          <a:lstStyle/>
          <a:p>
            <a:r>
              <a:rPr lang="en-US" sz="2800" dirty="0"/>
              <a:t>Name</a:t>
            </a:r>
          </a:p>
          <a:p>
            <a:r>
              <a:rPr lang="en-US" sz="2800" dirty="0"/>
              <a:t>Where are you from?</a:t>
            </a:r>
          </a:p>
          <a:p>
            <a:r>
              <a:rPr lang="en-US" sz="2800" dirty="0"/>
              <a:t>What is your major/program of study?</a:t>
            </a:r>
          </a:p>
          <a:p>
            <a:r>
              <a:rPr lang="en-US" sz="2800" dirty="0"/>
              <a:t>What did you do over the Winter Break?</a:t>
            </a:r>
          </a:p>
          <a:p>
            <a:r>
              <a:rPr lang="en-US" sz="2800" dirty="0"/>
              <a:t>If you could travel anywhere in the world for two weeks this summer, where would you go?</a:t>
            </a:r>
          </a:p>
        </p:txBody>
      </p:sp>
    </p:spTree>
    <p:extLst>
      <p:ext uri="{BB962C8B-B14F-4D97-AF65-F5344CB8AC3E}">
        <p14:creationId xmlns:p14="http://schemas.microsoft.com/office/powerpoint/2010/main" val="12447146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09B56-1E2D-6DB3-D895-117579411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and Grading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109A8B-6BA4-A374-B24F-87514317C2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596EFA-F09D-F593-924A-F60C6F652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174" y="1146153"/>
            <a:ext cx="5535651" cy="285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349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EC776-9977-8BCF-B879-C57CCEBEE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3165A8-5B8B-2907-7AA4-D35E041620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D2F35C-CCC9-E923-F125-C3FE42FC9F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076253"/>
            <a:ext cx="7778503" cy="318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6969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Routine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907581"/>
            <a:ext cx="7886700" cy="3263400"/>
          </a:xfrm>
        </p:spPr>
        <p:txBody>
          <a:bodyPr/>
          <a:lstStyle/>
          <a:p>
            <a:r>
              <a:rPr lang="en-US" dirty="0"/>
              <a:t>Each day will be divided into three sections on its webpage.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AF469B-9FFC-29CA-AE87-BB456505F3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01" y="1348411"/>
            <a:ext cx="6950042" cy="3795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255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483615-1E45-4646-4723-B027B416F2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5294A-196D-3F95-6583-56AA359A1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Routine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7DFFC9-BF8F-D59F-EFDD-2389DEDE4B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907581"/>
            <a:ext cx="7886700" cy="3263400"/>
          </a:xfrm>
        </p:spPr>
        <p:txBody>
          <a:bodyPr/>
          <a:lstStyle/>
          <a:p>
            <a:r>
              <a:rPr lang="en-US" dirty="0"/>
              <a:t>Each day will be divided into three sections on its webpage.</a:t>
            </a:r>
          </a:p>
          <a:p>
            <a:pPr marL="13970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99E0BF-3F5C-8941-AFB6-807C708304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636" y="1410547"/>
            <a:ext cx="6407245" cy="3592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6253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25F5A8-87F3-EA63-C3CE-0792A56C74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7366C-7568-8FFD-95C6-727E2B194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Routine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596D1B-4589-A3A5-54BA-806B87C11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907581"/>
            <a:ext cx="7886700" cy="3263400"/>
          </a:xfrm>
        </p:spPr>
        <p:txBody>
          <a:bodyPr/>
          <a:lstStyle/>
          <a:p>
            <a:r>
              <a:rPr lang="en-US" dirty="0"/>
              <a:t>Each day will be divided into three sections on its webpage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A31E4-851C-7167-95A4-941D3DB4DE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315" y="1353733"/>
            <a:ext cx="6691526" cy="3789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4221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Foundational Concepts of Computer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80945"/>
            <a:ext cx="7886700" cy="3263400"/>
          </a:xfrm>
        </p:spPr>
        <p:txBody>
          <a:bodyPr/>
          <a:lstStyle/>
          <a:p>
            <a:r>
              <a:rPr lang="en-US" sz="2800" dirty="0"/>
              <a:t>Pay attention to:</a:t>
            </a:r>
          </a:p>
          <a:p>
            <a:pPr lvl="1"/>
            <a:r>
              <a:rPr lang="en-US" sz="2400" dirty="0"/>
              <a:t>Vocabulary</a:t>
            </a:r>
          </a:p>
          <a:p>
            <a:pPr lvl="1"/>
            <a:r>
              <a:rPr lang="en-US" sz="2400" dirty="0"/>
              <a:t>How the pieces work together</a:t>
            </a:r>
          </a:p>
          <a:p>
            <a:pPr lvl="1"/>
            <a:r>
              <a:rPr lang="en-US" sz="2400" dirty="0"/>
              <a:t>How what you are reading fits your mental model</a:t>
            </a:r>
          </a:p>
          <a:p>
            <a:pPr lvl="1"/>
            <a:r>
              <a:rPr lang="en-US" sz="2400" dirty="0"/>
              <a:t>How/when you might address this with students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2983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6345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next time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 the syllabus</a:t>
            </a:r>
          </a:p>
          <a:p>
            <a:r>
              <a:rPr lang="en-US" dirty="0"/>
              <a:t>Prep for 1a – </a:t>
            </a:r>
            <a:r>
              <a:rPr lang="en-US"/>
              <a:t>Logic Gates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266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40C61AE-75C7-1B5E-9546-18EBE6C0EBC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Magic Cards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57549C3-17B4-70EB-B8D6-1074F0182D1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Pick a whole number from 1 – 63.</a:t>
            </a:r>
          </a:p>
          <a:p>
            <a:pPr eaLnBrk="1" hangingPunct="1">
              <a:defRPr/>
            </a:pPr>
            <a:r>
              <a:rPr lang="en-US" dirty="0"/>
              <a:t>Don’t say it out loud!</a:t>
            </a:r>
          </a:p>
          <a:p>
            <a:pPr eaLnBrk="1" hangingPunct="1">
              <a:defRPr/>
            </a:pPr>
            <a:r>
              <a:rPr lang="en-US" dirty="0"/>
              <a:t>Concentrate on it…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300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0DE1DB1-2416-7610-8D22-D53C6500C5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Is your number on this card?</a:t>
            </a:r>
          </a:p>
        </p:txBody>
      </p:sp>
      <p:graphicFrame>
        <p:nvGraphicFramePr>
          <p:cNvPr id="4252" name="Group 156">
            <a:extLst>
              <a:ext uri="{FF2B5EF4-FFF2-40B4-BE49-F238E27FC236}">
                <a16:creationId xmlns:a16="http://schemas.microsoft.com/office/drawing/2014/main" id="{B2CA426C-03BD-2C2F-8532-64C97C207DD1}"/>
              </a:ext>
            </a:extLst>
          </p:cNvPr>
          <p:cNvGraphicFramePr>
            <a:graphicFrameLocks noGrp="1"/>
          </p:cNvGraphicFramePr>
          <p:nvPr/>
        </p:nvGraphicFramePr>
        <p:xfrm>
          <a:off x="3676650" y="1200150"/>
          <a:ext cx="1790700" cy="2743200"/>
        </p:xfrm>
        <a:graphic>
          <a:graphicData uri="http://schemas.openxmlformats.org/drawingml/2006/table">
            <a:tbl>
              <a:tblPr/>
              <a:tblGrid>
                <a:gridCol w="447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B04058B-1ABE-413A-0075-B1FA8035E4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Is your number on this card?</a:t>
            </a:r>
          </a:p>
        </p:txBody>
      </p:sp>
      <p:graphicFrame>
        <p:nvGraphicFramePr>
          <p:cNvPr id="14376" name="Group 40">
            <a:extLst>
              <a:ext uri="{FF2B5EF4-FFF2-40B4-BE49-F238E27FC236}">
                <a16:creationId xmlns:a16="http://schemas.microsoft.com/office/drawing/2014/main" id="{95848098-E39E-06FA-7D42-3EE4D9359696}"/>
              </a:ext>
            </a:extLst>
          </p:cNvPr>
          <p:cNvGraphicFramePr>
            <a:graphicFrameLocks noGrp="1"/>
          </p:cNvGraphicFramePr>
          <p:nvPr/>
        </p:nvGraphicFramePr>
        <p:xfrm>
          <a:off x="3657600" y="1200150"/>
          <a:ext cx="1790700" cy="2743200"/>
        </p:xfrm>
        <a:graphic>
          <a:graphicData uri="http://schemas.openxmlformats.org/drawingml/2006/table">
            <a:tbl>
              <a:tblPr/>
              <a:tblGrid>
                <a:gridCol w="447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63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25E4608B-5205-513D-8960-5906241C07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Is your number on this card?</a:t>
            </a:r>
          </a:p>
        </p:txBody>
      </p:sp>
      <p:graphicFrame>
        <p:nvGraphicFramePr>
          <p:cNvPr id="15492" name="Group 132">
            <a:extLst>
              <a:ext uri="{FF2B5EF4-FFF2-40B4-BE49-F238E27FC236}">
                <a16:creationId xmlns:a16="http://schemas.microsoft.com/office/drawing/2014/main" id="{3FD77318-62C4-7A45-514F-93CC458D1680}"/>
              </a:ext>
            </a:extLst>
          </p:cNvPr>
          <p:cNvGraphicFramePr>
            <a:graphicFrameLocks noGrp="1"/>
          </p:cNvGraphicFramePr>
          <p:nvPr/>
        </p:nvGraphicFramePr>
        <p:xfrm>
          <a:off x="3676650" y="1200150"/>
          <a:ext cx="1790700" cy="2743200"/>
        </p:xfrm>
        <a:graphic>
          <a:graphicData uri="http://schemas.openxmlformats.org/drawingml/2006/table">
            <a:tbl>
              <a:tblPr/>
              <a:tblGrid>
                <a:gridCol w="447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12CD473E-6646-FA39-D512-1681CCA242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Is your number on this card?</a:t>
            </a:r>
          </a:p>
        </p:txBody>
      </p:sp>
      <p:graphicFrame>
        <p:nvGraphicFramePr>
          <p:cNvPr id="16515" name="Group 131">
            <a:extLst>
              <a:ext uri="{FF2B5EF4-FFF2-40B4-BE49-F238E27FC236}">
                <a16:creationId xmlns:a16="http://schemas.microsoft.com/office/drawing/2014/main" id="{8B61727C-3D3E-78D9-6DD6-5EA7F6B5BB00}"/>
              </a:ext>
            </a:extLst>
          </p:cNvPr>
          <p:cNvGraphicFramePr>
            <a:graphicFrameLocks noGrp="1"/>
          </p:cNvGraphicFramePr>
          <p:nvPr/>
        </p:nvGraphicFramePr>
        <p:xfrm>
          <a:off x="3676650" y="1200150"/>
          <a:ext cx="1790700" cy="2743200"/>
        </p:xfrm>
        <a:graphic>
          <a:graphicData uri="http://schemas.openxmlformats.org/drawingml/2006/table">
            <a:tbl>
              <a:tblPr/>
              <a:tblGrid>
                <a:gridCol w="447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096AA1F-CD41-F655-FEE8-9A224219CB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Is your number on this card?</a:t>
            </a:r>
          </a:p>
        </p:txBody>
      </p:sp>
      <p:graphicFrame>
        <p:nvGraphicFramePr>
          <p:cNvPr id="17539" name="Group 131">
            <a:extLst>
              <a:ext uri="{FF2B5EF4-FFF2-40B4-BE49-F238E27FC236}">
                <a16:creationId xmlns:a16="http://schemas.microsoft.com/office/drawing/2014/main" id="{CBCB87F6-3A58-A7DA-E95F-64D32DB319CF}"/>
              </a:ext>
            </a:extLst>
          </p:cNvPr>
          <p:cNvGraphicFramePr>
            <a:graphicFrameLocks noGrp="1"/>
          </p:cNvGraphicFramePr>
          <p:nvPr/>
        </p:nvGraphicFramePr>
        <p:xfrm>
          <a:off x="3676650" y="1200150"/>
          <a:ext cx="1790700" cy="2743200"/>
        </p:xfrm>
        <a:graphic>
          <a:graphicData uri="http://schemas.openxmlformats.org/drawingml/2006/table">
            <a:tbl>
              <a:tblPr/>
              <a:tblGrid>
                <a:gridCol w="447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9426BD03-DFBB-EF54-8E3F-762BC997B0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Is your number on this card?</a:t>
            </a:r>
          </a:p>
        </p:txBody>
      </p:sp>
      <p:graphicFrame>
        <p:nvGraphicFramePr>
          <p:cNvPr id="18564" name="Group 132">
            <a:extLst>
              <a:ext uri="{FF2B5EF4-FFF2-40B4-BE49-F238E27FC236}">
                <a16:creationId xmlns:a16="http://schemas.microsoft.com/office/drawing/2014/main" id="{3C9A1677-67C0-4389-CBBC-FBE44293E84D}"/>
              </a:ext>
            </a:extLst>
          </p:cNvPr>
          <p:cNvGraphicFramePr>
            <a:graphicFrameLocks noGrp="1"/>
          </p:cNvGraphicFramePr>
          <p:nvPr/>
        </p:nvGraphicFramePr>
        <p:xfrm>
          <a:off x="3676650" y="1200150"/>
          <a:ext cx="1790700" cy="2743200"/>
        </p:xfrm>
        <a:graphic>
          <a:graphicData uri="http://schemas.openxmlformats.org/drawingml/2006/table">
            <a:tbl>
              <a:tblPr/>
              <a:tblGrid>
                <a:gridCol w="447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</TotalTime>
  <Words>803</Words>
  <Application>Microsoft Office PowerPoint</Application>
  <PresentationFormat>On-screen Show (16:9)</PresentationFormat>
  <Paragraphs>272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Calibri</vt:lpstr>
      <vt:lpstr>1_Custom Design</vt:lpstr>
      <vt:lpstr>  Foundational  Concepts  of  Computer Science</vt:lpstr>
      <vt:lpstr>Introductions</vt:lpstr>
      <vt:lpstr>Magic Cards</vt:lpstr>
      <vt:lpstr>Is your number on this card?</vt:lpstr>
      <vt:lpstr>Is your number on this card?</vt:lpstr>
      <vt:lpstr>Is your number on this card?</vt:lpstr>
      <vt:lpstr>Is your number on this card?</vt:lpstr>
      <vt:lpstr>Is your number on this card?</vt:lpstr>
      <vt:lpstr>Is your number on this card?</vt:lpstr>
      <vt:lpstr>WHAT?!?  How did I do that?</vt:lpstr>
      <vt:lpstr>Our Program</vt:lpstr>
      <vt:lpstr>Foundational Concepts in Computer Science</vt:lpstr>
      <vt:lpstr>Foundational Concepts in Computer Science</vt:lpstr>
      <vt:lpstr>Let's Talk Syllabus</vt:lpstr>
      <vt:lpstr>Textbook</vt:lpstr>
      <vt:lpstr>Course Competencies</vt:lpstr>
      <vt:lpstr>Assessment and Grading</vt:lpstr>
      <vt:lpstr>Assessment and Grading</vt:lpstr>
      <vt:lpstr>Assessment and Grading</vt:lpstr>
      <vt:lpstr>Assessment and Grading</vt:lpstr>
      <vt:lpstr>Structure</vt:lpstr>
      <vt:lpstr>Daily Routine</vt:lpstr>
      <vt:lpstr>Daily Routine</vt:lpstr>
      <vt:lpstr>Daily Routine</vt:lpstr>
      <vt:lpstr>Foundational Concepts of Computer Science</vt:lpstr>
      <vt:lpstr>Questions??</vt:lpstr>
      <vt:lpstr>For next time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Computer Science</dc:title>
  <dc:creator>John B Schafer</dc:creator>
  <cp:lastModifiedBy>Ben Schafer</cp:lastModifiedBy>
  <cp:revision>56</cp:revision>
  <dcterms:modified xsi:type="dcterms:W3CDTF">2025-01-22T13:31:37Z</dcterms:modified>
</cp:coreProperties>
</file>