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51" r:id="rId2"/>
    <p:sldId id="577" r:id="rId3"/>
    <p:sldId id="576" r:id="rId4"/>
    <p:sldId id="578" r:id="rId5"/>
    <p:sldId id="579" r:id="rId6"/>
    <p:sldId id="581" r:id="rId7"/>
    <p:sldId id="582" r:id="rId8"/>
    <p:sldId id="580" r:id="rId9"/>
    <p:sldId id="585" r:id="rId1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3F9B5"/>
    <a:srgbClr val="F7EEAB"/>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3" autoAdjust="0"/>
    <p:restoredTop sz="94676" autoAdjust="0"/>
  </p:normalViewPr>
  <p:slideViewPr>
    <p:cSldViewPr>
      <p:cViewPr varScale="1">
        <p:scale>
          <a:sx n="76" d="100"/>
          <a:sy n="76" d="100"/>
        </p:scale>
        <p:origin x="52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8192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8192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8192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CAE9E66D-305B-43AA-AD1D-E99818125ADA}" type="slidenum">
              <a:rPr lang="en-US"/>
              <a:pPr>
                <a:defRPr/>
              </a:pPr>
              <a:t>‹#›</a:t>
            </a:fld>
            <a:endParaRPr lang="en-US"/>
          </a:p>
        </p:txBody>
      </p:sp>
    </p:spTree>
    <p:extLst>
      <p:ext uri="{BB962C8B-B14F-4D97-AF65-F5344CB8AC3E}">
        <p14:creationId xmlns:p14="http://schemas.microsoft.com/office/powerpoint/2010/main" val="24249701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2FCC15D5-8D6E-4FC3-9CD0-6293938D23F0}" type="slidenum">
              <a:rPr lang="en-US"/>
              <a:pPr>
                <a:defRPr/>
              </a:pPr>
              <a:t>‹#›</a:t>
            </a:fld>
            <a:endParaRPr lang="en-US"/>
          </a:p>
        </p:txBody>
      </p:sp>
    </p:spTree>
    <p:extLst>
      <p:ext uri="{BB962C8B-B14F-4D97-AF65-F5344CB8AC3E}">
        <p14:creationId xmlns:p14="http://schemas.microsoft.com/office/powerpoint/2010/main" val="11228216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79AC3E-C2C8-4A67-BA76-E2C5B2F78476}" type="slidenum">
              <a:rPr lang="en-US"/>
              <a:pPr>
                <a:defRPr/>
              </a:pPr>
              <a:t>‹#›</a:t>
            </a:fld>
            <a:endParaRPr lang="en-US"/>
          </a:p>
        </p:txBody>
      </p:sp>
    </p:spTree>
    <p:extLst>
      <p:ext uri="{BB962C8B-B14F-4D97-AF65-F5344CB8AC3E}">
        <p14:creationId xmlns:p14="http://schemas.microsoft.com/office/powerpoint/2010/main" val="2279847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13E7EA-2395-432D-B052-A5AF93E02C4E}" type="slidenum">
              <a:rPr lang="en-US"/>
              <a:pPr>
                <a:defRPr/>
              </a:pPr>
              <a:t>‹#›</a:t>
            </a:fld>
            <a:endParaRPr lang="en-US"/>
          </a:p>
        </p:txBody>
      </p:sp>
    </p:spTree>
    <p:extLst>
      <p:ext uri="{BB962C8B-B14F-4D97-AF65-F5344CB8AC3E}">
        <p14:creationId xmlns:p14="http://schemas.microsoft.com/office/powerpoint/2010/main" val="101493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B2AC-3779-4DEF-8074-0AB2FA5B0874}" type="slidenum">
              <a:rPr lang="en-US"/>
              <a:pPr>
                <a:defRPr/>
              </a:pPr>
              <a:t>‹#›</a:t>
            </a:fld>
            <a:endParaRPr lang="en-US"/>
          </a:p>
        </p:txBody>
      </p:sp>
    </p:spTree>
    <p:extLst>
      <p:ext uri="{BB962C8B-B14F-4D97-AF65-F5344CB8AC3E}">
        <p14:creationId xmlns:p14="http://schemas.microsoft.com/office/powerpoint/2010/main" val="1997547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1800EE-69A3-4DBC-9F63-ADCBB7669921}" type="slidenum">
              <a:rPr lang="en-US"/>
              <a:pPr>
                <a:defRPr/>
              </a:pPr>
              <a:t>‹#›</a:t>
            </a:fld>
            <a:endParaRPr lang="en-US"/>
          </a:p>
        </p:txBody>
      </p:sp>
    </p:spTree>
    <p:extLst>
      <p:ext uri="{BB962C8B-B14F-4D97-AF65-F5344CB8AC3E}">
        <p14:creationId xmlns:p14="http://schemas.microsoft.com/office/powerpoint/2010/main" val="985654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98339D-905B-4E37-AFD2-C7AB2221A1AA}" type="slidenum">
              <a:rPr lang="en-US"/>
              <a:pPr>
                <a:defRPr/>
              </a:pPr>
              <a:t>‹#›</a:t>
            </a:fld>
            <a:endParaRPr lang="en-US"/>
          </a:p>
        </p:txBody>
      </p:sp>
    </p:spTree>
    <p:extLst>
      <p:ext uri="{BB962C8B-B14F-4D97-AF65-F5344CB8AC3E}">
        <p14:creationId xmlns:p14="http://schemas.microsoft.com/office/powerpoint/2010/main" val="2109013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1F1FFC-1D2D-4136-9BFB-C692AA74794A}" type="slidenum">
              <a:rPr lang="en-US"/>
              <a:pPr>
                <a:defRPr/>
              </a:pPr>
              <a:t>‹#›</a:t>
            </a:fld>
            <a:endParaRPr lang="en-US"/>
          </a:p>
        </p:txBody>
      </p:sp>
    </p:spTree>
    <p:extLst>
      <p:ext uri="{BB962C8B-B14F-4D97-AF65-F5344CB8AC3E}">
        <p14:creationId xmlns:p14="http://schemas.microsoft.com/office/powerpoint/2010/main" val="2458557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283F9E-E4E9-46DF-B722-CE1C1FCCCE5D}" type="slidenum">
              <a:rPr lang="en-US"/>
              <a:pPr>
                <a:defRPr/>
              </a:pPr>
              <a:t>‹#›</a:t>
            </a:fld>
            <a:endParaRPr lang="en-US"/>
          </a:p>
        </p:txBody>
      </p:sp>
    </p:spTree>
    <p:extLst>
      <p:ext uri="{BB962C8B-B14F-4D97-AF65-F5344CB8AC3E}">
        <p14:creationId xmlns:p14="http://schemas.microsoft.com/office/powerpoint/2010/main" val="296604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C97D6F3-A0DC-429D-B050-6D6F783B8E67}" type="slidenum">
              <a:rPr lang="en-US"/>
              <a:pPr>
                <a:defRPr/>
              </a:pPr>
              <a:t>‹#›</a:t>
            </a:fld>
            <a:endParaRPr lang="en-US"/>
          </a:p>
        </p:txBody>
      </p:sp>
    </p:spTree>
    <p:extLst>
      <p:ext uri="{BB962C8B-B14F-4D97-AF65-F5344CB8AC3E}">
        <p14:creationId xmlns:p14="http://schemas.microsoft.com/office/powerpoint/2010/main" val="2338714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B2EC05A-DA11-4252-B786-9F05AB884F25}" type="slidenum">
              <a:rPr lang="en-US"/>
              <a:pPr>
                <a:defRPr/>
              </a:pPr>
              <a:t>‹#›</a:t>
            </a:fld>
            <a:endParaRPr lang="en-US"/>
          </a:p>
        </p:txBody>
      </p:sp>
    </p:spTree>
    <p:extLst>
      <p:ext uri="{BB962C8B-B14F-4D97-AF65-F5344CB8AC3E}">
        <p14:creationId xmlns:p14="http://schemas.microsoft.com/office/powerpoint/2010/main" val="581415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885272B-CC5B-4BDF-BED8-AB9684B7593E}" type="slidenum">
              <a:rPr lang="en-US"/>
              <a:pPr>
                <a:defRPr/>
              </a:pPr>
              <a:t>‹#›</a:t>
            </a:fld>
            <a:endParaRPr lang="en-US"/>
          </a:p>
        </p:txBody>
      </p:sp>
    </p:spTree>
    <p:extLst>
      <p:ext uri="{BB962C8B-B14F-4D97-AF65-F5344CB8AC3E}">
        <p14:creationId xmlns:p14="http://schemas.microsoft.com/office/powerpoint/2010/main" val="441607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D9E54B8-CC56-413B-AFCB-0A40C57B8E9F}" type="slidenum">
              <a:rPr lang="en-US"/>
              <a:pPr>
                <a:defRPr/>
              </a:pPr>
              <a:t>‹#›</a:t>
            </a:fld>
            <a:endParaRPr lang="en-US"/>
          </a:p>
        </p:txBody>
      </p:sp>
    </p:spTree>
    <p:extLst>
      <p:ext uri="{BB962C8B-B14F-4D97-AF65-F5344CB8AC3E}">
        <p14:creationId xmlns:p14="http://schemas.microsoft.com/office/powerpoint/2010/main" val="1108968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061085-0C87-4E9B-B8FC-151062EDADC5}" type="slidenum">
              <a:rPr lang="en-US"/>
              <a:pPr>
                <a:defRPr/>
              </a:pPr>
              <a:t>‹#›</a:t>
            </a:fld>
            <a:endParaRPr lang="en-US"/>
          </a:p>
        </p:txBody>
      </p:sp>
    </p:spTree>
    <p:extLst>
      <p:ext uri="{BB962C8B-B14F-4D97-AF65-F5344CB8AC3E}">
        <p14:creationId xmlns:p14="http://schemas.microsoft.com/office/powerpoint/2010/main" val="3410371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D41D0858-AC92-4A99-8E6D-B0051BD4FB3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p:txBody>
          <a:bodyPr/>
          <a:lstStyle/>
          <a:p>
            <a:r>
              <a:rPr lang="en-US" dirty="0" smtClean="0"/>
              <a:t>Sections </a:t>
            </a:r>
            <a:r>
              <a:rPr lang="en-US" dirty="0" smtClean="0"/>
              <a:t>8.7</a:t>
            </a:r>
            <a:endParaRPr lang="en-US" dirty="0" smtClean="0"/>
          </a:p>
        </p:txBody>
      </p:sp>
      <p:sp>
        <p:nvSpPr>
          <p:cNvPr id="2051" name="Subtitle 4"/>
          <p:cNvSpPr>
            <a:spLocks noGrp="1"/>
          </p:cNvSpPr>
          <p:nvPr>
            <p:ph type="subTitle" idx="1"/>
          </p:nvPr>
        </p:nvSpPr>
        <p:spPr>
          <a:xfrm>
            <a:off x="609600" y="3886200"/>
            <a:ext cx="8153400" cy="1752600"/>
          </a:xfrm>
        </p:spPr>
        <p:txBody>
          <a:bodyPr/>
          <a:lstStyle/>
          <a:p>
            <a:r>
              <a:rPr lang="en-US" sz="3600" dirty="0" smtClean="0"/>
              <a:t>Recursion</a:t>
            </a:r>
            <a:endParaRPr 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1</a:t>
            </a:r>
            <a:endParaRPr lang="en-US" dirty="0"/>
          </a:p>
        </p:txBody>
      </p:sp>
      <p:sp>
        <p:nvSpPr>
          <p:cNvPr id="3" name="Content Placeholder 2"/>
          <p:cNvSpPr>
            <a:spLocks noGrp="1"/>
          </p:cNvSpPr>
          <p:nvPr>
            <p:ph idx="1"/>
          </p:nvPr>
        </p:nvSpPr>
        <p:spPr/>
        <p:txBody>
          <a:bodyPr/>
          <a:lstStyle/>
          <a:p>
            <a:r>
              <a:rPr lang="en-US" dirty="0" smtClean="0"/>
              <a:t>Prove the following using inductive proofs</a:t>
            </a:r>
          </a:p>
          <a:p>
            <a:pPr marL="457200" lvl="1" indent="0">
              <a:buNone/>
            </a:pPr>
            <a:r>
              <a:rPr lang="en-US" dirty="0" smtClean="0"/>
              <a:t>                        for all n ∈ Z+</a:t>
            </a:r>
          </a:p>
          <a:p>
            <a:pPr marL="0" indent="0">
              <a:buNone/>
            </a:pPr>
            <a:endParaRPr lang="en-US" dirty="0"/>
          </a:p>
          <a:p>
            <a:pPr marL="457200" lvl="1" indent="0">
              <a:buNone/>
            </a:pPr>
            <a:r>
              <a:rPr lang="en-US" dirty="0"/>
              <a:t> </a:t>
            </a:r>
            <a:r>
              <a:rPr lang="en-US" dirty="0" smtClean="0"/>
              <a:t>                    for </a:t>
            </a:r>
            <a:r>
              <a:rPr lang="en-US" dirty="0"/>
              <a:t>all n ∈ </a:t>
            </a:r>
            <a:r>
              <a:rPr lang="en-US" dirty="0" smtClean="0"/>
              <a:t>Z+</a:t>
            </a:r>
          </a:p>
          <a:p>
            <a:pPr marL="457200" lvl="1" indent="0">
              <a:buNone/>
            </a:pPr>
            <a:endParaRPr lang="en-US" dirty="0"/>
          </a:p>
          <a:p>
            <a:pPr marL="457200" lvl="1" indent="0">
              <a:buNone/>
            </a:pPr>
            <a:r>
              <a:rPr lang="en-US" dirty="0" smtClean="0"/>
              <a:t>2</a:t>
            </a:r>
            <a:r>
              <a:rPr lang="en-US" baseline="30000" dirty="0" smtClean="0"/>
              <a:t>n</a:t>
            </a:r>
            <a:r>
              <a:rPr lang="en-US" dirty="0" smtClean="0"/>
              <a:t>&gt;2n for all integers n&gt;2</a:t>
            </a:r>
          </a:p>
          <a:p>
            <a:pPr marL="457200" lvl="1" indent="0">
              <a:buNone/>
            </a:pPr>
            <a:endParaRPr lang="en-US" dirty="0" smtClean="0"/>
          </a:p>
          <a:p>
            <a:pPr marL="457200" lvl="1" indent="0">
              <a:buNone/>
            </a:pPr>
            <a:r>
              <a:rPr lang="en-US" dirty="0" smtClean="0"/>
              <a:t>11</a:t>
            </a:r>
            <a:r>
              <a:rPr lang="en-US" baseline="30000" dirty="0" smtClean="0"/>
              <a:t>n</a:t>
            </a:r>
            <a:r>
              <a:rPr lang="en-US" dirty="0"/>
              <a:t> </a:t>
            </a:r>
            <a:r>
              <a:rPr lang="en-US" dirty="0" smtClean="0"/>
              <a:t>- 6 is divisible by 5 for all </a:t>
            </a:r>
            <a:r>
              <a:rPr lang="en-US" dirty="0"/>
              <a:t>n ∈ </a:t>
            </a:r>
            <a:r>
              <a:rPr lang="en-US" dirty="0" smtClean="0"/>
              <a:t>Z+</a:t>
            </a:r>
            <a:endParaRPr lang="en-US" dirty="0"/>
          </a:p>
        </p:txBody>
      </p:sp>
      <p:pic>
        <p:nvPicPr>
          <p:cNvPr id="5" name="Picture 4"/>
          <p:cNvPicPr>
            <a:picLocks noChangeAspect="1"/>
          </p:cNvPicPr>
          <p:nvPr/>
        </p:nvPicPr>
        <p:blipFill>
          <a:blip r:embed="rId2"/>
          <a:stretch>
            <a:fillRect/>
          </a:stretch>
        </p:blipFill>
        <p:spPr>
          <a:xfrm>
            <a:off x="1333500" y="2514600"/>
            <a:ext cx="1866900" cy="742950"/>
          </a:xfrm>
          <a:prstGeom prst="rect">
            <a:avLst/>
          </a:prstGeom>
        </p:spPr>
      </p:pic>
      <p:pic>
        <p:nvPicPr>
          <p:cNvPr id="6" name="Picture 5"/>
          <p:cNvPicPr>
            <a:picLocks noChangeAspect="1"/>
          </p:cNvPicPr>
          <p:nvPr/>
        </p:nvPicPr>
        <p:blipFill>
          <a:blip r:embed="rId3"/>
          <a:stretch>
            <a:fillRect/>
          </a:stretch>
        </p:blipFill>
        <p:spPr>
          <a:xfrm>
            <a:off x="1333500" y="3662362"/>
            <a:ext cx="1533525" cy="676275"/>
          </a:xfrm>
          <a:prstGeom prst="rect">
            <a:avLst/>
          </a:prstGeom>
        </p:spPr>
      </p:pic>
    </p:spTree>
    <p:extLst>
      <p:ext uri="{BB962C8B-B14F-4D97-AF65-F5344CB8AC3E}">
        <p14:creationId xmlns:p14="http://schemas.microsoft.com/office/powerpoint/2010/main" val="1470347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2</a:t>
            </a:r>
            <a:endParaRPr lang="en-US" dirty="0"/>
          </a:p>
        </p:txBody>
      </p:sp>
      <p:sp>
        <p:nvSpPr>
          <p:cNvPr id="3" name="Content Placeholder 2"/>
          <p:cNvSpPr>
            <a:spLocks noGrp="1"/>
          </p:cNvSpPr>
          <p:nvPr>
            <p:ph idx="1"/>
          </p:nvPr>
        </p:nvSpPr>
        <p:spPr/>
        <p:txBody>
          <a:bodyPr/>
          <a:lstStyle/>
          <a:p>
            <a:r>
              <a:rPr lang="en-US" dirty="0" smtClean="0"/>
              <a:t>You can pay any amount of money x&gt;=8 using only 3 cent and 5 cent coins.</a:t>
            </a:r>
          </a:p>
          <a:p>
            <a:endParaRPr lang="en-US" dirty="0"/>
          </a:p>
          <a:p>
            <a:endParaRPr lang="en-US" dirty="0" smtClean="0"/>
          </a:p>
          <a:p>
            <a:r>
              <a:rPr lang="en-US" dirty="0" smtClean="0"/>
              <a:t>Prove this.</a:t>
            </a:r>
            <a:endParaRPr lang="en-US" dirty="0"/>
          </a:p>
        </p:txBody>
      </p:sp>
    </p:spTree>
    <p:extLst>
      <p:ext uri="{BB962C8B-B14F-4D97-AF65-F5344CB8AC3E}">
        <p14:creationId xmlns:p14="http://schemas.microsoft.com/office/powerpoint/2010/main" val="267269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Recursion</a:t>
            </a:r>
            <a:endParaRPr lang="en-US" dirty="0"/>
          </a:p>
        </p:txBody>
      </p:sp>
      <p:sp>
        <p:nvSpPr>
          <p:cNvPr id="3" name="Content Placeholder 2"/>
          <p:cNvSpPr>
            <a:spLocks noGrp="1"/>
          </p:cNvSpPr>
          <p:nvPr>
            <p:ph idx="1"/>
          </p:nvPr>
        </p:nvSpPr>
        <p:spPr/>
        <p:txBody>
          <a:bodyPr/>
          <a:lstStyle/>
          <a:p>
            <a:r>
              <a:rPr lang="en-US" dirty="0"/>
              <a:t>In a </a:t>
            </a:r>
            <a:r>
              <a:rPr lang="en-US" b="1" i="1" dirty="0"/>
              <a:t>recursive </a:t>
            </a:r>
            <a:r>
              <a:rPr lang="en-US" dirty="0"/>
              <a:t>definition of a function, the value of the function is defined in terms of the output value of the function on smaller input values</a:t>
            </a:r>
            <a:r>
              <a:rPr lang="en-US" dirty="0" smtClean="0"/>
              <a:t>.</a:t>
            </a:r>
          </a:p>
          <a:p>
            <a:endParaRPr lang="en-US" dirty="0"/>
          </a:p>
          <a:p>
            <a:pPr lvl="1"/>
            <a:r>
              <a:rPr lang="en-US" dirty="0" smtClean="0"/>
              <a:t>Where </a:t>
            </a:r>
            <a:r>
              <a:rPr lang="en-US" dirty="0" smtClean="0"/>
              <a:t>have we used this idea?</a:t>
            </a:r>
            <a:endParaRPr lang="en-US" dirty="0"/>
          </a:p>
        </p:txBody>
      </p:sp>
    </p:spTree>
    <p:extLst>
      <p:ext uri="{BB962C8B-B14F-4D97-AF65-F5344CB8AC3E}">
        <p14:creationId xmlns:p14="http://schemas.microsoft.com/office/powerpoint/2010/main" val="4116891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In proving that:</a:t>
            </a:r>
          </a:p>
          <a:p>
            <a:pPr lvl="1"/>
            <a:endParaRPr lang="en-US" dirty="0" smtClean="0"/>
          </a:p>
          <a:p>
            <a:pPr lvl="1"/>
            <a:endParaRPr lang="en-US" dirty="0"/>
          </a:p>
          <a:p>
            <a:pPr marL="0" indent="0">
              <a:buNone/>
            </a:pPr>
            <a:r>
              <a:rPr lang="en-US" dirty="0" smtClean="0"/>
              <a:t>We made note that </a:t>
            </a:r>
          </a:p>
          <a:p>
            <a:pPr marL="0" indent="0">
              <a:buNone/>
            </a:pPr>
            <a:r>
              <a:rPr lang="en-US" dirty="0"/>
              <a:t>	</a:t>
            </a:r>
            <a:r>
              <a:rPr lang="en-US" dirty="0" smtClean="0"/>
              <a:t>P(n+1)  =  P(n) +  (n+1)</a:t>
            </a:r>
            <a:endParaRPr lang="en-US" dirty="0"/>
          </a:p>
        </p:txBody>
      </p:sp>
      <p:pic>
        <p:nvPicPr>
          <p:cNvPr id="4" name="Picture 3"/>
          <p:cNvPicPr>
            <a:picLocks noChangeAspect="1"/>
          </p:cNvPicPr>
          <p:nvPr/>
        </p:nvPicPr>
        <p:blipFill>
          <a:blip r:embed="rId2"/>
          <a:stretch>
            <a:fillRect/>
          </a:stretch>
        </p:blipFill>
        <p:spPr>
          <a:xfrm>
            <a:off x="3810000" y="2133600"/>
            <a:ext cx="2819400" cy="1238827"/>
          </a:xfrm>
          <a:prstGeom prst="rect">
            <a:avLst/>
          </a:prstGeom>
        </p:spPr>
      </p:pic>
    </p:spTree>
    <p:extLst>
      <p:ext uri="{BB962C8B-B14F-4D97-AF65-F5344CB8AC3E}">
        <p14:creationId xmlns:p14="http://schemas.microsoft.com/office/powerpoint/2010/main" val="8415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recursive </a:t>
            </a:r>
            <a:r>
              <a:rPr lang="en-US" dirty="0" smtClean="0"/>
              <a:t>definition</a:t>
            </a:r>
            <a:endParaRPr lang="en-US" dirty="0"/>
          </a:p>
        </p:txBody>
      </p:sp>
      <p:sp>
        <p:nvSpPr>
          <p:cNvPr id="3" name="Content Placeholder 2"/>
          <p:cNvSpPr>
            <a:spLocks noGrp="1"/>
          </p:cNvSpPr>
          <p:nvPr>
            <p:ph idx="1"/>
          </p:nvPr>
        </p:nvSpPr>
        <p:spPr/>
        <p:txBody>
          <a:bodyPr/>
          <a:lstStyle/>
          <a:p>
            <a:r>
              <a:rPr lang="en-US" sz="2800" dirty="0"/>
              <a:t>A </a:t>
            </a:r>
            <a:r>
              <a:rPr lang="en-US" sz="2800" b="1" i="1" dirty="0"/>
              <a:t>basis</a:t>
            </a:r>
            <a:r>
              <a:rPr lang="en-US" sz="2800" dirty="0"/>
              <a:t> explicitly states that one or more specific elements are in the set.</a:t>
            </a:r>
          </a:p>
          <a:p>
            <a:r>
              <a:rPr lang="en-US" sz="2800" dirty="0"/>
              <a:t>A </a:t>
            </a:r>
            <a:r>
              <a:rPr lang="en-US" sz="2800" b="1" i="1" dirty="0"/>
              <a:t>recursive rule</a:t>
            </a:r>
            <a:r>
              <a:rPr lang="en-US" sz="2800" dirty="0"/>
              <a:t> shows how to construct larger elements in the set from elements already known to be in the set. (There is often more than one recursive rule).</a:t>
            </a:r>
          </a:p>
          <a:p>
            <a:endParaRPr lang="en-US" dirty="0"/>
          </a:p>
        </p:txBody>
      </p:sp>
    </p:spTree>
    <p:extLst>
      <p:ext uri="{BB962C8B-B14F-4D97-AF65-F5344CB8AC3E}">
        <p14:creationId xmlns:p14="http://schemas.microsoft.com/office/powerpoint/2010/main" val="1994206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Components of a recursive </a:t>
            </a:r>
            <a:r>
              <a:rPr lang="en-US" dirty="0" smtClean="0"/>
              <a:t>definition </a:t>
            </a:r>
            <a:r>
              <a:rPr lang="en-US" dirty="0" smtClean="0">
                <a:solidFill>
                  <a:srgbClr val="FF0000"/>
                </a:solidFill>
              </a:rPr>
              <a:t>of a set of things</a:t>
            </a:r>
            <a:endParaRPr lang="en-US" dirty="0">
              <a:solidFill>
                <a:srgbClr val="FF0000"/>
              </a:solidFill>
            </a:endParaRPr>
          </a:p>
        </p:txBody>
      </p:sp>
      <p:sp>
        <p:nvSpPr>
          <p:cNvPr id="3" name="Content Placeholder 2"/>
          <p:cNvSpPr>
            <a:spLocks noGrp="1"/>
          </p:cNvSpPr>
          <p:nvPr>
            <p:ph idx="1"/>
          </p:nvPr>
        </p:nvSpPr>
        <p:spPr/>
        <p:txBody>
          <a:bodyPr/>
          <a:lstStyle/>
          <a:p>
            <a:r>
              <a:rPr lang="en-US" sz="2800" dirty="0"/>
              <a:t>A </a:t>
            </a:r>
            <a:r>
              <a:rPr lang="en-US" sz="2800" b="1" i="1" dirty="0"/>
              <a:t>basis</a:t>
            </a:r>
            <a:r>
              <a:rPr lang="en-US" sz="2800" dirty="0"/>
              <a:t> explicitly states that one or more specific elements are in the set.</a:t>
            </a:r>
          </a:p>
          <a:p>
            <a:r>
              <a:rPr lang="en-US" sz="2800" dirty="0"/>
              <a:t>A </a:t>
            </a:r>
            <a:r>
              <a:rPr lang="en-US" sz="2800" b="1" i="1" dirty="0"/>
              <a:t>recursive rule</a:t>
            </a:r>
            <a:r>
              <a:rPr lang="en-US" sz="2800" dirty="0"/>
              <a:t> shows how to construct larger elements in the set from elements already known to be in the set. (There is often more than one recursive rule).</a:t>
            </a:r>
          </a:p>
          <a:p>
            <a:r>
              <a:rPr lang="en-US" sz="2800" dirty="0">
                <a:solidFill>
                  <a:srgbClr val="FF0000"/>
                </a:solidFill>
              </a:rPr>
              <a:t>An </a:t>
            </a:r>
            <a:r>
              <a:rPr lang="en-US" sz="2800" b="1" i="1" dirty="0">
                <a:solidFill>
                  <a:srgbClr val="FF0000"/>
                </a:solidFill>
              </a:rPr>
              <a:t>exclusion statement</a:t>
            </a:r>
            <a:r>
              <a:rPr lang="en-US" sz="2800" dirty="0">
                <a:solidFill>
                  <a:srgbClr val="FF0000"/>
                </a:solidFill>
              </a:rPr>
              <a:t> states that an element is in the set only if it is given in the basis or can be constructed by applying the recursive rules repeatedly to elements given in the basis.</a:t>
            </a:r>
          </a:p>
          <a:p>
            <a:endParaRPr lang="en-US" dirty="0"/>
          </a:p>
        </p:txBody>
      </p:sp>
    </p:spTree>
    <p:extLst>
      <p:ext uri="{BB962C8B-B14F-4D97-AF65-F5344CB8AC3E}">
        <p14:creationId xmlns:p14="http://schemas.microsoft.com/office/powerpoint/2010/main" val="2758993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of the recursive algorithms you have seen?</a:t>
            </a:r>
            <a:endParaRPr lang="en-US" dirty="0"/>
          </a:p>
        </p:txBody>
      </p:sp>
      <p:sp>
        <p:nvSpPr>
          <p:cNvPr id="3" name="Content Placeholder 2"/>
          <p:cNvSpPr>
            <a:spLocks noGrp="1"/>
          </p:cNvSpPr>
          <p:nvPr>
            <p:ph idx="1"/>
          </p:nvPr>
        </p:nvSpPr>
        <p:spPr/>
        <p:txBody>
          <a:bodyPr/>
          <a:lstStyle/>
          <a:p>
            <a:r>
              <a:rPr lang="en-US" dirty="0" smtClean="0"/>
              <a:t>Some examples:</a:t>
            </a:r>
          </a:p>
          <a:p>
            <a:pPr lvl="1"/>
            <a:r>
              <a:rPr lang="en-US" dirty="0"/>
              <a:t>Factorial</a:t>
            </a:r>
          </a:p>
          <a:p>
            <a:pPr lvl="1"/>
            <a:r>
              <a:rPr lang="en-US" dirty="0" smtClean="0"/>
              <a:t>Fibonacci</a:t>
            </a:r>
          </a:p>
          <a:p>
            <a:pPr lvl="1"/>
            <a:endParaRPr lang="en-US" dirty="0" smtClean="0"/>
          </a:p>
          <a:p>
            <a:pPr lvl="1"/>
            <a:r>
              <a:rPr lang="en-US" dirty="0" smtClean="0"/>
              <a:t>Merge Sort</a:t>
            </a:r>
          </a:p>
          <a:p>
            <a:pPr lvl="1"/>
            <a:endParaRPr lang="en-US" dirty="0" smtClean="0"/>
          </a:p>
          <a:p>
            <a:pPr marL="457200" lvl="1" indent="0">
              <a:buNone/>
            </a:pPr>
            <a:endParaRPr lang="en-US" dirty="0"/>
          </a:p>
        </p:txBody>
      </p:sp>
    </p:spTree>
    <p:extLst>
      <p:ext uri="{BB962C8B-B14F-4D97-AF65-F5344CB8AC3E}">
        <p14:creationId xmlns:p14="http://schemas.microsoft.com/office/powerpoint/2010/main" val="174793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Other Examples</a:t>
            </a:r>
            <a:endParaRPr lang="en-US" dirty="0"/>
          </a:p>
        </p:txBody>
      </p:sp>
      <p:sp>
        <p:nvSpPr>
          <p:cNvPr id="3" name="Content Placeholder 2"/>
          <p:cNvSpPr>
            <a:spLocks noGrp="1"/>
          </p:cNvSpPr>
          <p:nvPr>
            <p:ph idx="1"/>
          </p:nvPr>
        </p:nvSpPr>
        <p:spPr/>
        <p:txBody>
          <a:bodyPr/>
          <a:lstStyle/>
          <a:p>
            <a:r>
              <a:rPr lang="en-US" dirty="0" err="1"/>
              <a:t>BitString</a:t>
            </a:r>
            <a:r>
              <a:rPr lang="en-US" dirty="0"/>
              <a:t> calculator</a:t>
            </a:r>
          </a:p>
          <a:p>
            <a:r>
              <a:rPr lang="en-US" dirty="0" smtClean="0"/>
              <a:t>Balanced Parentheses checker</a:t>
            </a:r>
          </a:p>
          <a:p>
            <a:r>
              <a:rPr lang="en-US" dirty="0" smtClean="0"/>
              <a:t>Sudoku</a:t>
            </a:r>
          </a:p>
          <a:p>
            <a:endParaRPr lang="en-US" dirty="0"/>
          </a:p>
        </p:txBody>
      </p:sp>
    </p:spTree>
    <p:extLst>
      <p:ext uri="{BB962C8B-B14F-4D97-AF65-F5344CB8AC3E}">
        <p14:creationId xmlns:p14="http://schemas.microsoft.com/office/powerpoint/2010/main" val="1262720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2131</TotalTime>
  <Words>123</Words>
  <Application>Microsoft Office PowerPoint</Application>
  <PresentationFormat>On-screen Show (4:3)</PresentationFormat>
  <Paragraphs>43</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Times New Roman</vt:lpstr>
      <vt:lpstr>Default Design</vt:lpstr>
      <vt:lpstr>Sections 8.7</vt:lpstr>
      <vt:lpstr>Activity 1</vt:lpstr>
      <vt:lpstr>Activity 2</vt:lpstr>
      <vt:lpstr>Recursion</vt:lpstr>
      <vt:lpstr>Answer</vt:lpstr>
      <vt:lpstr>Components of a recursive definition</vt:lpstr>
      <vt:lpstr>Components of a recursive definition of a set of things</vt:lpstr>
      <vt:lpstr>What are some of the recursive algorithms you have seen?</vt:lpstr>
      <vt:lpstr>Some Other Examples</vt:lpstr>
    </vt:vector>
  </TitlesOfParts>
  <Company>College of Natural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 I</dc:title>
  <dc:creator>System Administrator</dc:creator>
  <cp:lastModifiedBy>John B Schafer</cp:lastModifiedBy>
  <cp:revision>228</cp:revision>
  <dcterms:created xsi:type="dcterms:W3CDTF">2003-08-11T17:41:56Z</dcterms:created>
  <dcterms:modified xsi:type="dcterms:W3CDTF">2018-03-30T16:19:24Z</dcterms:modified>
</cp:coreProperties>
</file>