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51" r:id="rId2"/>
    <p:sldId id="555" r:id="rId3"/>
    <p:sldId id="556" r:id="rId4"/>
    <p:sldId id="557" r:id="rId5"/>
    <p:sldId id="548" r:id="rId6"/>
    <p:sldId id="549" r:id="rId7"/>
    <p:sldId id="550" r:id="rId8"/>
    <p:sldId id="551" r:id="rId9"/>
    <p:sldId id="559" r:id="rId10"/>
    <p:sldId id="560" r:id="rId11"/>
    <p:sldId id="562" r:id="rId12"/>
    <p:sldId id="564" r:id="rId13"/>
    <p:sldId id="565" r:id="rId14"/>
    <p:sldId id="563" r:id="rId15"/>
    <p:sldId id="566" r:id="rId16"/>
    <p:sldId id="56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94676" autoAdjust="0"/>
  </p:normalViewPr>
  <p:slideViewPr>
    <p:cSldViewPr>
      <p:cViewPr varScale="1">
        <p:scale>
          <a:sx n="72" d="100"/>
          <a:sy n="72" d="100"/>
        </p:scale>
        <p:origin x="4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8.1 and 8.2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/>
              <a:t>Sequences and recurrence relations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this notation?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you can go beyond basic arithmetic and geometric sequences </a:t>
            </a:r>
          </a:p>
          <a:p>
            <a:pPr lvl="1"/>
            <a:r>
              <a:rPr lang="en-US" dirty="0"/>
              <a:t>As we did in #3 and 4</a:t>
            </a:r>
          </a:p>
        </p:txBody>
      </p:sp>
    </p:spTree>
    <p:extLst>
      <p:ext uri="{BB962C8B-B14F-4D97-AF65-F5344CB8AC3E}">
        <p14:creationId xmlns:p14="http://schemas.microsoft.com/office/powerpoint/2010/main" val="3925799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this notation?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you can go beyond basic arithmetic and geometric sequences (as we did in #3 and 4)</a:t>
            </a:r>
          </a:p>
          <a:p>
            <a:r>
              <a:rPr lang="en-US" dirty="0"/>
              <a:t>Because it is more adaptive to working with data.</a:t>
            </a:r>
          </a:p>
        </p:txBody>
      </p:sp>
    </p:spTree>
    <p:extLst>
      <p:ext uri="{BB962C8B-B14F-4D97-AF65-F5344CB8AC3E}">
        <p14:creationId xmlns:p14="http://schemas.microsoft.com/office/powerpoint/2010/main" val="3951947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colony of bats is counted every 2 months.</a:t>
            </a:r>
          </a:p>
          <a:p>
            <a:r>
              <a:rPr lang="en-US" dirty="0"/>
              <a:t>The first four counts are 1200, 1800, 2700, 4050.</a:t>
            </a:r>
          </a:p>
          <a:p>
            <a:endParaRPr lang="en-US" dirty="0"/>
          </a:p>
          <a:p>
            <a:r>
              <a:rPr lang="en-US" dirty="0"/>
              <a:t>Assuming this growth rate continues, write a recurrence relation for this data.</a:t>
            </a:r>
          </a:p>
          <a:p>
            <a:r>
              <a:rPr lang="en-US" dirty="0"/>
              <a:t>What will the 10</a:t>
            </a:r>
            <a:r>
              <a:rPr lang="en-US" baseline="30000" dirty="0"/>
              <a:t>th</a:t>
            </a:r>
            <a:r>
              <a:rPr lang="en-US" dirty="0"/>
              <a:t> count be?</a:t>
            </a:r>
          </a:p>
        </p:txBody>
      </p:sp>
    </p:spTree>
    <p:extLst>
      <p:ext uri="{BB962C8B-B14F-4D97-AF65-F5344CB8AC3E}">
        <p14:creationId xmlns:p14="http://schemas.microsoft.com/office/powerpoint/2010/main" val="409268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try at home…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Total natural gas consumption in the state of New Jersey was 614, 908 million cubic feet in 2008 and 653,459 million cubic feet in 2010.  </a:t>
            </a:r>
          </a:p>
          <a:p>
            <a:r>
              <a:rPr lang="en-US" sz="2800" dirty="0"/>
              <a:t>Assuming there is a constant annual percentage growth rate, r, write the recurrence relation for the total natural gas consumption in New Jersey in year n.</a:t>
            </a:r>
          </a:p>
          <a:p>
            <a:r>
              <a:rPr lang="en-US" sz="2800" dirty="0"/>
              <a:t>How much natural gas would be used this year?</a:t>
            </a:r>
          </a:p>
        </p:txBody>
      </p:sp>
    </p:spTree>
    <p:extLst>
      <p:ext uri="{BB962C8B-B14F-4D97-AF65-F5344CB8AC3E}">
        <p14:creationId xmlns:p14="http://schemas.microsoft.com/office/powerpoint/2010/main" val="203247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this notation?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you can go beyond basic arithmetic and geometric sequences (as we did in #3 and 4)</a:t>
            </a:r>
          </a:p>
          <a:p>
            <a:r>
              <a:rPr lang="en-US" dirty="0"/>
              <a:t>Because it is more adaptive to working with data.</a:t>
            </a:r>
          </a:p>
          <a:p>
            <a:r>
              <a:rPr lang="en-US" dirty="0"/>
              <a:t>Because you can involve multiple factors in the process.</a:t>
            </a:r>
          </a:p>
        </p:txBody>
      </p:sp>
    </p:spTree>
    <p:extLst>
      <p:ext uri="{BB962C8B-B14F-4D97-AF65-F5344CB8AC3E}">
        <p14:creationId xmlns:p14="http://schemas.microsoft.com/office/powerpoint/2010/main" val="414226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book talked about the Fibonacci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you define it using mathematical notation?</a:t>
            </a:r>
          </a:p>
        </p:txBody>
      </p:sp>
    </p:spTree>
    <p:extLst>
      <p:ext uri="{BB962C8B-B14F-4D97-AF65-F5344CB8AC3E}">
        <p14:creationId xmlns:p14="http://schemas.microsoft.com/office/powerpoint/2010/main" val="60592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the first six terms of each of the following sequences: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baseline="-25000" dirty="0"/>
              <a:t>0 </a:t>
            </a:r>
            <a:r>
              <a:rPr lang="en-US" dirty="0"/>
              <a:t>= 5, I</a:t>
            </a:r>
            <a:r>
              <a:rPr lang="en-US" baseline="-25000" dirty="0"/>
              <a:t>1 </a:t>
            </a:r>
            <a:r>
              <a:rPr lang="en-US" dirty="0"/>
              <a:t>= 11,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= 5I</a:t>
            </a:r>
            <a:r>
              <a:rPr lang="en-US" baseline="-25000" dirty="0"/>
              <a:t>k-1 </a:t>
            </a:r>
            <a:r>
              <a:rPr lang="en-US" dirty="0"/>
              <a:t>– 6I</a:t>
            </a:r>
            <a:r>
              <a:rPr lang="en-US" baseline="-25000" dirty="0"/>
              <a:t>k-2</a:t>
            </a:r>
            <a:r>
              <a:rPr lang="en-US" dirty="0"/>
              <a:t>  for k&gt;1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baseline="-25000" dirty="0"/>
              <a:t>0 </a:t>
            </a:r>
            <a:r>
              <a:rPr lang="en-US" dirty="0"/>
              <a:t>= 4, I</a:t>
            </a:r>
            <a:r>
              <a:rPr lang="en-US" baseline="-25000" dirty="0"/>
              <a:t>1 </a:t>
            </a:r>
            <a:r>
              <a:rPr lang="en-US" dirty="0"/>
              <a:t>= -2,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=  - I</a:t>
            </a:r>
            <a:r>
              <a:rPr lang="en-US" baseline="-25000" dirty="0"/>
              <a:t>k-1 </a:t>
            </a:r>
            <a:r>
              <a:rPr lang="en-US" dirty="0"/>
              <a:t> +  2I</a:t>
            </a:r>
            <a:r>
              <a:rPr lang="en-US" baseline="-25000" dirty="0"/>
              <a:t>k-2</a:t>
            </a:r>
            <a:r>
              <a:rPr lang="en-US" dirty="0"/>
              <a:t>  for k&gt;1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3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15400" cy="1143000"/>
          </a:xfrm>
        </p:spPr>
        <p:txBody>
          <a:bodyPr/>
          <a:lstStyle/>
          <a:p>
            <a:r>
              <a:rPr lang="en" sz="4000" dirty="0">
                <a:latin typeface="Gotham Bold"/>
                <a:cs typeface="Helvetica" panose="020B0604020202020204" pitchFamily="34" charset="0"/>
              </a:rPr>
              <a:t>Warm up activity – ON YOUR OWN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you to sum up all of the numbers from 1 to 200.</a:t>
            </a:r>
          </a:p>
          <a:p>
            <a:endParaRPr lang="en-US" dirty="0"/>
          </a:p>
          <a:p>
            <a:r>
              <a:rPr lang="en-US" dirty="0"/>
              <a:t>In your head</a:t>
            </a:r>
          </a:p>
          <a:p>
            <a:endParaRPr lang="en-US" dirty="0"/>
          </a:p>
          <a:p>
            <a:r>
              <a:rPr lang="en-US" dirty="0"/>
              <a:t>In 30 Seconds.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76142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Time’s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get an answer?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65271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dealt with is a </a:t>
            </a:r>
            <a:r>
              <a:rPr lang="en-US" b="1" dirty="0"/>
              <a:t>sequence.</a:t>
            </a:r>
            <a:r>
              <a:rPr lang="en-US" dirty="0"/>
              <a:t>  </a:t>
            </a:r>
          </a:p>
          <a:p>
            <a:r>
              <a:rPr lang="en-US" dirty="0"/>
              <a:t>In fact it was one of the very simplest of sequences – an arithmetic sequence with a difference of 1.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463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/>
              <a:t>Sequence</a:t>
            </a:r>
          </a:p>
          <a:p>
            <a:r>
              <a:rPr lang="en-US" sz="2800" dirty="0"/>
              <a:t>Arithmetic Sequence</a:t>
            </a:r>
          </a:p>
          <a:p>
            <a:r>
              <a:rPr lang="en-US" sz="2800" dirty="0"/>
              <a:t>Geometric Sequence</a:t>
            </a:r>
          </a:p>
          <a:p>
            <a:r>
              <a:rPr lang="en-US" sz="2800" dirty="0"/>
              <a:t>Increasing Sequence</a:t>
            </a:r>
          </a:p>
          <a:p>
            <a:r>
              <a:rPr lang="en-US" sz="2800" dirty="0"/>
              <a:t>Decreasing Sequence</a:t>
            </a:r>
          </a:p>
          <a:p>
            <a:r>
              <a:rPr lang="en-US" sz="2800" dirty="0"/>
              <a:t>Non-Increasing/Non-Decreasing Sequence</a:t>
            </a:r>
          </a:p>
          <a:p>
            <a:r>
              <a:rPr lang="en-US" sz="2800" dirty="0"/>
              <a:t>Common Difference</a:t>
            </a:r>
          </a:p>
          <a:p>
            <a:r>
              <a:rPr lang="en-US" sz="2800" dirty="0"/>
              <a:t>Common Ratio</a:t>
            </a:r>
          </a:p>
          <a:p>
            <a:r>
              <a:rPr lang="en-US" sz="2800" dirty="0"/>
              <a:t>Factor</a:t>
            </a:r>
          </a:p>
        </p:txBody>
      </p:sp>
    </p:spTree>
    <p:extLst>
      <p:ext uri="{BB962C8B-B14F-4D97-AF65-F5344CB8AC3E}">
        <p14:creationId xmlns:p14="http://schemas.microsoft.com/office/powerpoint/2010/main" val="279189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Worth noting before we move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mathematics, sequences often are indexed from 1.</a:t>
            </a:r>
          </a:p>
          <a:p>
            <a:pPr lvl="1"/>
            <a:r>
              <a:rPr lang="en-US" dirty="0"/>
              <a:t>What is I</a:t>
            </a:r>
            <a:r>
              <a:rPr lang="en-US" baseline="-25000" dirty="0"/>
              <a:t>4</a:t>
            </a:r>
            <a:r>
              <a:rPr lang="en-US" dirty="0"/>
              <a:t> in the sequence we started class with?</a:t>
            </a:r>
          </a:p>
          <a:p>
            <a:r>
              <a:rPr lang="en-US" dirty="0"/>
              <a:t>You just have to pay attention to how the sequence you are working with is numbered.</a:t>
            </a:r>
          </a:p>
          <a:p>
            <a:r>
              <a:rPr lang="en-US" dirty="0"/>
              <a:t>Your book switches part way through 8.1 to better match computer science.</a:t>
            </a:r>
          </a:p>
        </p:txBody>
      </p:sp>
    </p:spTree>
    <p:extLst>
      <p:ext uri="{BB962C8B-B14F-4D97-AF65-F5344CB8AC3E}">
        <p14:creationId xmlns:p14="http://schemas.microsoft.com/office/powerpoint/2010/main" val="279965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the first six terms of each of the following sequences: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Arithmetic, I</a:t>
            </a:r>
            <a:r>
              <a:rPr lang="en-US" baseline="-25000" dirty="0"/>
              <a:t>0 </a:t>
            </a:r>
            <a:r>
              <a:rPr lang="en-US" dirty="0"/>
              <a:t>= 3, Factor =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Geometric, I</a:t>
            </a:r>
            <a:r>
              <a:rPr lang="en-US" baseline="-25000" dirty="0"/>
              <a:t>0 </a:t>
            </a:r>
            <a:r>
              <a:rPr lang="en-US" dirty="0"/>
              <a:t>= 3, Factor =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Arithmetic, I</a:t>
            </a:r>
            <a:r>
              <a:rPr lang="en-US" baseline="-25000" dirty="0"/>
              <a:t>0 </a:t>
            </a:r>
            <a:r>
              <a:rPr lang="en-US" dirty="0"/>
              <a:t>= 4, Factor = -1.5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Geometric, I</a:t>
            </a:r>
            <a:r>
              <a:rPr lang="en-US" baseline="-25000" dirty="0"/>
              <a:t>0</a:t>
            </a:r>
            <a:r>
              <a:rPr lang="en-US" dirty="0"/>
              <a:t> = 2, Factor = - 2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Mathematically defining these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saying:</a:t>
            </a:r>
          </a:p>
          <a:p>
            <a:pPr lvl="1"/>
            <a:r>
              <a:rPr lang="en-US" dirty="0"/>
              <a:t>We have an arithmetic sequence that starts at 3 and has a factor of 2</a:t>
            </a:r>
          </a:p>
          <a:p>
            <a:r>
              <a:rPr lang="en-US" dirty="0"/>
              <a:t>We want to be able to write it out mathematically:</a:t>
            </a:r>
          </a:p>
          <a:p>
            <a:pPr marL="0" indent="0">
              <a:buNone/>
            </a:pPr>
            <a:r>
              <a:rPr lang="en-US" dirty="0"/>
              <a:t>	I</a:t>
            </a:r>
            <a:r>
              <a:rPr lang="en-US" baseline="-25000" dirty="0"/>
              <a:t>0 </a:t>
            </a:r>
            <a:r>
              <a:rPr lang="en-US" dirty="0"/>
              <a:t>=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= I</a:t>
            </a:r>
            <a:r>
              <a:rPr lang="en-US" baseline="-25000" dirty="0"/>
              <a:t>k-1 </a:t>
            </a:r>
            <a:r>
              <a:rPr lang="en-US" dirty="0"/>
              <a:t>+ 2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0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the first six terms of each of the following sequences: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baseline="-25000" dirty="0"/>
              <a:t>0 </a:t>
            </a:r>
            <a:r>
              <a:rPr lang="en-US" dirty="0"/>
              <a:t>= 2,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= I</a:t>
            </a:r>
            <a:r>
              <a:rPr lang="en-US" baseline="-25000" dirty="0"/>
              <a:t>k-1 </a:t>
            </a:r>
            <a:r>
              <a:rPr lang="en-US" dirty="0"/>
              <a:t>– 2  for k&gt;0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baseline="-25000" dirty="0"/>
              <a:t>0 </a:t>
            </a:r>
            <a:r>
              <a:rPr lang="en-US" dirty="0"/>
              <a:t>= 5,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= 3*I</a:t>
            </a:r>
            <a:r>
              <a:rPr lang="en-US" baseline="-25000" dirty="0"/>
              <a:t>k-1  </a:t>
            </a:r>
            <a:r>
              <a:rPr lang="en-US" dirty="0"/>
              <a:t>for k&gt;0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baseline="-25000" dirty="0"/>
              <a:t>0 </a:t>
            </a:r>
            <a:r>
              <a:rPr lang="en-US" dirty="0"/>
              <a:t>= 1,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= 2*I</a:t>
            </a:r>
            <a:r>
              <a:rPr lang="en-US" baseline="-25000" dirty="0"/>
              <a:t>k-1 </a:t>
            </a:r>
            <a:r>
              <a:rPr lang="en-US"/>
              <a:t>+ 1  for k&gt;0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I</a:t>
            </a:r>
            <a:r>
              <a:rPr lang="en-US" baseline="-25000"/>
              <a:t>0 </a:t>
            </a:r>
            <a:r>
              <a:rPr lang="en-US" dirty="0"/>
              <a:t>= 1,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= k*I</a:t>
            </a:r>
            <a:r>
              <a:rPr lang="en-US" baseline="-25000" dirty="0"/>
              <a:t>k-1 </a:t>
            </a:r>
            <a:r>
              <a:rPr lang="en-US" dirty="0"/>
              <a:t>  for k&gt;0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731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614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Gotham Bold</vt:lpstr>
      <vt:lpstr>Times New Roman</vt:lpstr>
      <vt:lpstr>Default Design</vt:lpstr>
      <vt:lpstr>Section 8.1 and 8.2</vt:lpstr>
      <vt:lpstr>Warm up activity – ON YOUR OWN</vt:lpstr>
      <vt:lpstr>Time’s Up</vt:lpstr>
      <vt:lpstr>Sequences</vt:lpstr>
      <vt:lpstr>Activity 3</vt:lpstr>
      <vt:lpstr>Worth noting before we move on</vt:lpstr>
      <vt:lpstr>Activity #4</vt:lpstr>
      <vt:lpstr>Mathematically defining these relations</vt:lpstr>
      <vt:lpstr>Activity #5</vt:lpstr>
      <vt:lpstr>Why use this notation?</vt:lpstr>
      <vt:lpstr>Why use this notation?</vt:lpstr>
      <vt:lpstr>Activity #6</vt:lpstr>
      <vt:lpstr>To try at home…</vt:lpstr>
      <vt:lpstr>Why use this notation?</vt:lpstr>
      <vt:lpstr>Your book talked about the Fibonacci Sequence</vt:lpstr>
      <vt:lpstr>Activity #7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222</cp:revision>
  <dcterms:created xsi:type="dcterms:W3CDTF">2003-08-11T17:41:56Z</dcterms:created>
  <dcterms:modified xsi:type="dcterms:W3CDTF">2024-04-26T16:00:33Z</dcterms:modified>
</cp:coreProperties>
</file>