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451" r:id="rId2"/>
    <p:sldId id="495" r:id="rId3"/>
    <p:sldId id="500" r:id="rId4"/>
    <p:sldId id="499" r:id="rId5"/>
    <p:sldId id="494" r:id="rId6"/>
    <p:sldId id="484" r:id="rId7"/>
    <p:sldId id="492" r:id="rId8"/>
    <p:sldId id="493" r:id="rId9"/>
    <p:sldId id="498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3F9B5"/>
    <a:srgbClr val="F7EEAB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 autoAdjust="0"/>
    <p:restoredTop sz="94676" autoAdjust="0"/>
  </p:normalViewPr>
  <p:slideViewPr>
    <p:cSldViewPr>
      <p:cViewPr varScale="1">
        <p:scale>
          <a:sx n="49" d="100"/>
          <a:sy n="49" d="100"/>
        </p:scale>
        <p:origin x="1032" y="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>
            <a:extLst>
              <a:ext uri="{FF2B5EF4-FFF2-40B4-BE49-F238E27FC236}">
                <a16:creationId xmlns:a16="http://schemas.microsoft.com/office/drawing/2014/main" id="{30B7FAF7-B067-7AD7-3A2B-57A1B1380C4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3" name="Rectangle 3">
            <a:extLst>
              <a:ext uri="{FF2B5EF4-FFF2-40B4-BE49-F238E27FC236}">
                <a16:creationId xmlns:a16="http://schemas.microsoft.com/office/drawing/2014/main" id="{C358C7EE-B653-4870-92F4-BC2E5B52EABA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4" name="Rectangle 4">
            <a:extLst>
              <a:ext uri="{FF2B5EF4-FFF2-40B4-BE49-F238E27FC236}">
                <a16:creationId xmlns:a16="http://schemas.microsoft.com/office/drawing/2014/main" id="{B73411DA-CD7D-4989-90E4-A671D73D4543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5" name="Rectangle 5">
            <a:extLst>
              <a:ext uri="{FF2B5EF4-FFF2-40B4-BE49-F238E27FC236}">
                <a16:creationId xmlns:a16="http://schemas.microsoft.com/office/drawing/2014/main" id="{F379A3DF-2D86-5977-B551-457674ACFF42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A09AB658-E1D0-4FDC-A34A-DB4A02EEAD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02EDB680-DA6F-5D88-EA6A-5007A5FE046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5E50AEDB-BAA5-80CD-F6B5-78E0E4F4101F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CC8DBC2C-D905-07DF-A82E-0BA9E4A0827F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>
            <a:extLst>
              <a:ext uri="{FF2B5EF4-FFF2-40B4-BE49-F238E27FC236}">
                <a16:creationId xmlns:a16="http://schemas.microsoft.com/office/drawing/2014/main" id="{77B915D1-CD33-2A17-0C27-FDD522F4702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270" name="Rectangle 6">
            <a:extLst>
              <a:ext uri="{FF2B5EF4-FFF2-40B4-BE49-F238E27FC236}">
                <a16:creationId xmlns:a16="http://schemas.microsoft.com/office/drawing/2014/main" id="{1D6F7C7F-1904-C950-D26F-523DBFF2DF49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>
            <a:extLst>
              <a:ext uri="{FF2B5EF4-FFF2-40B4-BE49-F238E27FC236}">
                <a16:creationId xmlns:a16="http://schemas.microsoft.com/office/drawing/2014/main" id="{B9930AFC-9019-7F9F-BE98-1BE36AAA788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2E3D54F5-CA2F-4FD5-ACFA-9327A22D8AC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3AE797E-C9F4-DAE0-8BEF-0CAF552167F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AEEB4C1-2932-3B73-A01A-87340CD4092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6A499B2-3927-E1DF-D1DA-383BA2CECBD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441FC3-1B79-4079-A975-C0732E67F6B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2839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3643BA5-534D-2918-B961-510748A5B61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C264A26-8EAF-CC0F-7153-354C57B755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AD8693D-01F5-A4AA-6447-287CA12981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393AE0-2B95-4A4C-891D-06DFD527728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4741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B5AB5DB-C150-55E2-9736-74151876425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91BC6B8-B11E-6CD1-EB9E-79FD3276F77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5F85CD9-167D-BE88-A724-76054CCCDFF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C919BB-A5E0-44F4-8B46-452082A443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09756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F4FC650-87CC-4065-8811-7A32B0775AE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61AE537-8602-5FF2-2EEC-FE88EB3BD54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0FFA1F7-6D39-3123-D30B-5F5FB1913E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18DE2E-57F5-43DA-B582-5E620840336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3766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A062D93-95CD-04EE-39F3-0A07CD5B54A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579D865-54A7-209A-9B91-28D86CA058D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6AD71F8-A1F3-4C95-2810-746A9E03574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2AF8DE-7CAD-4F8A-87A4-696B84C39F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8885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D578B86-FE81-ABAA-3A13-1D276629066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4D2E85D-2B74-81F4-0FAF-76E41CB663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472970D-4101-6BF4-D351-97626EC4D58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C72D92-AFFB-45F6-B739-3AB648AE906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6219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841CC45-E3F1-4F75-92DC-AF5585AA667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B259CEE-055A-24EF-D786-2231F7518AE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20D16FA-911D-C49F-BD43-395AA761947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16D5B2-EEE4-45B6-AA3C-36D320638B4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5434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18480CF-59E8-9FAA-8B16-E61731DA6FE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3D6A1768-BD9E-48D0-08F6-0CEC92182FC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24D3C30E-BF41-3A12-6B2A-EF1FA95FB84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99AABD-6EEF-40D6-8DBD-321E6E64DD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0457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01B7B27B-E1D0-A65F-A3B9-269B64EE94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B4D0579-FDE9-ED7E-F7A6-3D2C94027D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CE2BDDB-6ACE-A38F-7FBD-1EFEC7BB16C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7A8B45-61B7-4DF1-9BD5-C51734EF3F9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3374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5A3240F4-D48F-BC10-2B84-90DC1E20902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B8D2381F-DBC7-C708-2AF2-EA0C22432AE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B05D9AD1-E7C1-7A20-21A0-BD301152A8B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26BAE2-A060-4A50-8C88-B5E20797A82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2922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68A55C8-1032-FC22-F1FB-351DFE279EC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AD4B5DA-55E7-E431-2698-DF1558485EA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5BE9982-3E6D-BDF0-12A5-22022AD0C84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C1F763-7153-4005-BD15-11C3F10E6BE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1118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AB4E948-5BBA-EDB8-0210-2C1CB87C731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8C398BF-415D-07A5-22A5-26FD127812F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ADE9613-2E7F-4A5F-74BE-79EDA23FF9D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9EB596-6C02-49D2-A6BC-BC8330194D9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7905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D355AC8D-3E7D-46AC-F439-4A382BA1425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36C9D1C1-A0FA-EDED-C39F-D214D4B0B6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4FC38713-4D3C-1C2E-614F-AD4CCC88D2C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402B643-9A73-8831-CDA9-36CBB6749BF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238116FC-EF72-EE9C-AB91-9ADAD802394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27E1BA04-2CCF-4853-B989-7EC90F72EF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3">
            <a:extLst>
              <a:ext uri="{FF2B5EF4-FFF2-40B4-BE49-F238E27FC236}">
                <a16:creationId xmlns:a16="http://schemas.microsoft.com/office/drawing/2014/main" id="{9DDC8EFA-1762-67C3-7202-ABEE9C99AA8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/>
              <a:t>Section 2.5</a:t>
            </a:r>
          </a:p>
        </p:txBody>
      </p:sp>
      <p:sp>
        <p:nvSpPr>
          <p:cNvPr id="4099" name="Subtitle 4">
            <a:extLst>
              <a:ext uri="{FF2B5EF4-FFF2-40B4-BE49-F238E27FC236}">
                <a16:creationId xmlns:a16="http://schemas.microsoft.com/office/drawing/2014/main" id="{446E1C3B-B333-940C-079F-E585FC36E04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/>
              <a:t>Direct Proof by Contraposition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B783B359-B666-AB7E-2073-58A11AD2C6B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With a partner</a:t>
            </a:r>
          </a:p>
        </p:txBody>
      </p:sp>
      <p:sp>
        <p:nvSpPr>
          <p:cNvPr id="5123" name="Content Placeholder 2">
            <a:extLst>
              <a:ext uri="{FF2B5EF4-FFF2-40B4-BE49-F238E27FC236}">
                <a16:creationId xmlns:a16="http://schemas.microsoft.com/office/drawing/2014/main" id="{2C3FE703-3D7B-C268-BAE3-E8F26FF2446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altLang="en-US" dirty="0"/>
              <a:t>Prove: If k is any odd integer and m is any even integer than k</a:t>
            </a:r>
            <a:r>
              <a:rPr lang="en-US" altLang="en-US" baseline="30000" dirty="0"/>
              <a:t>2</a:t>
            </a:r>
            <a:r>
              <a:rPr lang="en-US" altLang="en-US" dirty="0"/>
              <a:t> + m</a:t>
            </a:r>
            <a:r>
              <a:rPr lang="en-US" altLang="en-US" baseline="30000" dirty="0"/>
              <a:t>2</a:t>
            </a:r>
            <a:r>
              <a:rPr lang="en-US" altLang="en-US" dirty="0"/>
              <a:t> is odd.</a:t>
            </a:r>
          </a:p>
          <a:p>
            <a:pPr marL="0" indent="0">
              <a:buFontTx/>
              <a:buNone/>
            </a:pPr>
            <a:endParaRPr lang="en-US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>
            <a:extLst>
              <a:ext uri="{FF2B5EF4-FFF2-40B4-BE49-F238E27FC236}">
                <a16:creationId xmlns:a16="http://schemas.microsoft.com/office/drawing/2014/main" id="{261312D3-413F-CADC-AD63-020DD354593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With a partner</a:t>
            </a:r>
          </a:p>
        </p:txBody>
      </p:sp>
      <p:sp>
        <p:nvSpPr>
          <p:cNvPr id="20483" name="Content Placeholder 2">
            <a:extLst>
              <a:ext uri="{FF2B5EF4-FFF2-40B4-BE49-F238E27FC236}">
                <a16:creationId xmlns:a16="http://schemas.microsoft.com/office/drawing/2014/main" id="{4A341F14-96D5-91B3-A19D-59011113B24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altLang="en-US" dirty="0"/>
              <a:t>Prove: The sum of any two rational numbers is a rational number.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9F7CA5EC-07D3-ACA0-199D-0C506D9E73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How would you prove</a:t>
            </a:r>
          </a:p>
        </p:txBody>
      </p:sp>
      <p:sp>
        <p:nvSpPr>
          <p:cNvPr id="6147" name="Content Placeholder 2">
            <a:extLst>
              <a:ext uri="{FF2B5EF4-FFF2-40B4-BE49-F238E27FC236}">
                <a16:creationId xmlns:a16="http://schemas.microsoft.com/office/drawing/2014/main" id="{CDD8314C-9B36-6F8C-6477-402DE6DA5334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altLang="en-US"/>
              <a:t>Prove: For all integers n, if n</a:t>
            </a:r>
            <a:r>
              <a:rPr lang="en-US" altLang="en-US" baseline="30000"/>
              <a:t>2</a:t>
            </a:r>
            <a:r>
              <a:rPr lang="en-US" altLang="en-US"/>
              <a:t> is even then n is even.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C9053C83-0385-39AF-3648-521A231E7E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Remember the Definition of Contrapositive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B96319-2BD6-DE02-AAFD-6D6F160D28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Original Statement</a:t>
            </a:r>
          </a:p>
          <a:p>
            <a:pPr marL="457200" lvl="1" indent="0">
              <a:buFontTx/>
              <a:buNone/>
              <a:defRPr/>
            </a:pPr>
            <a:r>
              <a:rPr lang="en-US" dirty="0"/>
              <a:t>	p </a:t>
            </a:r>
            <a:r>
              <a:rPr lang="en-US" dirty="0">
                <a:sym typeface="Symbol"/>
              </a:rPr>
              <a:t> q</a:t>
            </a:r>
          </a:p>
          <a:p>
            <a:pPr marL="457200" lvl="1" indent="0">
              <a:buFontTx/>
              <a:buNone/>
              <a:defRPr/>
            </a:pPr>
            <a:endParaRPr lang="en-US" dirty="0">
              <a:sym typeface="Symbol"/>
            </a:endParaRPr>
          </a:p>
          <a:p>
            <a:pPr marL="514350" indent="-457200">
              <a:defRPr/>
            </a:pPr>
            <a:r>
              <a:rPr lang="en-US" dirty="0">
                <a:sym typeface="Symbol"/>
              </a:rPr>
              <a:t>Contrapositive</a:t>
            </a:r>
          </a:p>
          <a:p>
            <a:pPr marL="0" lvl="2" indent="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sz="3600" dirty="0">
                <a:sym typeface="Symbol"/>
              </a:rPr>
              <a:t>	</a:t>
            </a:r>
            <a:r>
              <a:rPr lang="en-US" sz="2800" kern="1200" dirty="0"/>
              <a:t>¬ </a:t>
            </a:r>
            <a:r>
              <a:rPr lang="en-US" altLang="en-US" sz="2800" dirty="0"/>
              <a:t>q </a:t>
            </a:r>
            <a:r>
              <a:rPr lang="en-US" altLang="en-US" sz="2800" dirty="0">
                <a:sym typeface="Symbol" pitchFamily="18" charset="2"/>
              </a:rPr>
              <a:t> </a:t>
            </a:r>
            <a:r>
              <a:rPr lang="en-US" sz="2800" kern="1200" dirty="0"/>
              <a:t>¬ </a:t>
            </a:r>
            <a:r>
              <a:rPr lang="en-US" altLang="en-US" sz="2800" dirty="0">
                <a:sym typeface="Symbol" pitchFamily="18" charset="2"/>
              </a:rPr>
              <a:t>p</a:t>
            </a:r>
          </a:p>
          <a:p>
            <a:pPr marL="0" lvl="2" indent="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altLang="en-US" sz="2800" dirty="0">
              <a:sym typeface="Symbol" pitchFamily="18" charset="2"/>
            </a:endParaRPr>
          </a:p>
          <a:p>
            <a:pPr marL="0" lvl="2" indent="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2800" dirty="0">
                <a:sym typeface="Symbol" pitchFamily="18" charset="2"/>
              </a:rPr>
              <a:t>If the original statement is true, so is the contrapositive.</a:t>
            </a:r>
            <a:endParaRPr lang="en-US" altLang="en-US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4">
            <a:extLst>
              <a:ext uri="{FF2B5EF4-FFF2-40B4-BE49-F238E27FC236}">
                <a16:creationId xmlns:a16="http://schemas.microsoft.com/office/drawing/2014/main" id="{4A95F2D8-DB58-55AE-00ED-C94D7F3AF4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Directions for Writing Proofs by Contraposition</a:t>
            </a:r>
          </a:p>
        </p:txBody>
      </p:sp>
      <p:sp>
        <p:nvSpPr>
          <p:cNvPr id="3075" name="Content Placeholder 5">
            <a:extLst>
              <a:ext uri="{FF2B5EF4-FFF2-40B4-BE49-F238E27FC236}">
                <a16:creationId xmlns:a16="http://schemas.microsoft.com/office/drawing/2014/main" id="{5FE2147F-3E16-514C-524F-7E5730D596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981200"/>
            <a:ext cx="8991600" cy="4114800"/>
          </a:xfrm>
        </p:spPr>
        <p:txBody>
          <a:bodyPr/>
          <a:lstStyle/>
          <a:p>
            <a:pPr marL="514350" indent="-514350">
              <a:spcAft>
                <a:spcPts val="1200"/>
              </a:spcAft>
              <a:buFont typeface="Times New Roman" pitchFamily="18" charset="0"/>
              <a:buAutoNum type="arabicPeriod"/>
              <a:defRPr/>
            </a:pPr>
            <a:r>
              <a:rPr lang="en-US" altLang="en-US" sz="2800" dirty="0"/>
              <a:t>Express the original statement to be proved in the form:</a:t>
            </a:r>
          </a:p>
          <a:p>
            <a:pPr marL="400050" lvl="1" indent="0">
              <a:spcAft>
                <a:spcPts val="1200"/>
              </a:spcAft>
              <a:buFontTx/>
              <a:buNone/>
              <a:defRPr/>
            </a:pPr>
            <a:r>
              <a:rPr lang="en-US" altLang="en-US" dirty="0">
                <a:sym typeface="Symbol" pitchFamily="18" charset="2"/>
              </a:rPr>
              <a:t>For all x, if A(x) is true then </a:t>
            </a:r>
            <a:r>
              <a:rPr lang="en-US" dirty="0">
                <a:sym typeface="Symbol" pitchFamily="18" charset="2"/>
              </a:rPr>
              <a:t>B(x) is true.</a:t>
            </a:r>
            <a:endParaRPr lang="en-US" altLang="en-US" dirty="0"/>
          </a:p>
          <a:p>
            <a:pPr marL="514350" lvl="1" indent="-514350">
              <a:spcAft>
                <a:spcPts val="1200"/>
              </a:spcAft>
              <a:buFont typeface="+mj-lt"/>
              <a:buAutoNum type="arabicPeriod" startAt="2"/>
              <a:defRPr/>
            </a:pPr>
            <a:r>
              <a:rPr lang="en-US" altLang="en-US" dirty="0"/>
              <a:t>Rewrite this statement in the contrapositive.</a:t>
            </a:r>
            <a:r>
              <a:rPr lang="en-US" altLang="en-US" dirty="0">
                <a:sym typeface="Symbol" pitchFamily="18" charset="2"/>
              </a:rPr>
              <a:t> </a:t>
            </a:r>
          </a:p>
          <a:p>
            <a:pPr marL="400050" lvl="1" indent="0">
              <a:spcAft>
                <a:spcPts val="1200"/>
              </a:spcAft>
              <a:buFontTx/>
              <a:buNone/>
              <a:defRPr/>
            </a:pPr>
            <a:r>
              <a:rPr lang="en-US" altLang="en-US" dirty="0">
                <a:sym typeface="Symbol" pitchFamily="18" charset="2"/>
              </a:rPr>
              <a:t>For all x, if B(x) is false then A</a:t>
            </a:r>
            <a:r>
              <a:rPr lang="en-US" dirty="0">
                <a:sym typeface="Symbol" pitchFamily="18" charset="2"/>
              </a:rPr>
              <a:t>(x) is false.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 startAt="3"/>
              <a:defRPr/>
            </a:pPr>
            <a:r>
              <a:rPr lang="en-US" sz="2800" dirty="0">
                <a:sym typeface="Symbol" pitchFamily="18" charset="2"/>
              </a:rPr>
              <a:t>Prove the contrapositive by direct proof.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 startAt="3"/>
              <a:defRPr/>
            </a:pPr>
            <a:r>
              <a:rPr lang="en-US" sz="2800" dirty="0">
                <a:sym typeface="Symbol" pitchFamily="18" charset="2"/>
              </a:rPr>
              <a:t>Formally declare that since you proved the contrapositive to be true that the original theorem must be true.</a:t>
            </a:r>
          </a:p>
          <a:p>
            <a:pPr marL="514350" indent="-514350">
              <a:buFont typeface="Times New Roman" pitchFamily="18" charset="0"/>
              <a:buAutoNum type="arabicPeriod" startAt="3"/>
              <a:defRPr/>
            </a:pPr>
            <a:endParaRPr lang="en-US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8F56E578-34EE-5D3D-45EA-7525E7E9D0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Group Example</a:t>
            </a:r>
          </a:p>
        </p:txBody>
      </p:sp>
      <p:sp>
        <p:nvSpPr>
          <p:cNvPr id="9219" name="Content Placeholder 2">
            <a:extLst>
              <a:ext uri="{FF2B5EF4-FFF2-40B4-BE49-F238E27FC236}">
                <a16:creationId xmlns:a16="http://schemas.microsoft.com/office/drawing/2014/main" id="{9AC35BA8-EB34-B8FF-4EDB-01AC865B233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altLang="en-US"/>
              <a:t>Prove: For all integers n if n</a:t>
            </a:r>
            <a:r>
              <a:rPr lang="en-US" altLang="en-US" baseline="30000"/>
              <a:t>2</a:t>
            </a:r>
            <a:r>
              <a:rPr lang="en-US" altLang="en-US"/>
              <a:t> is even then n is even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909FFFCC-652D-F5DB-0A4C-4FD28D6289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Group Examples</a:t>
            </a:r>
          </a:p>
        </p:txBody>
      </p:sp>
      <p:sp>
        <p:nvSpPr>
          <p:cNvPr id="10243" name="Content Placeholder 2">
            <a:extLst>
              <a:ext uri="{FF2B5EF4-FFF2-40B4-BE49-F238E27FC236}">
                <a16:creationId xmlns:a16="http://schemas.microsoft.com/office/drawing/2014/main" id="{A7CE0AA3-F844-B8FF-59B4-579B219CCAB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altLang="en-US"/>
              <a:t>Prove: If a product of two positive real numbers is greater than 100, then at least one of the numbers is greater than 10.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27D4DBA3-7CE4-B6A4-B080-998EE95753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Your turn</a:t>
            </a:r>
          </a:p>
        </p:txBody>
      </p:sp>
      <p:sp>
        <p:nvSpPr>
          <p:cNvPr id="11267" name="Content Placeholder 2">
            <a:extLst>
              <a:ext uri="{FF2B5EF4-FFF2-40B4-BE49-F238E27FC236}">
                <a16:creationId xmlns:a16="http://schemas.microsoft.com/office/drawing/2014/main" id="{7380BFC7-4C90-5C4D-9713-60296E42404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altLang="en-US"/>
              <a:t>Prove: For all integers if x – y is odd, the x is odd or y is odd.</a:t>
            </a:r>
          </a:p>
          <a:p>
            <a:pPr marL="0" indent="0">
              <a:buFontTx/>
              <a:buNone/>
            </a:pPr>
            <a:endParaRPr lang="en-US" altLang="en-US"/>
          </a:p>
          <a:p>
            <a:pPr marL="0" indent="0">
              <a:buFontTx/>
              <a:buNone/>
            </a:pPr>
            <a:endParaRPr lang="en-US" altLang="en-US"/>
          </a:p>
          <a:p>
            <a:pPr marL="0" indent="0">
              <a:buFontTx/>
              <a:buNone/>
            </a:pPr>
            <a:r>
              <a:rPr lang="en-US" altLang="en-US"/>
              <a:t>Prove: If the sum of two real numbers is less than 50, then at least one of the numbers is less than 25.</a:t>
            </a:r>
          </a:p>
          <a:p>
            <a:pPr marL="0" indent="0">
              <a:buFontTx/>
              <a:buNone/>
            </a:pPr>
            <a:endParaRPr lang="en-US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1539</TotalTime>
  <Words>279</Words>
  <Application>Microsoft Office PowerPoint</Application>
  <PresentationFormat>On-screen Show (4:3)</PresentationFormat>
  <Paragraphs>32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Times New Roman</vt:lpstr>
      <vt:lpstr>Default Design</vt:lpstr>
      <vt:lpstr>Section 2.5</vt:lpstr>
      <vt:lpstr>With a partner</vt:lpstr>
      <vt:lpstr>With a partner</vt:lpstr>
      <vt:lpstr>How would you prove</vt:lpstr>
      <vt:lpstr>Remember the Definition of Contrapositive</vt:lpstr>
      <vt:lpstr>Directions for Writing Proofs by Contraposition</vt:lpstr>
      <vt:lpstr>Group Example</vt:lpstr>
      <vt:lpstr>Group Examples</vt:lpstr>
      <vt:lpstr>Your turn</vt:lpstr>
    </vt:vector>
  </TitlesOfParts>
  <Company>College of Natural Science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CS I</dc:title>
  <dc:creator>System Administrator</dc:creator>
  <cp:lastModifiedBy>Ben Schafer</cp:lastModifiedBy>
  <cp:revision>161</cp:revision>
  <dcterms:created xsi:type="dcterms:W3CDTF">2003-08-11T17:41:56Z</dcterms:created>
  <dcterms:modified xsi:type="dcterms:W3CDTF">2024-02-12T16:55:23Z</dcterms:modified>
</cp:coreProperties>
</file>