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51" r:id="rId2"/>
    <p:sldId id="494" r:id="rId3"/>
    <p:sldId id="475" r:id="rId4"/>
    <p:sldId id="484" r:id="rId5"/>
    <p:sldId id="473" r:id="rId6"/>
    <p:sldId id="485" r:id="rId7"/>
    <p:sldId id="486" r:id="rId8"/>
    <p:sldId id="487" r:id="rId9"/>
    <p:sldId id="498" r:id="rId10"/>
    <p:sldId id="488" r:id="rId11"/>
    <p:sldId id="491" r:id="rId12"/>
    <p:sldId id="500" r:id="rId13"/>
    <p:sldId id="482" r:id="rId14"/>
    <p:sldId id="495" r:id="rId15"/>
    <p:sldId id="499" r:id="rId16"/>
    <p:sldId id="492" r:id="rId17"/>
    <p:sldId id="493" r:id="rId18"/>
    <p:sldId id="496" r:id="rId19"/>
    <p:sldId id="49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76" autoAdjust="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84B2724D-79E4-F8C6-1D3C-6D3EBF83B8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CA245A32-0E93-09AA-7560-004C2E1819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CE6CC255-29E5-2A04-8972-FD6D566E092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A48034AC-77DC-AEAA-4BF8-647BBFB31F4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04F5D7-55E0-477A-972C-2BD00DC0B3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9771A7A-76BF-9CD8-0849-0C5226FA3F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343B197-3CE2-5EE7-79FD-E99547B2C4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B40F047-230F-F0E3-4517-AD1E9B808C9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3D5743BC-2CFC-BED5-D490-0312F32463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2A121209-306E-F407-A948-F8C1B9E5B5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56A205C-BBEB-E69C-0097-F505A6FDB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24E4CB-62FA-468E-965E-10796DFE25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2E8F04-129C-8F4E-8548-F66158E1B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0C301B-5000-64E2-44C6-D4D426B81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3FFA50-EACF-8633-7D87-86332FD798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33922-67BB-47FA-BC70-1712B3E227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92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A1A9BD-A190-5FFF-441E-96F751E28F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0879E4-E688-CB5D-472B-E872BAA4B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2650F3-4645-5DC4-CB0C-32B68A4358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62EA0-E548-4AB6-BF6F-CFC8F7777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63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60A45-CC19-D04F-0D45-DB3E87E1EE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DE308C-A262-5DC8-1D0E-9764D419F1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152613-DDB8-93BA-BA8F-E213FF59A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E3470-68F1-4A2C-8524-1C42383B0D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67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6EFE13-99B8-30BC-11C0-C440A1033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73FF0D-4220-4A71-F4B5-1BA1B54D75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E3E2AD-2E17-B33F-9CF0-5A9365CB5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F7FCA-9EA5-4BE1-A2A6-822C0B30F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57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6A9292-F3FD-59D4-EF3C-90D55E97E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B81105-B97A-F5FD-E4E1-325D40DC72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70771A-1506-BA1C-C08E-2F88CEDA3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91D2-58C1-4A3E-91C0-CB0429BE49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03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8E5648-F9DD-61C9-5C7B-DE6D18A2C6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E65A1B-AC70-A5F5-69CE-EBF7D5CB0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979F77-38A6-E42B-A79A-380988D72A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D8377-F534-40DB-83EF-37A274539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29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2CE79F-5EED-AA24-06E3-6894F96E9F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AC1D8-138F-B267-041B-5A0F2F5D36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1E3F30-4C51-F806-2D93-AC09D2DE1A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A9CB1-E898-41BF-AEDE-DA5F221DF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56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CF0F5CC-0FF3-DFEC-264E-80B61E4693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B17A38-832A-31A1-D244-EE5EBA3E95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27AF2B2-9839-9401-8FDA-748558C78B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0CC36-802F-40DC-8136-8E550F1B2F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33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D54E06-A436-7733-C064-3BBB324697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7B867C-FC87-CC70-2AB8-A6C3B8FC77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D3C539-8577-1A61-628C-4C7BB5EE8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597B0-826F-43C1-9579-642C43AD3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16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67F3F51-F107-3FCD-87A9-B70BA4A945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A5499D4-79A0-F60D-00DF-B01F5E7D34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25119E7-75DC-8F52-ABF7-0E3EA18AF2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208A1-A0EB-436C-8522-6DA31CD2F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85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B2A3EF-3869-0A66-BEBA-1462ED3141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DFAFF8-F727-F104-A205-CF7D07D78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4C127D-CD8F-5CC1-1947-AF2532BAF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542CF-C72F-46B5-A6BB-A278D5DF7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01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58A85-131D-980F-E941-42302A1563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F95A08-00FD-2D56-A578-0DDBA1A8E9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C418C5-3F4D-4307-93E6-8660297DFE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231D-D4E2-4508-9885-141EE8955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46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0A4FB58-134B-B21D-108C-001DA7CE7E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C414CC4-0A29-275F-258D-527321293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581231-291A-FF8F-159D-B0929B5812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F7F1F7-6311-2DA2-E7A8-0014950303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838B93-38A7-C25C-664B-2D04E610B2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2E22324-0ADF-4BAF-98BE-4179E0CC0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81ACF6CA-FF9F-26C4-0881-7347598F94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Sections 2.3 and 2.4</a:t>
            </a:r>
          </a:p>
        </p:txBody>
      </p:sp>
      <p:sp>
        <p:nvSpPr>
          <p:cNvPr id="4099" name="Subtitle 4">
            <a:extLst>
              <a:ext uri="{FF2B5EF4-FFF2-40B4-BE49-F238E27FC236}">
                <a16:creationId xmlns:a16="http://schemas.microsoft.com/office/drawing/2014/main" id="{5E6B41CA-F3EB-B482-17AD-66EC290188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Proof best practice</a:t>
            </a:r>
          </a:p>
          <a:p>
            <a:r>
              <a:rPr lang="en-US" altLang="en-US"/>
              <a:t>Completing Direct Proofs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7A5056B-C4B8-6E88-E329-6DF7669D40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FF801F3-D56F-9820-13C4-BCE943480A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id="{17949329-7540-AE6E-C900-E61B66D11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04215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AFE3030-B76B-3FE9-BDE0-76C62ED852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Example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92AB9667-4A84-3ED2-586A-B632F7728C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Prove: For all integers n, if  n  is odd then n</a:t>
            </a:r>
            <a:r>
              <a:rPr lang="en-US" altLang="en-US" baseline="30000"/>
              <a:t>2</a:t>
            </a:r>
            <a:r>
              <a:rPr lang="en-US" altLang="en-US"/>
              <a:t> is odd.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486A7A3-9CB9-52BA-F973-132D7E8A6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Example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5C32B27-97C0-2E86-EC9D-6B01969AEE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Prove: For all integers n, if  n  is even then n</a:t>
            </a:r>
            <a:r>
              <a:rPr lang="en-US" altLang="en-US" baseline="30000"/>
              <a:t>2</a:t>
            </a:r>
            <a:r>
              <a:rPr lang="en-US" altLang="en-US"/>
              <a:t> is even.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5850F0F-761C-77CD-7326-655B88D92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Example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61D4D425-03AD-C921-E472-866244F0E6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Prove: The negative of an even integer is even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755E286-E31C-4555-8C4B-0C88A2AD8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Example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3564A89-1131-E8EC-E484-FCC64BC2E9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r>
              <a:rPr lang="en-US" altLang="en-US"/>
              <a:t>Prove: For all integers n, if n is odd than 3n+5 is even.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31217BE-A6EF-BC8F-76EB-A6E51097D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Example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2E917965-26A9-73D4-889B-CA137F3C96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r>
              <a:rPr lang="en-US" altLang="en-US"/>
              <a:t>Prove: For all integers n, if n is even than 3n+5 is odd.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DFD330B-F95D-F494-7F1B-B79E7A77D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Example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F874226-92F6-4E55-D6DA-0EF2D9FCDD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Prove: For any two odd integers, their sum is even.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261312D3-413F-CADC-AD63-020DD3545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Example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A341F14-96D5-91B3-A19D-59011113B2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Prove: The sum of any two rational numbers is a rational number.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CFF4FEB6-B2E5-AC1B-CA93-9948F4819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Example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F62816E-68A7-43BE-60E2-1650E35967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Prove: If k is any odd integer and m is any even integer than k</a:t>
            </a:r>
            <a:r>
              <a:rPr lang="en-US" altLang="en-US" baseline="30000"/>
              <a:t>2</a:t>
            </a:r>
            <a:r>
              <a:rPr lang="en-US" altLang="en-US"/>
              <a:t> + m</a:t>
            </a:r>
            <a:r>
              <a:rPr lang="en-US" altLang="en-US" baseline="30000"/>
              <a:t>2</a:t>
            </a:r>
            <a:r>
              <a:rPr lang="en-US" altLang="en-US"/>
              <a:t> is odd.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A2DE95F2-B4E4-14CC-21B9-7E234F558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Example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37D9B5F5-1A70-EA75-F209-E217752D9E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Prove: If a is any odd integer and b is any even integer, then 2a + 3b is even.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EC8447D-DE9E-7974-481C-25BA9D0DE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Example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D1A99386-3F7E-6692-CE49-B624799656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Prove: The sum of a two even integers is an even integer.</a:t>
            </a:r>
          </a:p>
          <a:p>
            <a:pPr marL="0" indent="0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EDBF649-9D7B-50B8-03C2-46B155BAC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does a computer scientist need to know how to do proofs??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F361D3A2-DE01-419C-D04F-D4283FC4E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dirty="0"/>
              <a:t>When we study algorithms, we need to know two things:</a:t>
            </a:r>
          </a:p>
          <a:p>
            <a:pPr>
              <a:defRPr/>
            </a:pPr>
            <a:r>
              <a:rPr lang="en-US" altLang="en-US" dirty="0"/>
              <a:t>Does it fulfill its requirement(s)?</a:t>
            </a:r>
          </a:p>
          <a:p>
            <a:pPr lvl="1">
              <a:defRPr/>
            </a:pPr>
            <a:r>
              <a:rPr lang="en-US" altLang="en-US" dirty="0"/>
              <a:t>If it doesn’t it is worthless.</a:t>
            </a:r>
          </a:p>
          <a:p>
            <a:pPr lvl="1">
              <a:defRPr/>
            </a:pPr>
            <a:r>
              <a:rPr lang="en-US" altLang="en-US" dirty="0"/>
              <a:t>Worse case scenario, people die.</a:t>
            </a:r>
          </a:p>
          <a:p>
            <a:pPr>
              <a:defRPr/>
            </a:pPr>
            <a:r>
              <a:rPr lang="en-US" altLang="en-US" dirty="0"/>
              <a:t>How long does it take to run?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>
            <a:extLst>
              <a:ext uri="{FF2B5EF4-FFF2-40B4-BE49-F238E27FC236}">
                <a16:creationId xmlns:a16="http://schemas.microsoft.com/office/drawing/2014/main" id="{D548CD22-531D-21AC-4ED2-3AE63416B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Directions for Writing Proofs</a:t>
            </a:r>
          </a:p>
        </p:txBody>
      </p:sp>
      <p:sp>
        <p:nvSpPr>
          <p:cNvPr id="7171" name="Content Placeholder 5">
            <a:extLst>
              <a:ext uri="{FF2B5EF4-FFF2-40B4-BE49-F238E27FC236}">
                <a16:creationId xmlns:a16="http://schemas.microsoft.com/office/drawing/2014/main" id="{515061AE-D028-663B-07C3-B80424E01F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/>
              <a:t>Copy the statement of the theorem to be proved onto your paper.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/>
              <a:t>Clearly mark the beginning of your proof with the word PROOF.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>
            <a:extLst>
              <a:ext uri="{FF2B5EF4-FFF2-40B4-BE49-F238E27FC236}">
                <a16:creationId xmlns:a16="http://schemas.microsoft.com/office/drawing/2014/main" id="{FFFDDC11-615F-4B12-D172-B29255E98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Directions for Writing Proofs</a:t>
            </a:r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id="{72AE43FB-DA29-3CC0-1939-B82AA839C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altLang="en-US" dirty="0"/>
              <a:t>Make your proof self contained</a:t>
            </a:r>
          </a:p>
          <a:p>
            <a:pPr lvl="1">
              <a:defRPr/>
            </a:pPr>
            <a:r>
              <a:rPr lang="en-US" altLang="en-US" dirty="0"/>
              <a:t>Explain the meaning and type of each variable (normally at the beginning).</a:t>
            </a:r>
          </a:p>
          <a:p>
            <a:pPr lvl="2">
              <a:defRPr/>
            </a:pPr>
            <a:r>
              <a:rPr lang="en-US" altLang="en-US" dirty="0"/>
              <a:t>“Suppose m and n are even integers…”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altLang="en-US" dirty="0"/>
              <a:t>Write your proof in complete, grammatically correct sentences.</a:t>
            </a:r>
          </a:p>
          <a:p>
            <a:pPr marL="400050" lvl="1" indent="0">
              <a:buFontTx/>
              <a:buNone/>
              <a:defRPr/>
            </a:pPr>
            <a:r>
              <a:rPr lang="en-US" altLang="en-US" dirty="0"/>
              <a:t>	m = 2r for some integer r based on the definition of even numbers.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>
            <a:extLst>
              <a:ext uri="{FF2B5EF4-FFF2-40B4-BE49-F238E27FC236}">
                <a16:creationId xmlns:a16="http://schemas.microsoft.com/office/drawing/2014/main" id="{B7FCC355-FD1B-8C00-6D63-2691BF602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Directions for Writing Proofs</a:t>
            </a:r>
          </a:p>
        </p:txBody>
      </p:sp>
      <p:sp>
        <p:nvSpPr>
          <p:cNvPr id="9219" name="Content Placeholder 5">
            <a:extLst>
              <a:ext uri="{FF2B5EF4-FFF2-40B4-BE49-F238E27FC236}">
                <a16:creationId xmlns:a16="http://schemas.microsoft.com/office/drawing/2014/main" id="{5B260C62-AC96-C7E4-65F4-F33D92D514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 startAt="5"/>
            </a:pPr>
            <a:r>
              <a:rPr lang="en-US" altLang="en-US"/>
              <a:t>Keep your reader informed about the status of each statement in your proof.</a:t>
            </a:r>
          </a:p>
          <a:p>
            <a:pPr lvl="1"/>
            <a:r>
              <a:rPr lang="en-US" altLang="en-US"/>
              <a:t>Your reader should never be in doubt about whether something in your proof has been assumed, established, or is still to be deduced.</a:t>
            </a:r>
          </a:p>
          <a:p>
            <a:pPr lvl="2"/>
            <a:r>
              <a:rPr lang="en-US" altLang="en-US"/>
              <a:t>If it is assumed use words like “Suppose” or “Assume”</a:t>
            </a:r>
          </a:p>
          <a:p>
            <a:pPr lvl="2"/>
            <a:r>
              <a:rPr lang="en-US" altLang="en-US"/>
              <a:t>If it is still to be shown use “We must show that”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>
            <a:extLst>
              <a:ext uri="{FF2B5EF4-FFF2-40B4-BE49-F238E27FC236}">
                <a16:creationId xmlns:a16="http://schemas.microsoft.com/office/drawing/2014/main" id="{F09C21B9-484B-BED3-7D95-0AAF14CCB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Directions for Writing Proofs</a:t>
            </a:r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id="{20910DBB-DD1C-49B5-56FC-6C95E4E35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  <a:defRPr/>
            </a:pPr>
            <a:r>
              <a:rPr lang="en-US" altLang="en-US" dirty="0"/>
              <a:t>Give a reason for each assertion in your proof.</a:t>
            </a:r>
          </a:p>
          <a:p>
            <a:pPr lvl="1">
              <a:defRPr/>
            </a:pPr>
            <a:r>
              <a:rPr lang="en-US" altLang="en-US" dirty="0"/>
              <a:t>“By hypothesis”</a:t>
            </a:r>
          </a:p>
          <a:p>
            <a:pPr marL="857250" lvl="1" indent="-457200">
              <a:defRPr/>
            </a:pPr>
            <a:r>
              <a:rPr lang="en-US" altLang="en-US" dirty="0"/>
              <a:t>“By definition of even, m=2r”</a:t>
            </a:r>
          </a:p>
          <a:p>
            <a:pPr marL="514350" indent="-514350">
              <a:buFont typeface="+mj-lt"/>
              <a:buAutoNum type="arabicPeriod" startAt="7"/>
              <a:defRPr/>
            </a:pPr>
            <a:r>
              <a:rPr lang="en-US" altLang="en-US" dirty="0"/>
              <a:t>Include the “little words” that make the logic clear</a:t>
            </a:r>
          </a:p>
          <a:p>
            <a:pPr marL="914400" lvl="1" indent="-514350">
              <a:defRPr/>
            </a:pPr>
            <a:r>
              <a:rPr lang="en-US" altLang="en-US" dirty="0"/>
              <a:t>Thus, then, so, therefore, consequently, etc..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>
            <a:extLst>
              <a:ext uri="{FF2B5EF4-FFF2-40B4-BE49-F238E27FC236}">
                <a16:creationId xmlns:a16="http://schemas.microsoft.com/office/drawing/2014/main" id="{A844E320-58BC-FE63-27CB-802611C017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Directions for Writing Proofs</a:t>
            </a:r>
          </a:p>
        </p:txBody>
      </p:sp>
      <p:sp>
        <p:nvSpPr>
          <p:cNvPr id="11267" name="Content Placeholder 5">
            <a:extLst>
              <a:ext uri="{FF2B5EF4-FFF2-40B4-BE49-F238E27FC236}">
                <a16:creationId xmlns:a16="http://schemas.microsoft.com/office/drawing/2014/main" id="{614021CE-4DF7-958B-6CBB-35E1D2E629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 startAt="8"/>
            </a:pPr>
            <a:r>
              <a:rPr lang="en-US" altLang="en-US"/>
              <a:t>Clearly display equations and inequalities.</a:t>
            </a:r>
          </a:p>
          <a:p>
            <a:pPr marL="914400" lvl="1" indent="-514350"/>
            <a:r>
              <a:rPr lang="en-US" altLang="en-US"/>
              <a:t>The convention is to display equations and inequalities on separate lines to increase readability.</a:t>
            </a:r>
          </a:p>
          <a:p>
            <a:pPr marL="514350" indent="-514350">
              <a:buFont typeface="Times New Roman" panose="02020603050405020304" pitchFamily="18" charset="0"/>
              <a:buAutoNum type="arabicPeriod" startAt="8"/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B8C5271-495B-8D84-3095-07F7E04E7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Allowed Assumptions</a:t>
            </a:r>
          </a:p>
        </p:txBody>
      </p:sp>
      <p:pic>
        <p:nvPicPr>
          <p:cNvPr id="12291" name="Content Placeholder 4">
            <a:extLst>
              <a:ext uri="{FF2B5EF4-FFF2-40B4-BE49-F238E27FC236}">
                <a16:creationId xmlns:a16="http://schemas.microsoft.com/office/drawing/2014/main" id="{6461A847-5BF9-17A7-73D7-2F4307331C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1213" y="2362200"/>
            <a:ext cx="7521575" cy="33909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485</Words>
  <Application>Microsoft Office PowerPoint</Application>
  <PresentationFormat>On-screen Show (4:3)</PresentationFormat>
  <Paragraphs>54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Times New Roman</vt:lpstr>
      <vt:lpstr>Default Design</vt:lpstr>
      <vt:lpstr>Sections 2.3 and 2.4</vt:lpstr>
      <vt:lpstr>Group Example</vt:lpstr>
      <vt:lpstr>Why does a computer scientist need to know how to do proofs??</vt:lpstr>
      <vt:lpstr>Directions for Writing Proofs</vt:lpstr>
      <vt:lpstr>Directions for Writing Proofs</vt:lpstr>
      <vt:lpstr>Directions for Writing Proofs</vt:lpstr>
      <vt:lpstr>Directions for Writing Proofs</vt:lpstr>
      <vt:lpstr>Directions for Writing Proofs</vt:lpstr>
      <vt:lpstr>Allowed Assumptions</vt:lpstr>
      <vt:lpstr>Example</vt:lpstr>
      <vt:lpstr>Group Example</vt:lpstr>
      <vt:lpstr>Group Example</vt:lpstr>
      <vt:lpstr>Group Example</vt:lpstr>
      <vt:lpstr>Group Example</vt:lpstr>
      <vt:lpstr>Group Example</vt:lpstr>
      <vt:lpstr>Group Example</vt:lpstr>
      <vt:lpstr>Group Example</vt:lpstr>
      <vt:lpstr>Group Example</vt:lpstr>
      <vt:lpstr>Group Example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Ben Schafer</cp:lastModifiedBy>
  <cp:revision>155</cp:revision>
  <dcterms:created xsi:type="dcterms:W3CDTF">2003-08-11T17:41:56Z</dcterms:created>
  <dcterms:modified xsi:type="dcterms:W3CDTF">2024-02-09T19:52:00Z</dcterms:modified>
</cp:coreProperties>
</file>