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451" r:id="rId2"/>
    <p:sldId id="642" r:id="rId3"/>
    <p:sldId id="643" r:id="rId4"/>
    <p:sldId id="644" r:id="rId5"/>
    <p:sldId id="645" r:id="rId6"/>
    <p:sldId id="651" r:id="rId7"/>
    <p:sldId id="636" r:id="rId8"/>
    <p:sldId id="608" r:id="rId9"/>
    <p:sldId id="647" r:id="rId10"/>
    <p:sldId id="646" r:id="rId11"/>
    <p:sldId id="648" r:id="rId12"/>
    <p:sldId id="650" r:id="rId13"/>
    <p:sldId id="649" r:id="rId14"/>
    <p:sldId id="653" r:id="rId15"/>
    <p:sldId id="652" r:id="rId16"/>
    <p:sldId id="654"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3F9B5"/>
    <a:srgbClr val="F7EEAB"/>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73" autoAdjust="0"/>
    <p:restoredTop sz="94676" autoAdjust="0"/>
  </p:normalViewPr>
  <p:slideViewPr>
    <p:cSldViewPr>
      <p:cViewPr varScale="1">
        <p:scale>
          <a:sx n="78" d="100"/>
          <a:sy n="78" d="100"/>
        </p:scale>
        <p:origin x="1584"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8192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8192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8192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CAE9E66D-305B-43AA-AD1D-E99818125ADA}" type="slidenum">
              <a:rPr lang="en-US"/>
              <a:pPr>
                <a:defRPr/>
              </a:pPr>
              <a:t>‹#›</a:t>
            </a:fld>
            <a:endParaRPr lang="en-US"/>
          </a:p>
        </p:txBody>
      </p:sp>
    </p:spTree>
    <p:extLst>
      <p:ext uri="{BB962C8B-B14F-4D97-AF65-F5344CB8AC3E}">
        <p14:creationId xmlns:p14="http://schemas.microsoft.com/office/powerpoint/2010/main" val="24249701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2FCC15D5-8D6E-4FC3-9CD0-6293938D23F0}" type="slidenum">
              <a:rPr lang="en-US"/>
              <a:pPr>
                <a:defRPr/>
              </a:pPr>
              <a:t>‹#›</a:t>
            </a:fld>
            <a:endParaRPr lang="en-US"/>
          </a:p>
        </p:txBody>
      </p:sp>
    </p:spTree>
    <p:extLst>
      <p:ext uri="{BB962C8B-B14F-4D97-AF65-F5344CB8AC3E}">
        <p14:creationId xmlns:p14="http://schemas.microsoft.com/office/powerpoint/2010/main" val="11228216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79AC3E-C2C8-4A67-BA76-E2C5B2F78476}" type="slidenum">
              <a:rPr lang="en-US"/>
              <a:pPr>
                <a:defRPr/>
              </a:pPr>
              <a:t>‹#›</a:t>
            </a:fld>
            <a:endParaRPr lang="en-US"/>
          </a:p>
        </p:txBody>
      </p:sp>
    </p:spTree>
    <p:extLst>
      <p:ext uri="{BB962C8B-B14F-4D97-AF65-F5344CB8AC3E}">
        <p14:creationId xmlns:p14="http://schemas.microsoft.com/office/powerpoint/2010/main" val="2279847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13E7EA-2395-432D-B052-A5AF93E02C4E}" type="slidenum">
              <a:rPr lang="en-US"/>
              <a:pPr>
                <a:defRPr/>
              </a:pPr>
              <a:t>‹#›</a:t>
            </a:fld>
            <a:endParaRPr lang="en-US"/>
          </a:p>
        </p:txBody>
      </p:sp>
    </p:spTree>
    <p:extLst>
      <p:ext uri="{BB962C8B-B14F-4D97-AF65-F5344CB8AC3E}">
        <p14:creationId xmlns:p14="http://schemas.microsoft.com/office/powerpoint/2010/main" val="101493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3DB2AC-3779-4DEF-8074-0AB2FA5B0874}" type="slidenum">
              <a:rPr lang="en-US"/>
              <a:pPr>
                <a:defRPr/>
              </a:pPr>
              <a:t>‹#›</a:t>
            </a:fld>
            <a:endParaRPr lang="en-US"/>
          </a:p>
        </p:txBody>
      </p:sp>
    </p:spTree>
    <p:extLst>
      <p:ext uri="{BB962C8B-B14F-4D97-AF65-F5344CB8AC3E}">
        <p14:creationId xmlns:p14="http://schemas.microsoft.com/office/powerpoint/2010/main" val="199754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1800EE-69A3-4DBC-9F63-ADCBB7669921}" type="slidenum">
              <a:rPr lang="en-US"/>
              <a:pPr>
                <a:defRPr/>
              </a:pPr>
              <a:t>‹#›</a:t>
            </a:fld>
            <a:endParaRPr lang="en-US"/>
          </a:p>
        </p:txBody>
      </p:sp>
    </p:spTree>
    <p:extLst>
      <p:ext uri="{BB962C8B-B14F-4D97-AF65-F5344CB8AC3E}">
        <p14:creationId xmlns:p14="http://schemas.microsoft.com/office/powerpoint/2010/main" val="985654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98339D-905B-4E37-AFD2-C7AB2221A1AA}" type="slidenum">
              <a:rPr lang="en-US"/>
              <a:pPr>
                <a:defRPr/>
              </a:pPr>
              <a:t>‹#›</a:t>
            </a:fld>
            <a:endParaRPr lang="en-US"/>
          </a:p>
        </p:txBody>
      </p:sp>
    </p:spTree>
    <p:extLst>
      <p:ext uri="{BB962C8B-B14F-4D97-AF65-F5344CB8AC3E}">
        <p14:creationId xmlns:p14="http://schemas.microsoft.com/office/powerpoint/2010/main" val="2109013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1F1FFC-1D2D-4136-9BFB-C692AA74794A}" type="slidenum">
              <a:rPr lang="en-US"/>
              <a:pPr>
                <a:defRPr/>
              </a:pPr>
              <a:t>‹#›</a:t>
            </a:fld>
            <a:endParaRPr lang="en-US"/>
          </a:p>
        </p:txBody>
      </p:sp>
    </p:spTree>
    <p:extLst>
      <p:ext uri="{BB962C8B-B14F-4D97-AF65-F5344CB8AC3E}">
        <p14:creationId xmlns:p14="http://schemas.microsoft.com/office/powerpoint/2010/main" val="2458557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283F9E-E4E9-46DF-B722-CE1C1FCCCE5D}" type="slidenum">
              <a:rPr lang="en-US"/>
              <a:pPr>
                <a:defRPr/>
              </a:pPr>
              <a:t>‹#›</a:t>
            </a:fld>
            <a:endParaRPr lang="en-US"/>
          </a:p>
        </p:txBody>
      </p:sp>
    </p:spTree>
    <p:extLst>
      <p:ext uri="{BB962C8B-B14F-4D97-AF65-F5344CB8AC3E}">
        <p14:creationId xmlns:p14="http://schemas.microsoft.com/office/powerpoint/2010/main" val="296604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C97D6F3-A0DC-429D-B050-6D6F783B8E67}" type="slidenum">
              <a:rPr lang="en-US"/>
              <a:pPr>
                <a:defRPr/>
              </a:pPr>
              <a:t>‹#›</a:t>
            </a:fld>
            <a:endParaRPr lang="en-US"/>
          </a:p>
        </p:txBody>
      </p:sp>
    </p:spTree>
    <p:extLst>
      <p:ext uri="{BB962C8B-B14F-4D97-AF65-F5344CB8AC3E}">
        <p14:creationId xmlns:p14="http://schemas.microsoft.com/office/powerpoint/2010/main" val="2338714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B2EC05A-DA11-4252-B786-9F05AB884F25}" type="slidenum">
              <a:rPr lang="en-US"/>
              <a:pPr>
                <a:defRPr/>
              </a:pPr>
              <a:t>‹#›</a:t>
            </a:fld>
            <a:endParaRPr lang="en-US"/>
          </a:p>
        </p:txBody>
      </p:sp>
    </p:spTree>
    <p:extLst>
      <p:ext uri="{BB962C8B-B14F-4D97-AF65-F5344CB8AC3E}">
        <p14:creationId xmlns:p14="http://schemas.microsoft.com/office/powerpoint/2010/main" val="581415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885272B-CC5B-4BDF-BED8-AB9684B7593E}" type="slidenum">
              <a:rPr lang="en-US"/>
              <a:pPr>
                <a:defRPr/>
              </a:pPr>
              <a:t>‹#›</a:t>
            </a:fld>
            <a:endParaRPr lang="en-US"/>
          </a:p>
        </p:txBody>
      </p:sp>
    </p:spTree>
    <p:extLst>
      <p:ext uri="{BB962C8B-B14F-4D97-AF65-F5344CB8AC3E}">
        <p14:creationId xmlns:p14="http://schemas.microsoft.com/office/powerpoint/2010/main" val="441607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D9E54B8-CC56-413B-AFCB-0A40C57B8E9F}" type="slidenum">
              <a:rPr lang="en-US"/>
              <a:pPr>
                <a:defRPr/>
              </a:pPr>
              <a:t>‹#›</a:t>
            </a:fld>
            <a:endParaRPr lang="en-US"/>
          </a:p>
        </p:txBody>
      </p:sp>
    </p:spTree>
    <p:extLst>
      <p:ext uri="{BB962C8B-B14F-4D97-AF65-F5344CB8AC3E}">
        <p14:creationId xmlns:p14="http://schemas.microsoft.com/office/powerpoint/2010/main" val="1108968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1061085-0C87-4E9B-B8FC-151062EDADC5}" type="slidenum">
              <a:rPr lang="en-US"/>
              <a:pPr>
                <a:defRPr/>
              </a:pPr>
              <a:t>‹#›</a:t>
            </a:fld>
            <a:endParaRPr lang="en-US"/>
          </a:p>
        </p:txBody>
      </p:sp>
    </p:spTree>
    <p:extLst>
      <p:ext uri="{BB962C8B-B14F-4D97-AF65-F5344CB8AC3E}">
        <p14:creationId xmlns:p14="http://schemas.microsoft.com/office/powerpoint/2010/main" val="3410371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D41D0858-AC92-4A99-8E6D-B0051BD4FB3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ctrTitle"/>
          </p:nvPr>
        </p:nvSpPr>
        <p:spPr/>
        <p:txBody>
          <a:bodyPr/>
          <a:lstStyle/>
          <a:p>
            <a:r>
              <a:rPr lang="en-US" dirty="0"/>
              <a:t>Section 14.1</a:t>
            </a:r>
          </a:p>
        </p:txBody>
      </p:sp>
      <p:sp>
        <p:nvSpPr>
          <p:cNvPr id="2051" name="Subtitle 4"/>
          <p:cNvSpPr>
            <a:spLocks noGrp="1"/>
          </p:cNvSpPr>
          <p:nvPr>
            <p:ph type="subTitle" idx="1"/>
          </p:nvPr>
        </p:nvSpPr>
        <p:spPr>
          <a:xfrm>
            <a:off x="609600" y="3886200"/>
            <a:ext cx="8153400" cy="1752600"/>
          </a:xfrm>
        </p:spPr>
        <p:txBody>
          <a:bodyPr/>
          <a:lstStyle/>
          <a:p>
            <a:r>
              <a:rPr lang="en-US" sz="3600" dirty="0"/>
              <a:t>Trees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00A2AF-7685-AAAE-DDC8-0A4E9925797B}"/>
              </a:ext>
            </a:extLst>
          </p:cNvPr>
          <p:cNvSpPr>
            <a:spLocks noGrp="1"/>
          </p:cNvSpPr>
          <p:nvPr>
            <p:ph type="title"/>
          </p:nvPr>
        </p:nvSpPr>
        <p:spPr/>
        <p:txBody>
          <a:bodyPr/>
          <a:lstStyle/>
          <a:p>
            <a:r>
              <a:rPr lang="en-US" dirty="0"/>
              <a:t>Tree examples</a:t>
            </a:r>
          </a:p>
        </p:txBody>
      </p:sp>
      <p:sp>
        <p:nvSpPr>
          <p:cNvPr id="6" name="Content Placeholder 5">
            <a:extLst>
              <a:ext uri="{FF2B5EF4-FFF2-40B4-BE49-F238E27FC236}">
                <a16:creationId xmlns:a16="http://schemas.microsoft.com/office/drawing/2014/main" id="{B8C57DCD-785F-9199-F79B-65B213A6EE05}"/>
              </a:ext>
            </a:extLst>
          </p:cNvPr>
          <p:cNvSpPr>
            <a:spLocks noGrp="1"/>
          </p:cNvSpPr>
          <p:nvPr>
            <p:ph idx="1"/>
          </p:nvPr>
        </p:nvSpPr>
        <p:spPr/>
        <p:txBody>
          <a:bodyPr/>
          <a:lstStyle/>
          <a:p>
            <a:endParaRPr lang="en-US"/>
          </a:p>
        </p:txBody>
      </p:sp>
      <p:pic>
        <p:nvPicPr>
          <p:cNvPr id="8" name="Picture 7">
            <a:extLst>
              <a:ext uri="{FF2B5EF4-FFF2-40B4-BE49-F238E27FC236}">
                <a16:creationId xmlns:a16="http://schemas.microsoft.com/office/drawing/2014/main" id="{BDE556AF-9E4C-34FD-7253-6194B4647D84}"/>
              </a:ext>
            </a:extLst>
          </p:cNvPr>
          <p:cNvPicPr>
            <a:picLocks noChangeAspect="1"/>
          </p:cNvPicPr>
          <p:nvPr/>
        </p:nvPicPr>
        <p:blipFill>
          <a:blip r:embed="rId2"/>
          <a:stretch>
            <a:fillRect/>
          </a:stretch>
        </p:blipFill>
        <p:spPr>
          <a:xfrm>
            <a:off x="685801" y="2644071"/>
            <a:ext cx="7740516" cy="2842329"/>
          </a:xfrm>
          <a:prstGeom prst="rect">
            <a:avLst/>
          </a:prstGeom>
        </p:spPr>
      </p:pic>
    </p:spTree>
    <p:extLst>
      <p:ext uri="{BB962C8B-B14F-4D97-AF65-F5344CB8AC3E}">
        <p14:creationId xmlns:p14="http://schemas.microsoft.com/office/powerpoint/2010/main" val="1536089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21A2A-2607-16CD-ECC0-72CF756BAC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F9A9D5-677E-CCCF-B098-6B6DA6353B48}"/>
              </a:ext>
            </a:extLst>
          </p:cNvPr>
          <p:cNvSpPr>
            <a:spLocks noGrp="1"/>
          </p:cNvSpPr>
          <p:nvPr>
            <p:ph idx="1"/>
          </p:nvPr>
        </p:nvSpPr>
        <p:spPr/>
        <p:txBody>
          <a:bodyPr/>
          <a:lstStyle/>
          <a:p>
            <a:endParaRPr lang="en-US"/>
          </a:p>
        </p:txBody>
      </p:sp>
      <p:pic>
        <p:nvPicPr>
          <p:cNvPr id="2052" name="Picture 4" descr="image">
            <a:extLst>
              <a:ext uri="{FF2B5EF4-FFF2-40B4-BE49-F238E27FC236}">
                <a16:creationId xmlns:a16="http://schemas.microsoft.com/office/drawing/2014/main" id="{B3B5ABBE-3574-6AD6-67AE-BCF975949C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3988"/>
            <a:ext cx="9144000" cy="1468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3279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6E850-C52E-C088-793D-8AAEAD1419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2DDC9E-67E7-4171-99E1-3A6C3A5CAE2A}"/>
              </a:ext>
            </a:extLst>
          </p:cNvPr>
          <p:cNvSpPr>
            <a:spLocks noGrp="1"/>
          </p:cNvSpPr>
          <p:nvPr>
            <p:ph idx="1"/>
          </p:nvPr>
        </p:nvSpPr>
        <p:spPr/>
        <p:txBody>
          <a:bodyPr/>
          <a:lstStyle/>
          <a:p>
            <a:endParaRPr lang="en-US"/>
          </a:p>
        </p:txBody>
      </p:sp>
      <p:pic>
        <p:nvPicPr>
          <p:cNvPr id="4098" name="Picture 2" descr="image">
            <a:extLst>
              <a:ext uri="{FF2B5EF4-FFF2-40B4-BE49-F238E27FC236}">
                <a16:creationId xmlns:a16="http://schemas.microsoft.com/office/drawing/2014/main" id="{AA082712-27A6-5E12-8470-B6586E7BE4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482" y="1219200"/>
            <a:ext cx="7978259" cy="4495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1593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2D68B-FCE7-591B-D999-507A84C734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CEF0298-E6EF-E30D-30D0-8257EFD059CC}"/>
              </a:ext>
            </a:extLst>
          </p:cNvPr>
          <p:cNvSpPr>
            <a:spLocks noGrp="1"/>
          </p:cNvSpPr>
          <p:nvPr>
            <p:ph idx="1"/>
          </p:nvPr>
        </p:nvSpPr>
        <p:spPr/>
        <p:txBody>
          <a:bodyPr/>
          <a:lstStyle/>
          <a:p>
            <a:endParaRPr lang="en-US"/>
          </a:p>
        </p:txBody>
      </p:sp>
      <p:pic>
        <p:nvPicPr>
          <p:cNvPr id="3074" name="Picture 2" descr="image">
            <a:extLst>
              <a:ext uri="{FF2B5EF4-FFF2-40B4-BE49-F238E27FC236}">
                <a16:creationId xmlns:a16="http://schemas.microsoft.com/office/drawing/2014/main" id="{5C2E4A8B-7214-3C7B-982A-C5C8D92C83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4013"/>
            <a:ext cx="9144000" cy="6149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1865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1D14B6-CC39-FDF5-1879-DF41138891DC}"/>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AF9049F3-E8DA-FDE7-ECBD-19B1EE6771FA}"/>
              </a:ext>
            </a:extLst>
          </p:cNvPr>
          <p:cNvSpPr>
            <a:spLocks noGrp="1"/>
          </p:cNvSpPr>
          <p:nvPr>
            <p:ph sz="half" idx="1"/>
          </p:nvPr>
        </p:nvSpPr>
        <p:spPr>
          <a:xfrm>
            <a:off x="228600" y="1981200"/>
            <a:ext cx="4267200" cy="4114800"/>
          </a:xfrm>
        </p:spPr>
        <p:txBody>
          <a:bodyPr/>
          <a:lstStyle/>
          <a:p>
            <a:pPr marL="0" indent="0">
              <a:buNone/>
            </a:pPr>
            <a:r>
              <a:rPr lang="en-US" dirty="0"/>
              <a:t>Identify</a:t>
            </a:r>
          </a:p>
          <a:p>
            <a:pPr>
              <a:buFont typeface="Arial" panose="020B0604020202020204" pitchFamily="34" charset="0"/>
              <a:buChar char="•"/>
            </a:pPr>
            <a:r>
              <a:rPr lang="en-US" dirty="0"/>
              <a:t>The root</a:t>
            </a:r>
          </a:p>
          <a:p>
            <a:pPr>
              <a:buFont typeface="Arial" panose="020B0604020202020204" pitchFamily="34" charset="0"/>
              <a:buChar char="•"/>
            </a:pPr>
            <a:r>
              <a:rPr lang="en-US" dirty="0"/>
              <a:t>The height</a:t>
            </a:r>
          </a:p>
          <a:p>
            <a:pPr>
              <a:buFont typeface="Arial" panose="020B0604020202020204" pitchFamily="34" charset="0"/>
              <a:buChar char="•"/>
            </a:pPr>
            <a:r>
              <a:rPr lang="en-US" dirty="0"/>
              <a:t>The level of Felis</a:t>
            </a:r>
          </a:p>
          <a:p>
            <a:pPr>
              <a:buFont typeface="Arial" panose="020B0604020202020204" pitchFamily="34" charset="0"/>
              <a:buChar char="•"/>
            </a:pPr>
            <a:r>
              <a:rPr lang="en-US" dirty="0"/>
              <a:t>The parent of Carnivora</a:t>
            </a:r>
          </a:p>
          <a:p>
            <a:pPr>
              <a:buFont typeface="Arial" panose="020B0604020202020204" pitchFamily="34" charset="0"/>
              <a:buChar char="•"/>
            </a:pPr>
            <a:r>
              <a:rPr lang="en-US" dirty="0"/>
              <a:t>The child of Musca</a:t>
            </a:r>
          </a:p>
          <a:p>
            <a:pPr>
              <a:buFont typeface="Arial" panose="020B0604020202020204" pitchFamily="34" charset="0"/>
              <a:buChar char="•"/>
            </a:pPr>
            <a:r>
              <a:rPr lang="en-US" dirty="0"/>
              <a:t>The sibling to Homo</a:t>
            </a:r>
          </a:p>
          <a:p>
            <a:pPr>
              <a:buFont typeface="Arial" panose="020B0604020202020204" pitchFamily="34" charset="0"/>
              <a:buChar char="•"/>
            </a:pPr>
            <a:r>
              <a:rPr lang="en-US" dirty="0"/>
              <a:t>A leaf node</a:t>
            </a:r>
          </a:p>
          <a:p>
            <a:pPr>
              <a:buFont typeface="Arial" panose="020B0604020202020204" pitchFamily="34" charset="0"/>
              <a:buChar char="•"/>
            </a:pPr>
            <a:endParaRPr lang="en-US" dirty="0"/>
          </a:p>
        </p:txBody>
      </p:sp>
      <p:sp>
        <p:nvSpPr>
          <p:cNvPr id="6" name="Content Placeholder 5">
            <a:extLst>
              <a:ext uri="{FF2B5EF4-FFF2-40B4-BE49-F238E27FC236}">
                <a16:creationId xmlns:a16="http://schemas.microsoft.com/office/drawing/2014/main" id="{CDF84059-A676-3340-A8DE-D3C72985A7C1}"/>
              </a:ext>
            </a:extLst>
          </p:cNvPr>
          <p:cNvSpPr>
            <a:spLocks noGrp="1"/>
          </p:cNvSpPr>
          <p:nvPr>
            <p:ph sz="half" idx="2"/>
          </p:nvPr>
        </p:nvSpPr>
        <p:spPr/>
        <p:txBody>
          <a:bodyPr/>
          <a:lstStyle/>
          <a:p>
            <a:endParaRPr lang="en-US" dirty="0"/>
          </a:p>
        </p:txBody>
      </p:sp>
      <p:pic>
        <p:nvPicPr>
          <p:cNvPr id="3074" name="Picture 2" descr="image">
            <a:extLst>
              <a:ext uri="{FF2B5EF4-FFF2-40B4-BE49-F238E27FC236}">
                <a16:creationId xmlns:a16="http://schemas.microsoft.com/office/drawing/2014/main" id="{5C2E4A8B-7214-3C7B-982A-C5C8D92C83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0706" y="1"/>
            <a:ext cx="577814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9870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A0480-DCF1-89AE-79D1-383D91D6C140}"/>
              </a:ext>
            </a:extLst>
          </p:cNvPr>
          <p:cNvSpPr>
            <a:spLocks noGrp="1"/>
          </p:cNvSpPr>
          <p:nvPr>
            <p:ph type="title"/>
          </p:nvPr>
        </p:nvSpPr>
        <p:spPr>
          <a:xfrm>
            <a:off x="685800" y="152400"/>
            <a:ext cx="7772400" cy="1143000"/>
          </a:xfrm>
        </p:spPr>
        <p:txBody>
          <a:bodyPr/>
          <a:lstStyle/>
          <a:p>
            <a:r>
              <a:rPr lang="en-US" dirty="0"/>
              <a:t>What did the opening problem have to do with trees?</a:t>
            </a:r>
          </a:p>
        </p:txBody>
      </p:sp>
      <p:pic>
        <p:nvPicPr>
          <p:cNvPr id="5" name="Content Placeholder 4" descr="A diagram of a tree&#10;&#10;Description automatically generated">
            <a:extLst>
              <a:ext uri="{FF2B5EF4-FFF2-40B4-BE49-F238E27FC236}">
                <a16:creationId xmlns:a16="http://schemas.microsoft.com/office/drawing/2014/main" id="{820E3E32-4BB9-AB02-6C51-69B3741DFFC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447800"/>
            <a:ext cx="7162800" cy="5372100"/>
          </a:xfrm>
        </p:spPr>
      </p:pic>
    </p:spTree>
    <p:extLst>
      <p:ext uri="{BB962C8B-B14F-4D97-AF65-F5344CB8AC3E}">
        <p14:creationId xmlns:p14="http://schemas.microsoft.com/office/powerpoint/2010/main" val="2007558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BEF92-3199-A59B-8E1C-1F8052B0B48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5D7D6D-54FC-CF6D-B223-2FD6683DE8B1}"/>
              </a:ext>
            </a:extLst>
          </p:cNvPr>
          <p:cNvSpPr>
            <a:spLocks noGrp="1"/>
          </p:cNvSpPr>
          <p:nvPr>
            <p:ph idx="1"/>
          </p:nvPr>
        </p:nvSpPr>
        <p:spPr/>
        <p:txBody>
          <a:bodyPr/>
          <a:lstStyle/>
          <a:p>
            <a:endParaRPr lang="en-US"/>
          </a:p>
        </p:txBody>
      </p:sp>
      <p:pic>
        <p:nvPicPr>
          <p:cNvPr id="1026" name="Picture 2" descr="Artificial Intelligence Lecture 6: Search Methods III - ppt download">
            <a:extLst>
              <a:ext uri="{FF2B5EF4-FFF2-40B4-BE49-F238E27FC236}">
                <a16:creationId xmlns:a16="http://schemas.microsoft.com/office/drawing/2014/main" id="{FAD97AE6-C02C-35B8-A058-299180D7D0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083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CA45B-2FB6-432B-DEDD-BBE8EEA5CEC6}"/>
              </a:ext>
            </a:extLst>
          </p:cNvPr>
          <p:cNvSpPr>
            <a:spLocks noGrp="1"/>
          </p:cNvSpPr>
          <p:nvPr>
            <p:ph type="title"/>
          </p:nvPr>
        </p:nvSpPr>
        <p:spPr/>
        <p:txBody>
          <a:bodyPr/>
          <a:lstStyle/>
          <a:p>
            <a:r>
              <a:rPr lang="en-US" dirty="0"/>
              <a:t>Using several skills</a:t>
            </a:r>
          </a:p>
        </p:txBody>
      </p:sp>
      <p:sp>
        <p:nvSpPr>
          <p:cNvPr id="3" name="Content Placeholder 2">
            <a:extLst>
              <a:ext uri="{FF2B5EF4-FFF2-40B4-BE49-F238E27FC236}">
                <a16:creationId xmlns:a16="http://schemas.microsoft.com/office/drawing/2014/main" id="{0F271FB7-C771-2E5E-A242-1302E60527C0}"/>
              </a:ext>
            </a:extLst>
          </p:cNvPr>
          <p:cNvSpPr>
            <a:spLocks noGrp="1"/>
          </p:cNvSpPr>
          <p:nvPr>
            <p:ph idx="1"/>
          </p:nvPr>
        </p:nvSpPr>
        <p:spPr>
          <a:xfrm>
            <a:off x="685800" y="1524000"/>
            <a:ext cx="7772400" cy="4572000"/>
          </a:xfrm>
        </p:spPr>
        <p:txBody>
          <a:bodyPr/>
          <a:lstStyle/>
          <a:p>
            <a:r>
              <a:rPr lang="en-US" sz="2800" dirty="0"/>
              <a:t>Three IT Security Analysts - from now on just referred to as "analysts" - and three hackers are travelling together. Each of the analysts is carrying a flash drive containing incredibly sensitive passwords that the hackers would really like to steal.</a:t>
            </a:r>
          </a:p>
          <a:p>
            <a:r>
              <a:rPr lang="en-US" sz="2800" dirty="0"/>
              <a:t>As they are travelling together, they reach a river that they need to cross. The only way across is a canoe that can hold, at most, two people. They need to find a way to shuttle the six people across the river.</a:t>
            </a:r>
          </a:p>
        </p:txBody>
      </p:sp>
    </p:spTree>
    <p:extLst>
      <p:ext uri="{BB962C8B-B14F-4D97-AF65-F5344CB8AC3E}">
        <p14:creationId xmlns:p14="http://schemas.microsoft.com/office/powerpoint/2010/main" val="523201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6F34DB-A736-1984-0FA7-661E721057F5}"/>
              </a:ext>
            </a:extLst>
          </p:cNvPr>
          <p:cNvSpPr>
            <a:spLocks noGrp="1"/>
          </p:cNvSpPr>
          <p:nvPr>
            <p:ph idx="1"/>
          </p:nvPr>
        </p:nvSpPr>
        <p:spPr>
          <a:xfrm>
            <a:off x="228600" y="533400"/>
            <a:ext cx="8763000" cy="5562600"/>
          </a:xfrm>
        </p:spPr>
        <p:txBody>
          <a:bodyPr/>
          <a:lstStyle/>
          <a:p>
            <a:r>
              <a:rPr lang="en-US" sz="2800" dirty="0"/>
              <a:t>The boat cannot cross the river by itself. </a:t>
            </a:r>
          </a:p>
          <a:p>
            <a:r>
              <a:rPr lang="en-US" sz="2800" dirty="0"/>
              <a:t>If there are any analysts present on a bank, they must not be outnumbered by hackers (they steal the flash drive).</a:t>
            </a:r>
          </a:p>
          <a:p>
            <a:pPr lvl="1"/>
            <a:r>
              <a:rPr lang="en-US" dirty="0"/>
              <a:t>In other words, N analysts can fight off N hackers but NOT N+1 hackers (where N is a positive integer)</a:t>
            </a:r>
          </a:p>
          <a:p>
            <a:r>
              <a:rPr lang="en-US" sz="2800" dirty="0"/>
              <a:t>The boat on the bank it is considered "on the bank" even if someone stays on the boat and immediately rows back.</a:t>
            </a:r>
          </a:p>
          <a:p>
            <a:pPr lvl="1"/>
            <a:r>
              <a:rPr lang="en-US" dirty="0"/>
              <a:t>For example, if there is one analyst alone on one bank and the boat rows up with two hackers on it, that analyst is in danger EVEN if you decide to only get one hacker off the boat and send the other hacker back for more people.</a:t>
            </a:r>
          </a:p>
        </p:txBody>
      </p:sp>
    </p:spTree>
    <p:extLst>
      <p:ext uri="{BB962C8B-B14F-4D97-AF65-F5344CB8AC3E}">
        <p14:creationId xmlns:p14="http://schemas.microsoft.com/office/powerpoint/2010/main" val="3557523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754C8-0E08-15D2-86BD-943EEDBBE434}"/>
              </a:ext>
            </a:extLst>
          </p:cNvPr>
          <p:cNvSpPr>
            <a:spLocks noGrp="1"/>
          </p:cNvSpPr>
          <p:nvPr>
            <p:ph type="title"/>
          </p:nvPr>
        </p:nvSpPr>
        <p:spPr/>
        <p:txBody>
          <a:bodyPr/>
          <a:lstStyle/>
          <a:p>
            <a:r>
              <a:rPr lang="en-US" dirty="0"/>
              <a:t>How can you get everyone across the river?</a:t>
            </a:r>
          </a:p>
        </p:txBody>
      </p:sp>
      <p:sp>
        <p:nvSpPr>
          <p:cNvPr id="3" name="Content Placeholder 2">
            <a:extLst>
              <a:ext uri="{FF2B5EF4-FFF2-40B4-BE49-F238E27FC236}">
                <a16:creationId xmlns:a16="http://schemas.microsoft.com/office/drawing/2014/main" id="{3A53BE33-FDE5-07C5-2878-F44D29AEEB9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52040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4872B-1751-C407-9074-199A5B998CAC}"/>
              </a:ext>
            </a:extLst>
          </p:cNvPr>
          <p:cNvSpPr>
            <a:spLocks noGrp="1"/>
          </p:cNvSpPr>
          <p:nvPr>
            <p:ph type="title"/>
          </p:nvPr>
        </p:nvSpPr>
        <p:spPr/>
        <p:txBody>
          <a:bodyPr/>
          <a:lstStyle/>
          <a:p>
            <a:r>
              <a:rPr lang="en-US" dirty="0"/>
              <a:t>What does this have to do with graphs?</a:t>
            </a:r>
          </a:p>
        </p:txBody>
      </p:sp>
      <p:sp>
        <p:nvSpPr>
          <p:cNvPr id="3" name="Content Placeholder 2">
            <a:extLst>
              <a:ext uri="{FF2B5EF4-FFF2-40B4-BE49-F238E27FC236}">
                <a16:creationId xmlns:a16="http://schemas.microsoft.com/office/drawing/2014/main" id="{A2EF81F7-79DD-1849-CD0F-D1D7C895471D}"/>
              </a:ext>
            </a:extLst>
          </p:cNvPr>
          <p:cNvSpPr>
            <a:spLocks noGrp="1"/>
          </p:cNvSpPr>
          <p:nvPr>
            <p:ph idx="1"/>
          </p:nvPr>
        </p:nvSpPr>
        <p:spPr/>
        <p:txBody>
          <a:bodyPr/>
          <a:lstStyle/>
          <a:p>
            <a:r>
              <a:rPr lang="en-US" dirty="0"/>
              <a:t>How many nodes would there be in this graph?</a:t>
            </a:r>
          </a:p>
          <a:p>
            <a:pPr lvl="1"/>
            <a:r>
              <a:rPr lang="en-US" dirty="0"/>
              <a:t>Hint, how would you "encode" the situation? </a:t>
            </a:r>
          </a:p>
          <a:p>
            <a:pPr lvl="1"/>
            <a:r>
              <a:rPr lang="en-US" dirty="0"/>
              <a:t>Given this, how many encodings are possible?</a:t>
            </a:r>
          </a:p>
          <a:p>
            <a:r>
              <a:rPr lang="en-US" dirty="0"/>
              <a:t>What is the maximum degree of any node in this graph?</a:t>
            </a:r>
          </a:p>
          <a:p>
            <a:r>
              <a:rPr lang="en-US" dirty="0"/>
              <a:t>Would this be a connected graph?</a:t>
            </a:r>
          </a:p>
        </p:txBody>
      </p:sp>
    </p:spTree>
    <p:extLst>
      <p:ext uri="{BB962C8B-B14F-4D97-AF65-F5344CB8AC3E}">
        <p14:creationId xmlns:p14="http://schemas.microsoft.com/office/powerpoint/2010/main" val="3927874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EB935-AA9E-8D1C-998A-7FF5D6185B2B}"/>
              </a:ext>
            </a:extLst>
          </p:cNvPr>
          <p:cNvSpPr>
            <a:spLocks noGrp="1"/>
          </p:cNvSpPr>
          <p:nvPr>
            <p:ph type="title"/>
          </p:nvPr>
        </p:nvSpPr>
        <p:spPr/>
        <p:txBody>
          <a:bodyPr/>
          <a:lstStyle/>
          <a:p>
            <a:r>
              <a:rPr lang="en-US" dirty="0"/>
              <a:t>One graph of this space</a:t>
            </a:r>
          </a:p>
        </p:txBody>
      </p:sp>
      <p:pic>
        <p:nvPicPr>
          <p:cNvPr id="7" name="Content Placeholder 6" descr="A diagram of a network&#10;&#10;Description automatically generated">
            <a:extLst>
              <a:ext uri="{FF2B5EF4-FFF2-40B4-BE49-F238E27FC236}">
                <a16:creationId xmlns:a16="http://schemas.microsoft.com/office/drawing/2014/main" id="{EDA9378A-01D0-C03E-1ECB-229A16DD11A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1466850"/>
            <a:ext cx="7086600" cy="5314950"/>
          </a:xfrm>
        </p:spPr>
      </p:pic>
    </p:spTree>
    <p:extLst>
      <p:ext uri="{BB962C8B-B14F-4D97-AF65-F5344CB8AC3E}">
        <p14:creationId xmlns:p14="http://schemas.microsoft.com/office/powerpoint/2010/main" val="3543802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“Trees”</a:t>
            </a:r>
          </a:p>
        </p:txBody>
      </p:sp>
      <p:sp>
        <p:nvSpPr>
          <p:cNvPr id="3" name="Content Placeholder 2"/>
          <p:cNvSpPr>
            <a:spLocks noGrp="1"/>
          </p:cNvSpPr>
          <p:nvPr>
            <p:ph idx="1"/>
          </p:nvPr>
        </p:nvSpPr>
        <p:spPr/>
        <p:txBody>
          <a:bodyPr/>
          <a:lstStyle/>
          <a:p>
            <a:r>
              <a:rPr lang="en-US" dirty="0"/>
              <a:t>Your book's definition</a:t>
            </a:r>
          </a:p>
          <a:p>
            <a:pPr lvl="1"/>
            <a:r>
              <a:rPr lang="en-US" dirty="0"/>
              <a:t>A tree is an undirected graph that is connected and has no cycles</a:t>
            </a:r>
          </a:p>
        </p:txBody>
      </p:sp>
    </p:spTree>
    <p:extLst>
      <p:ext uri="{BB962C8B-B14F-4D97-AF65-F5344CB8AC3E}">
        <p14:creationId xmlns:p14="http://schemas.microsoft.com/office/powerpoint/2010/main" val="2332771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Trees – Vocabulary</a:t>
            </a:r>
          </a:p>
        </p:txBody>
      </p:sp>
      <p:sp>
        <p:nvSpPr>
          <p:cNvPr id="3" name="Content Placeholder 2"/>
          <p:cNvSpPr>
            <a:spLocks noGrp="1"/>
          </p:cNvSpPr>
          <p:nvPr>
            <p:ph sz="half" idx="1"/>
          </p:nvPr>
        </p:nvSpPr>
        <p:spPr/>
        <p:txBody>
          <a:bodyPr/>
          <a:lstStyle/>
          <a:p>
            <a:r>
              <a:rPr lang="en-US" b="1" dirty="0"/>
              <a:t>Free tree</a:t>
            </a:r>
          </a:p>
          <a:p>
            <a:r>
              <a:rPr lang="en-US" b="1" dirty="0"/>
              <a:t>Rooted tree</a:t>
            </a:r>
          </a:p>
          <a:p>
            <a:r>
              <a:rPr lang="en-US" b="1" dirty="0"/>
              <a:t>Root</a:t>
            </a:r>
          </a:p>
          <a:p>
            <a:r>
              <a:rPr lang="en-US" b="1" dirty="0"/>
              <a:t>Level</a:t>
            </a:r>
          </a:p>
          <a:p>
            <a:r>
              <a:rPr lang="en-US" b="1" dirty="0"/>
              <a:t>Height</a:t>
            </a:r>
          </a:p>
          <a:p>
            <a:r>
              <a:rPr lang="en-US" b="1" dirty="0"/>
              <a:t>Parent/ancestor</a:t>
            </a:r>
          </a:p>
          <a:p>
            <a:r>
              <a:rPr lang="en-US" b="1" dirty="0"/>
              <a:t>Child/descendant</a:t>
            </a:r>
          </a:p>
          <a:p>
            <a:pPr marL="0" indent="0">
              <a:buNone/>
            </a:pPr>
            <a:endParaRPr lang="en-US" b="1" dirty="0"/>
          </a:p>
          <a:p>
            <a:endParaRPr lang="en-US" dirty="0"/>
          </a:p>
        </p:txBody>
      </p:sp>
      <p:sp>
        <p:nvSpPr>
          <p:cNvPr id="4" name="Content Placeholder 3"/>
          <p:cNvSpPr>
            <a:spLocks noGrp="1"/>
          </p:cNvSpPr>
          <p:nvPr>
            <p:ph sz="half" idx="2"/>
          </p:nvPr>
        </p:nvSpPr>
        <p:spPr/>
        <p:txBody>
          <a:bodyPr/>
          <a:lstStyle/>
          <a:p>
            <a:r>
              <a:rPr lang="en-US" b="1" dirty="0"/>
              <a:t>Leaf</a:t>
            </a:r>
          </a:p>
          <a:p>
            <a:r>
              <a:rPr lang="en-US" b="1" dirty="0"/>
              <a:t>Siblings</a:t>
            </a:r>
          </a:p>
          <a:p>
            <a:r>
              <a:rPr lang="en-US" b="1" dirty="0"/>
              <a:t>Subtree</a:t>
            </a:r>
          </a:p>
          <a:p>
            <a:endParaRPr lang="en-US" b="1" dirty="0"/>
          </a:p>
          <a:p>
            <a:r>
              <a:rPr lang="en-US" b="1" dirty="0"/>
              <a:t>Spanning Tree</a:t>
            </a:r>
          </a:p>
          <a:p>
            <a:endParaRPr lang="en-US" b="1" dirty="0"/>
          </a:p>
          <a:p>
            <a:endParaRPr lang="en-US" dirty="0"/>
          </a:p>
        </p:txBody>
      </p:sp>
    </p:spTree>
    <p:extLst>
      <p:ext uri="{BB962C8B-B14F-4D97-AF65-F5344CB8AC3E}">
        <p14:creationId xmlns:p14="http://schemas.microsoft.com/office/powerpoint/2010/main" val="334228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C67DB-7791-5C9E-1E00-7AF47B3EA0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55EC43-110E-546E-96DD-D8210B8DE263}"/>
              </a:ext>
            </a:extLst>
          </p:cNvPr>
          <p:cNvSpPr>
            <a:spLocks noGrp="1"/>
          </p:cNvSpPr>
          <p:nvPr>
            <p:ph idx="1"/>
          </p:nvPr>
        </p:nvSpPr>
        <p:spPr/>
        <p:txBody>
          <a:bodyPr/>
          <a:lstStyle/>
          <a:p>
            <a:endParaRPr lang="en-US"/>
          </a:p>
        </p:txBody>
      </p:sp>
      <p:pic>
        <p:nvPicPr>
          <p:cNvPr id="1026" name="Picture 2" descr="Trees vs. Graphs - Open4Tech">
            <a:extLst>
              <a:ext uri="{FF2B5EF4-FFF2-40B4-BE49-F238E27FC236}">
                <a16:creationId xmlns:a16="http://schemas.microsoft.com/office/drawing/2014/main" id="{B5977290-C50C-220A-842C-FE49979BA3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24000"/>
            <a:ext cx="762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0210676"/>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3853</TotalTime>
  <Words>383</Words>
  <Application>Microsoft Office PowerPoint</Application>
  <PresentationFormat>On-screen Show (4:3)</PresentationFormat>
  <Paragraphs>44</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Times New Roman</vt:lpstr>
      <vt:lpstr>Default Design</vt:lpstr>
      <vt:lpstr>Section 14.1</vt:lpstr>
      <vt:lpstr>Using several skills</vt:lpstr>
      <vt:lpstr>PowerPoint Presentation</vt:lpstr>
      <vt:lpstr>How can you get everyone across the river?</vt:lpstr>
      <vt:lpstr>What does this have to do with graphs?</vt:lpstr>
      <vt:lpstr>One graph of this space</vt:lpstr>
      <vt:lpstr>What are “Trees”</vt:lpstr>
      <vt:lpstr>Trees – Vocabulary</vt:lpstr>
      <vt:lpstr>PowerPoint Presentation</vt:lpstr>
      <vt:lpstr>Tree examples</vt:lpstr>
      <vt:lpstr>PowerPoint Presentation</vt:lpstr>
      <vt:lpstr>PowerPoint Presentation</vt:lpstr>
      <vt:lpstr>PowerPoint Presentation</vt:lpstr>
      <vt:lpstr>PowerPoint Presentation</vt:lpstr>
      <vt:lpstr>What did the opening problem have to do with trees?</vt:lpstr>
      <vt:lpstr>PowerPoint Presentation</vt:lpstr>
    </vt:vector>
  </TitlesOfParts>
  <Company>College of Natural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CS I</dc:title>
  <dc:creator>System Administrator</dc:creator>
  <cp:lastModifiedBy>Ben Schafer</cp:lastModifiedBy>
  <cp:revision>259</cp:revision>
  <dcterms:created xsi:type="dcterms:W3CDTF">2003-08-11T17:41:56Z</dcterms:created>
  <dcterms:modified xsi:type="dcterms:W3CDTF">2024-04-15T19:14:21Z</dcterms:modified>
</cp:coreProperties>
</file>