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51" r:id="rId2"/>
    <p:sldId id="636" r:id="rId3"/>
    <p:sldId id="627" r:id="rId4"/>
    <p:sldId id="624" r:id="rId5"/>
    <p:sldId id="608" r:id="rId6"/>
    <p:sldId id="634" r:id="rId7"/>
    <p:sldId id="649" r:id="rId8"/>
    <p:sldId id="644" r:id="rId9"/>
    <p:sldId id="646" r:id="rId10"/>
    <p:sldId id="647" r:id="rId11"/>
    <p:sldId id="637" r:id="rId12"/>
    <p:sldId id="638" r:id="rId13"/>
    <p:sldId id="639" r:id="rId14"/>
    <p:sldId id="640" r:id="rId15"/>
    <p:sldId id="648" r:id="rId16"/>
    <p:sldId id="641" r:id="rId17"/>
    <p:sldId id="64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3F9B5"/>
    <a:srgbClr val="F7EEA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3" autoAdjust="0"/>
    <p:restoredTop sz="94676" autoAdjust="0"/>
  </p:normalViewPr>
  <p:slideViewPr>
    <p:cSldViewPr>
      <p:cViewPr varScale="1">
        <p:scale>
          <a:sx n="78" d="100"/>
          <a:sy n="78" d="100"/>
        </p:scale>
        <p:origin x="158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AE9E66D-305B-43AA-AD1D-E9981812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70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FCC15D5-8D6E-4FC3-9CD0-6293938D2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1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73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8A0824-0885-351F-9219-389A8C60E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3659F209-F52A-5BF4-982F-12B88CBB5D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CD9343E8-1963-A4B9-E7D4-B7EFB256B8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34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1FD3FF-DC6C-36FB-E56A-0FC218328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B1E6A95A-4E88-FFE2-A551-F2AADC15A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B13B429-0A87-9FC5-7A20-4D6E80E7D1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3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9AC3E-C2C8-4A67-BA76-E2C5B2F78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4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3E7EA-2395-432D-B052-A5AF93E02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B2AC-3779-4DEF-8074-0AB2FA5B0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00EE-69A3-4DBC-9F63-ADCBB7669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8339D-905B-4E37-AFD2-C7AB2221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1FFC-1D2D-4136-9BFB-C692AA747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5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83F9E-E4E9-46DF-B722-CE1C1FCCC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D6F3-A0DC-429D-B050-6D6F783B8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C05A-DA11-4252-B786-9F05AB884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1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5272B-CC5B-4BDF-BED8-AB9684B75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0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54B8-CC56-413B-AFCB-0A40C57B8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6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1085-0C87-4E9B-B8FC-151062EDA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1D0858-AC92-4A99-8E6D-B0051BD4F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13.2</a:t>
            </a: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153400" cy="1752600"/>
          </a:xfrm>
        </p:spPr>
        <p:txBody>
          <a:bodyPr/>
          <a:lstStyle/>
          <a:p>
            <a:r>
              <a:rPr lang="en-US" sz="3600" dirty="0"/>
              <a:t>Graph Representation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BD9A7-DB09-0FD6-7B93-3FCCBC1C3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5F2C743-BAC4-2CC5-4F21-E6CAD9A0F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Introduction: Formal Definition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AD7E90E-A52F-B039-15BD-A3E45B3FF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What is the formal/mathematical definition of this graph?</a:t>
            </a:r>
          </a:p>
          <a:p>
            <a:endParaRPr lang="en-US" altLang="en-US" dirty="0"/>
          </a:p>
        </p:txBody>
      </p:sp>
      <p:grpSp>
        <p:nvGrpSpPr>
          <p:cNvPr id="58" name="Group 4">
            <a:extLst>
              <a:ext uri="{FF2B5EF4-FFF2-40B4-BE49-F238E27FC236}">
                <a16:creationId xmlns:a16="http://schemas.microsoft.com/office/drawing/2014/main" id="{E714E6A9-7F33-5C23-3214-C9F0A33603B4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5960899"/>
            <a:ext cx="762001" cy="762001"/>
            <a:chOff x="3744" y="2016"/>
            <a:chExt cx="480" cy="480"/>
          </a:xfrm>
        </p:grpSpPr>
        <p:sp>
          <p:nvSpPr>
            <p:cNvPr id="59" name="Oval 5">
              <a:extLst>
                <a:ext uri="{FF2B5EF4-FFF2-40B4-BE49-F238E27FC236}">
                  <a16:creationId xmlns:a16="http://schemas.microsoft.com/office/drawing/2014/main" id="{0A9798D3-1FFE-F269-B16B-CB67086DB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016"/>
              <a:ext cx="480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6">
              <a:extLst>
                <a:ext uri="{FF2B5EF4-FFF2-40B4-BE49-F238E27FC236}">
                  <a16:creationId xmlns:a16="http://schemas.microsoft.com/office/drawing/2014/main" id="{FB223C0B-6359-BBF3-7415-1E19DA60E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2" y="2115"/>
              <a:ext cx="264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D</a:t>
              </a:r>
            </a:p>
          </p:txBody>
        </p:sp>
      </p:grpSp>
      <p:grpSp>
        <p:nvGrpSpPr>
          <p:cNvPr id="61" name="Group 7">
            <a:extLst>
              <a:ext uri="{FF2B5EF4-FFF2-40B4-BE49-F238E27FC236}">
                <a16:creationId xmlns:a16="http://schemas.microsoft.com/office/drawing/2014/main" id="{3B3FD117-3329-8C55-D83F-C44E3B3A5314}"/>
              </a:ext>
            </a:extLst>
          </p:cNvPr>
          <p:cNvGrpSpPr>
            <a:grpSpLocks/>
          </p:cNvGrpSpPr>
          <p:nvPr/>
        </p:nvGrpSpPr>
        <p:grpSpPr bwMode="auto">
          <a:xfrm>
            <a:off x="6864457" y="3602994"/>
            <a:ext cx="760413" cy="762001"/>
            <a:chOff x="4512" y="1104"/>
            <a:chExt cx="479" cy="480"/>
          </a:xfrm>
        </p:grpSpPr>
        <p:sp>
          <p:nvSpPr>
            <p:cNvPr id="62" name="Oval 8">
              <a:extLst>
                <a:ext uri="{FF2B5EF4-FFF2-40B4-BE49-F238E27FC236}">
                  <a16:creationId xmlns:a16="http://schemas.microsoft.com/office/drawing/2014/main" id="{1BB40786-EDF1-860D-0F11-377D0FD7F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0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9">
              <a:extLst>
                <a:ext uri="{FF2B5EF4-FFF2-40B4-BE49-F238E27FC236}">
                  <a16:creationId xmlns:a16="http://schemas.microsoft.com/office/drawing/2014/main" id="{D8163D35-1A54-525C-5705-89A7B3BE1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" y="1203"/>
              <a:ext cx="23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E</a:t>
              </a:r>
            </a:p>
          </p:txBody>
        </p:sp>
      </p:grpSp>
      <p:grpSp>
        <p:nvGrpSpPr>
          <p:cNvPr id="10240" name="Group 10">
            <a:extLst>
              <a:ext uri="{FF2B5EF4-FFF2-40B4-BE49-F238E27FC236}">
                <a16:creationId xmlns:a16="http://schemas.microsoft.com/office/drawing/2014/main" id="{1D568409-1B8B-4B4B-4EF9-63E76FD776EE}"/>
              </a:ext>
            </a:extLst>
          </p:cNvPr>
          <p:cNvGrpSpPr>
            <a:grpSpLocks/>
          </p:cNvGrpSpPr>
          <p:nvPr/>
        </p:nvGrpSpPr>
        <p:grpSpPr bwMode="auto">
          <a:xfrm>
            <a:off x="7849393" y="4534693"/>
            <a:ext cx="760413" cy="760413"/>
            <a:chOff x="4800" y="2352"/>
            <a:chExt cx="479" cy="479"/>
          </a:xfrm>
        </p:grpSpPr>
        <p:sp>
          <p:nvSpPr>
            <p:cNvPr id="10241" name="Oval 11">
              <a:extLst>
                <a:ext uri="{FF2B5EF4-FFF2-40B4-BE49-F238E27FC236}">
                  <a16:creationId xmlns:a16="http://schemas.microsoft.com/office/drawing/2014/main" id="{FCFF7134-167A-70FE-1EDF-D737195D7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352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" name="Text Box 12">
              <a:extLst>
                <a:ext uri="{FF2B5EF4-FFF2-40B4-BE49-F238E27FC236}">
                  <a16:creationId xmlns:a16="http://schemas.microsoft.com/office/drawing/2014/main" id="{A639E9C6-C697-D8DA-46A0-A2C593A6E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7" y="2451"/>
              <a:ext cx="226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F</a:t>
              </a:r>
            </a:p>
          </p:txBody>
        </p:sp>
      </p:grpSp>
      <p:grpSp>
        <p:nvGrpSpPr>
          <p:cNvPr id="10245" name="Group 13">
            <a:extLst>
              <a:ext uri="{FF2B5EF4-FFF2-40B4-BE49-F238E27FC236}">
                <a16:creationId xmlns:a16="http://schemas.microsoft.com/office/drawing/2014/main" id="{1ACC1CEC-5848-426D-4904-C062A9C95D68}"/>
              </a:ext>
            </a:extLst>
          </p:cNvPr>
          <p:cNvGrpSpPr>
            <a:grpSpLocks/>
          </p:cNvGrpSpPr>
          <p:nvPr/>
        </p:nvGrpSpPr>
        <p:grpSpPr bwMode="auto">
          <a:xfrm>
            <a:off x="4191794" y="3638783"/>
            <a:ext cx="760412" cy="760413"/>
            <a:chOff x="2880" y="1488"/>
            <a:chExt cx="479" cy="479"/>
          </a:xfrm>
        </p:grpSpPr>
        <p:sp>
          <p:nvSpPr>
            <p:cNvPr id="10246" name="Oval 14">
              <a:extLst>
                <a:ext uri="{FF2B5EF4-FFF2-40B4-BE49-F238E27FC236}">
                  <a16:creationId xmlns:a16="http://schemas.microsoft.com/office/drawing/2014/main" id="{BA6A8E20-EDD1-3938-188C-64180BE13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488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Text Box 15">
              <a:extLst>
                <a:ext uri="{FF2B5EF4-FFF2-40B4-BE49-F238E27FC236}">
                  <a16:creationId xmlns:a16="http://schemas.microsoft.com/office/drawing/2014/main" id="{F892A2BF-E59C-DF84-C7AC-ADE18E1A4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" y="1587"/>
              <a:ext cx="25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C</a:t>
              </a:r>
            </a:p>
          </p:txBody>
        </p:sp>
      </p:grpSp>
      <p:grpSp>
        <p:nvGrpSpPr>
          <p:cNvPr id="10248" name="Group 16">
            <a:extLst>
              <a:ext uri="{FF2B5EF4-FFF2-40B4-BE49-F238E27FC236}">
                <a16:creationId xmlns:a16="http://schemas.microsoft.com/office/drawing/2014/main" id="{FFE177AF-E3B5-C1B0-78CB-1E8F6A8F3E1F}"/>
              </a:ext>
            </a:extLst>
          </p:cNvPr>
          <p:cNvGrpSpPr>
            <a:grpSpLocks/>
          </p:cNvGrpSpPr>
          <p:nvPr/>
        </p:nvGrpSpPr>
        <p:grpSpPr bwMode="auto">
          <a:xfrm>
            <a:off x="2537297" y="5962487"/>
            <a:ext cx="762001" cy="760413"/>
            <a:chOff x="864" y="3072"/>
            <a:chExt cx="480" cy="479"/>
          </a:xfrm>
        </p:grpSpPr>
        <p:sp>
          <p:nvSpPr>
            <p:cNvPr id="10249" name="Oval 17">
              <a:extLst>
                <a:ext uri="{FF2B5EF4-FFF2-40B4-BE49-F238E27FC236}">
                  <a16:creationId xmlns:a16="http://schemas.microsoft.com/office/drawing/2014/main" id="{F682D156-3066-1D8D-91F8-CC33750DE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072"/>
              <a:ext cx="480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Text Box 18">
              <a:extLst>
                <a:ext uri="{FF2B5EF4-FFF2-40B4-BE49-F238E27FC236}">
                  <a16:creationId xmlns:a16="http://schemas.microsoft.com/office/drawing/2014/main" id="{9855126E-1677-9118-6E0F-F9CFBFA83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3171"/>
              <a:ext cx="24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B</a:t>
              </a:r>
            </a:p>
          </p:txBody>
        </p:sp>
      </p:grpSp>
      <p:grpSp>
        <p:nvGrpSpPr>
          <p:cNvPr id="10251" name="Group 19">
            <a:extLst>
              <a:ext uri="{FF2B5EF4-FFF2-40B4-BE49-F238E27FC236}">
                <a16:creationId xmlns:a16="http://schemas.microsoft.com/office/drawing/2014/main" id="{78588769-5A4E-2235-34A2-D667AE5234A6}"/>
              </a:ext>
            </a:extLst>
          </p:cNvPr>
          <p:cNvGrpSpPr>
            <a:grpSpLocks/>
          </p:cNvGrpSpPr>
          <p:nvPr/>
        </p:nvGrpSpPr>
        <p:grpSpPr bwMode="auto">
          <a:xfrm>
            <a:off x="2135975" y="4364995"/>
            <a:ext cx="760413" cy="762001"/>
            <a:chOff x="624" y="1584"/>
            <a:chExt cx="479" cy="480"/>
          </a:xfrm>
        </p:grpSpPr>
        <p:sp>
          <p:nvSpPr>
            <p:cNvPr id="10252" name="Oval 20">
              <a:extLst>
                <a:ext uri="{FF2B5EF4-FFF2-40B4-BE49-F238E27FC236}">
                  <a16:creationId xmlns:a16="http://schemas.microsoft.com/office/drawing/2014/main" id="{FBD3A5CF-894B-0096-57C4-CAF837CB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58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Text Box 21">
              <a:extLst>
                <a:ext uri="{FF2B5EF4-FFF2-40B4-BE49-F238E27FC236}">
                  <a16:creationId xmlns:a16="http://schemas.microsoft.com/office/drawing/2014/main" id="{A610469B-C464-0011-BCB0-D9A1DCE77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" y="1683"/>
              <a:ext cx="24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A</a:t>
              </a:r>
            </a:p>
          </p:txBody>
        </p:sp>
      </p:grpSp>
      <p:cxnSp>
        <p:nvCxnSpPr>
          <p:cNvPr id="10254" name="AutoShape 22">
            <a:extLst>
              <a:ext uri="{FF2B5EF4-FFF2-40B4-BE49-F238E27FC236}">
                <a16:creationId xmlns:a16="http://schemas.microsoft.com/office/drawing/2014/main" id="{ABD8CCDB-70DD-F241-707A-4CEB5E696230}"/>
              </a:ext>
            </a:extLst>
          </p:cNvPr>
          <p:cNvCxnSpPr>
            <a:cxnSpLocks noChangeShapeType="1"/>
            <a:stCxn id="10246" idx="4"/>
            <a:endCxn id="59" idx="1"/>
          </p:cNvCxnSpPr>
          <p:nvPr/>
        </p:nvCxnSpPr>
        <p:spPr bwMode="auto">
          <a:xfrm>
            <a:off x="4572000" y="4399196"/>
            <a:ext cx="2016592" cy="167329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AutoShape 23">
            <a:extLst>
              <a:ext uri="{FF2B5EF4-FFF2-40B4-BE49-F238E27FC236}">
                <a16:creationId xmlns:a16="http://schemas.microsoft.com/office/drawing/2014/main" id="{42BA65D5-93E0-FB7D-4D29-D740D91B3EAC}"/>
              </a:ext>
            </a:extLst>
          </p:cNvPr>
          <p:cNvCxnSpPr>
            <a:cxnSpLocks noChangeShapeType="1"/>
            <a:stCxn id="10246" idx="4"/>
            <a:endCxn id="62" idx="4"/>
          </p:cNvCxnSpPr>
          <p:nvPr/>
        </p:nvCxnSpPr>
        <p:spPr bwMode="auto">
          <a:xfrm flipV="1">
            <a:off x="4572000" y="4364995"/>
            <a:ext cx="2672664" cy="34201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AutoShape 24">
            <a:extLst>
              <a:ext uri="{FF2B5EF4-FFF2-40B4-BE49-F238E27FC236}">
                <a16:creationId xmlns:a16="http://schemas.microsoft.com/office/drawing/2014/main" id="{0CD0542E-9958-97D3-F6B7-DD9F90FEFE46}"/>
              </a:ext>
            </a:extLst>
          </p:cNvPr>
          <p:cNvCxnSpPr>
            <a:cxnSpLocks noChangeShapeType="1"/>
            <a:stCxn id="59" idx="1"/>
          </p:cNvCxnSpPr>
          <p:nvPr/>
        </p:nvCxnSpPr>
        <p:spPr bwMode="auto">
          <a:xfrm flipH="1" flipV="1">
            <a:off x="2918297" y="4758999"/>
            <a:ext cx="3670295" cy="1313492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AutoShape 25">
            <a:extLst>
              <a:ext uri="{FF2B5EF4-FFF2-40B4-BE49-F238E27FC236}">
                <a16:creationId xmlns:a16="http://schemas.microsoft.com/office/drawing/2014/main" id="{3A865A50-7D78-A6E4-5A02-FE832A833DD3}"/>
              </a:ext>
            </a:extLst>
          </p:cNvPr>
          <p:cNvCxnSpPr>
            <a:cxnSpLocks noChangeShapeType="1"/>
            <a:stCxn id="10252" idx="6"/>
            <a:endCxn id="10249" idx="6"/>
          </p:cNvCxnSpPr>
          <p:nvPr/>
        </p:nvCxnSpPr>
        <p:spPr bwMode="auto">
          <a:xfrm>
            <a:off x="2896388" y="4745996"/>
            <a:ext cx="402910" cy="1596698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AutoShape 26">
            <a:extLst>
              <a:ext uri="{FF2B5EF4-FFF2-40B4-BE49-F238E27FC236}">
                <a16:creationId xmlns:a16="http://schemas.microsoft.com/office/drawing/2014/main" id="{3C91A860-90D6-252F-C51A-22CDACA67773}"/>
              </a:ext>
            </a:extLst>
          </p:cNvPr>
          <p:cNvCxnSpPr>
            <a:cxnSpLocks noChangeShapeType="1"/>
            <a:stCxn id="10241" idx="2"/>
            <a:endCxn id="10249" idx="6"/>
          </p:cNvCxnSpPr>
          <p:nvPr/>
        </p:nvCxnSpPr>
        <p:spPr bwMode="auto">
          <a:xfrm flipH="1">
            <a:off x="3299298" y="4914900"/>
            <a:ext cx="4550095" cy="1427794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AutoShape 27">
            <a:extLst>
              <a:ext uri="{FF2B5EF4-FFF2-40B4-BE49-F238E27FC236}">
                <a16:creationId xmlns:a16="http://schemas.microsoft.com/office/drawing/2014/main" id="{6757E14D-9651-03C5-07DE-4715C7F1D593}"/>
              </a:ext>
            </a:extLst>
          </p:cNvPr>
          <p:cNvCxnSpPr>
            <a:cxnSpLocks noChangeShapeType="1"/>
            <a:stCxn id="10241" idx="2"/>
            <a:endCxn id="62" idx="4"/>
          </p:cNvCxnSpPr>
          <p:nvPr/>
        </p:nvCxnSpPr>
        <p:spPr bwMode="auto">
          <a:xfrm flipH="1" flipV="1">
            <a:off x="7244664" y="4364995"/>
            <a:ext cx="604729" cy="54990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AutoShape 28">
            <a:extLst>
              <a:ext uri="{FF2B5EF4-FFF2-40B4-BE49-F238E27FC236}">
                <a16:creationId xmlns:a16="http://schemas.microsoft.com/office/drawing/2014/main" id="{F40EA14A-439B-AE1B-1965-A2AA2AE01CD9}"/>
              </a:ext>
            </a:extLst>
          </p:cNvPr>
          <p:cNvCxnSpPr>
            <a:cxnSpLocks noChangeShapeType="1"/>
            <a:stCxn id="59" idx="1"/>
            <a:endCxn id="10249" idx="6"/>
          </p:cNvCxnSpPr>
          <p:nvPr/>
        </p:nvCxnSpPr>
        <p:spPr bwMode="auto">
          <a:xfrm flipH="1">
            <a:off x="3299298" y="6072491"/>
            <a:ext cx="3289294" cy="270203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AutoShape 29">
            <a:extLst>
              <a:ext uri="{FF2B5EF4-FFF2-40B4-BE49-F238E27FC236}">
                <a16:creationId xmlns:a16="http://schemas.microsoft.com/office/drawing/2014/main" id="{D61DB246-47B8-99DF-63D3-87BB598D25D6}"/>
              </a:ext>
            </a:extLst>
          </p:cNvPr>
          <p:cNvCxnSpPr>
            <a:cxnSpLocks noChangeShapeType="1"/>
            <a:stCxn id="10246" idx="4"/>
            <a:endCxn id="10249" idx="6"/>
          </p:cNvCxnSpPr>
          <p:nvPr/>
        </p:nvCxnSpPr>
        <p:spPr bwMode="auto">
          <a:xfrm flipH="1">
            <a:off x="3299298" y="4399196"/>
            <a:ext cx="1272702" cy="1943498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AutoShape 30">
            <a:extLst>
              <a:ext uri="{FF2B5EF4-FFF2-40B4-BE49-F238E27FC236}">
                <a16:creationId xmlns:a16="http://schemas.microsoft.com/office/drawing/2014/main" id="{339CA436-581A-9A2C-51CA-0278A7CF288C}"/>
              </a:ext>
            </a:extLst>
          </p:cNvPr>
          <p:cNvCxnSpPr>
            <a:cxnSpLocks noChangeShapeType="1"/>
            <a:stCxn id="59" idx="1"/>
          </p:cNvCxnSpPr>
          <p:nvPr/>
        </p:nvCxnSpPr>
        <p:spPr bwMode="auto">
          <a:xfrm flipV="1">
            <a:off x="6588592" y="4916356"/>
            <a:ext cx="1271354" cy="115613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3688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 on the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  <a:p>
            <a:r>
              <a:rPr lang="en-US" dirty="0"/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385794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2176462"/>
            <a:ext cx="93535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17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2176462"/>
            <a:ext cx="9353550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057399"/>
            <a:ext cx="264795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2062162"/>
            <a:ext cx="933450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057399"/>
            <a:ext cx="933450" cy="2619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010" y="2084291"/>
            <a:ext cx="9334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  <a:p>
            <a:endParaRPr lang="en-US" dirty="0"/>
          </a:p>
          <a:p>
            <a:r>
              <a:rPr lang="en-US" dirty="0"/>
              <a:t>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1981200"/>
            <a:ext cx="44291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0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92C5-7641-0920-7DF0-9832BF7A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A0C4-B66B-1DD4-F3A6-C5321AAFC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would you use one representation over the other?</a:t>
            </a:r>
          </a:p>
        </p:txBody>
      </p:sp>
    </p:spTree>
    <p:extLst>
      <p:ext uri="{BB962C8B-B14F-4D97-AF65-F5344CB8AC3E}">
        <p14:creationId xmlns:p14="http://schemas.microsoft.com/office/powerpoint/2010/main" val="4222105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1.daysofwonder.com/tickettoride/en/img/tt-inside-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89535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14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2667000"/>
            <a:ext cx="3352800" cy="1752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" y="1987826"/>
            <a:ext cx="3062906" cy="21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3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“Graphs”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are fundamental objects in discrete mathematics that model relationships between pairs of objects.</a:t>
            </a:r>
          </a:p>
        </p:txBody>
      </p:sp>
    </p:spTree>
    <p:extLst>
      <p:ext uri="{BB962C8B-B14F-4D97-AF65-F5344CB8AC3E}">
        <p14:creationId xmlns:p14="http://schemas.microsoft.com/office/powerpoint/2010/main" val="233277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Graphs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181599" y="5791200"/>
            <a:ext cx="762001" cy="762001"/>
            <a:chOff x="3744" y="2016"/>
            <a:chExt cx="480" cy="480"/>
          </a:xfrm>
        </p:grpSpPr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3744" y="2016"/>
              <a:ext cx="480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852" y="2115"/>
              <a:ext cx="264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D</a:t>
              </a:r>
            </a:p>
          </p:txBody>
        </p:sp>
      </p:grp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7162805" y="1752601"/>
            <a:ext cx="760413" cy="762001"/>
            <a:chOff x="4512" y="1104"/>
            <a:chExt cx="479" cy="480"/>
          </a:xfrm>
        </p:grpSpPr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4512" y="110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4633" y="1203"/>
              <a:ext cx="23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E</a:t>
              </a:r>
            </a:p>
          </p:txBody>
        </p:sp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7620005" y="3733802"/>
            <a:ext cx="760413" cy="760413"/>
            <a:chOff x="4800" y="2352"/>
            <a:chExt cx="479" cy="479"/>
          </a:xfrm>
        </p:grpSpPr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4800" y="2352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4927" y="2451"/>
              <a:ext cx="226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F</a:t>
              </a:r>
            </a:p>
          </p:txBody>
        </p:sp>
      </p:grp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3664104" y="1329811"/>
            <a:ext cx="760412" cy="760413"/>
            <a:chOff x="2880" y="1488"/>
            <a:chExt cx="479" cy="479"/>
          </a:xfrm>
        </p:grpSpPr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2880" y="1488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2995" y="1587"/>
              <a:ext cx="25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C</a:t>
              </a:r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914400" y="5030787"/>
            <a:ext cx="762001" cy="760413"/>
            <a:chOff x="864" y="3072"/>
            <a:chExt cx="480" cy="479"/>
          </a:xfrm>
        </p:grpSpPr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864" y="3072"/>
              <a:ext cx="480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981" y="3171"/>
              <a:ext cx="24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B</a:t>
              </a:r>
            </a:p>
          </p:txBody>
        </p:sp>
      </p:grpSp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990600" y="2514602"/>
            <a:ext cx="760413" cy="762001"/>
            <a:chOff x="624" y="1584"/>
            <a:chExt cx="479" cy="480"/>
          </a:xfrm>
        </p:grpSpPr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624" y="158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741" y="1683"/>
              <a:ext cx="24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A</a:t>
              </a:r>
            </a:p>
          </p:txBody>
        </p:sp>
      </p:grpSp>
      <p:cxnSp>
        <p:nvCxnSpPr>
          <p:cNvPr id="10262" name="AutoShape 22"/>
          <p:cNvCxnSpPr>
            <a:cxnSpLocks noChangeShapeType="1"/>
            <a:stCxn id="10254" idx="4"/>
          </p:cNvCxnSpPr>
          <p:nvPr/>
        </p:nvCxnSpPr>
        <p:spPr bwMode="auto">
          <a:xfrm>
            <a:off x="4044310" y="2090224"/>
            <a:ext cx="1287767" cy="3812568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AutoShape 23"/>
          <p:cNvCxnSpPr>
            <a:cxnSpLocks noChangeShapeType="1"/>
            <a:stCxn id="10254" idx="4"/>
          </p:cNvCxnSpPr>
          <p:nvPr/>
        </p:nvCxnSpPr>
        <p:spPr bwMode="auto">
          <a:xfrm>
            <a:off x="4044310" y="2090224"/>
            <a:ext cx="3499490" cy="42437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AutoShape 24"/>
          <p:cNvCxnSpPr>
            <a:cxnSpLocks noChangeShapeType="1"/>
          </p:cNvCxnSpPr>
          <p:nvPr/>
        </p:nvCxnSpPr>
        <p:spPr bwMode="auto">
          <a:xfrm flipH="1" flipV="1">
            <a:off x="1752601" y="2895601"/>
            <a:ext cx="3540585" cy="3007191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AutoShape 25"/>
          <p:cNvCxnSpPr>
            <a:cxnSpLocks noChangeShapeType="1"/>
            <a:stCxn id="10260" idx="6"/>
            <a:endCxn id="10257" idx="6"/>
          </p:cNvCxnSpPr>
          <p:nvPr/>
        </p:nvCxnSpPr>
        <p:spPr bwMode="auto">
          <a:xfrm flipH="1">
            <a:off x="1676401" y="2895603"/>
            <a:ext cx="74612" cy="2515391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AutoShape 26"/>
          <p:cNvCxnSpPr>
            <a:cxnSpLocks noChangeShapeType="1"/>
            <a:stCxn id="10251" idx="2"/>
            <a:endCxn id="10257" idx="6"/>
          </p:cNvCxnSpPr>
          <p:nvPr/>
        </p:nvCxnSpPr>
        <p:spPr bwMode="auto">
          <a:xfrm flipH="1">
            <a:off x="1676401" y="4114009"/>
            <a:ext cx="5943604" cy="129698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7" name="AutoShape 27"/>
          <p:cNvCxnSpPr>
            <a:cxnSpLocks noChangeShapeType="1"/>
          </p:cNvCxnSpPr>
          <p:nvPr/>
        </p:nvCxnSpPr>
        <p:spPr bwMode="auto">
          <a:xfrm flipH="1" flipV="1">
            <a:off x="7543800" y="2514600"/>
            <a:ext cx="457200" cy="1219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8" name="AutoShape 28"/>
          <p:cNvCxnSpPr>
            <a:cxnSpLocks noChangeShapeType="1"/>
            <a:stCxn id="10245" idx="1"/>
            <a:endCxn id="10257" idx="6"/>
          </p:cNvCxnSpPr>
          <p:nvPr/>
        </p:nvCxnSpPr>
        <p:spPr bwMode="auto">
          <a:xfrm flipH="1" flipV="1">
            <a:off x="1676401" y="5410994"/>
            <a:ext cx="3616790" cy="491798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AutoShape 29"/>
          <p:cNvCxnSpPr>
            <a:cxnSpLocks noChangeShapeType="1"/>
            <a:stCxn id="10254" idx="4"/>
            <a:endCxn id="10257" idx="6"/>
          </p:cNvCxnSpPr>
          <p:nvPr/>
        </p:nvCxnSpPr>
        <p:spPr bwMode="auto">
          <a:xfrm flipH="1">
            <a:off x="1676401" y="2090224"/>
            <a:ext cx="2367909" cy="332077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AutoShape 30"/>
          <p:cNvCxnSpPr>
            <a:cxnSpLocks noChangeShapeType="1"/>
            <a:stCxn id="10245" idx="1"/>
          </p:cNvCxnSpPr>
          <p:nvPr/>
        </p:nvCxnSpPr>
        <p:spPr bwMode="auto">
          <a:xfrm flipV="1">
            <a:off x="5293191" y="4114801"/>
            <a:ext cx="2326809" cy="1787991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694432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1.daysofwonder.com/tickettoride/en/img/tt-inside-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89535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7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–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Vertex / Vertices</a:t>
            </a:r>
          </a:p>
          <a:p>
            <a:r>
              <a:rPr lang="en-US" b="1" dirty="0"/>
              <a:t>Edge(s)</a:t>
            </a:r>
          </a:p>
          <a:p>
            <a:r>
              <a:rPr lang="en-US" b="1" dirty="0"/>
              <a:t>Directed Graph</a:t>
            </a:r>
          </a:p>
          <a:p>
            <a:r>
              <a:rPr lang="en-US" b="1" dirty="0"/>
              <a:t>Undirected Graph</a:t>
            </a:r>
          </a:p>
          <a:p>
            <a:r>
              <a:rPr lang="en-US" b="1" dirty="0"/>
              <a:t>Parallel Edge</a:t>
            </a:r>
          </a:p>
          <a:p>
            <a:r>
              <a:rPr lang="en-US" b="1" dirty="0"/>
              <a:t>Self Loop</a:t>
            </a:r>
          </a:p>
          <a:p>
            <a:r>
              <a:rPr lang="en-US" b="1" dirty="0"/>
              <a:t>Adjacent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Endpoints</a:t>
            </a:r>
          </a:p>
          <a:p>
            <a:r>
              <a:rPr lang="en-US" b="1" dirty="0"/>
              <a:t>Incident</a:t>
            </a:r>
          </a:p>
          <a:p>
            <a:r>
              <a:rPr lang="en-US" b="1" dirty="0"/>
              <a:t>Neighbor</a:t>
            </a:r>
          </a:p>
          <a:p>
            <a:r>
              <a:rPr lang="en-US" b="1" dirty="0"/>
              <a:t>Degree</a:t>
            </a:r>
          </a:p>
          <a:p>
            <a:r>
              <a:rPr lang="en-US" b="1" dirty="0"/>
              <a:t>Total Degree</a:t>
            </a:r>
          </a:p>
          <a:p>
            <a:r>
              <a:rPr lang="en-US" b="1" dirty="0"/>
              <a:t>Regular Graph</a:t>
            </a:r>
          </a:p>
          <a:p>
            <a:r>
              <a:rPr lang="en-US" b="1" dirty="0"/>
              <a:t>Subgraph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Introduction: Formal 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graph G = (V,E) consists of a finite set of vertices, V, and a finite set of edges E.</a:t>
            </a:r>
          </a:p>
          <a:p>
            <a:r>
              <a:rPr lang="en-US" altLang="en-US" dirty="0"/>
              <a:t>Each edge is a pair (</a:t>
            </a:r>
            <a:r>
              <a:rPr lang="en-US" altLang="en-US" dirty="0" err="1"/>
              <a:t>v,w</a:t>
            </a:r>
            <a:r>
              <a:rPr lang="en-US" altLang="en-US" dirty="0"/>
              <a:t>) where v, w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V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886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15A96-C10A-D4D3-99AC-FDE5B32EC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09AB308-59E1-C987-E1FF-9EEAB5056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Introduction: Formal Definition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CA065C6-D603-C196-E1DC-571BA1CC6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graph G = (V,E) consists of a finite set of vertices, V, and a finite set of edges E.</a:t>
            </a:r>
          </a:p>
          <a:p>
            <a:r>
              <a:rPr lang="en-US" altLang="en-US" dirty="0"/>
              <a:t>Each edge is a pair (</a:t>
            </a:r>
            <a:r>
              <a:rPr lang="en-US" altLang="en-US" dirty="0" err="1"/>
              <a:t>v,w</a:t>
            </a:r>
            <a:r>
              <a:rPr lang="en-US" altLang="en-US" dirty="0"/>
              <a:t>) where v, w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V</a:t>
            </a:r>
          </a:p>
          <a:p>
            <a:endParaRPr lang="en-US" altLang="en-US" dirty="0"/>
          </a:p>
          <a:p>
            <a:r>
              <a:rPr lang="en-US" altLang="en-US" dirty="0"/>
              <a:t>Draw the following graph</a:t>
            </a:r>
          </a:p>
          <a:p>
            <a:pPr lvl="1"/>
            <a:r>
              <a:rPr lang="en-US" altLang="en-US" dirty="0"/>
              <a:t>G = ( {1,2,3,4,5} ,  {(1,2),(1,5),(2,3),(2,4),(2,5),(3,4),(4,5)}  )</a:t>
            </a:r>
          </a:p>
        </p:txBody>
      </p:sp>
    </p:spTree>
    <p:extLst>
      <p:ext uri="{BB962C8B-B14F-4D97-AF65-F5344CB8AC3E}">
        <p14:creationId xmlns:p14="http://schemas.microsoft.com/office/powerpoint/2010/main" val="108519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3F15E-4634-C9CC-9A90-37A44256A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65CDCBB8-1680-3410-AAC9-351A20623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One Solution</a:t>
            </a:r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4E84C3D3-4F3B-2E40-32ED-F384211F523A}"/>
              </a:ext>
            </a:extLst>
          </p:cNvPr>
          <p:cNvGrpSpPr>
            <a:grpSpLocks/>
          </p:cNvGrpSpPr>
          <p:nvPr/>
        </p:nvGrpSpPr>
        <p:grpSpPr bwMode="auto">
          <a:xfrm>
            <a:off x="5181599" y="5791200"/>
            <a:ext cx="762001" cy="762001"/>
            <a:chOff x="3744" y="2016"/>
            <a:chExt cx="480" cy="480"/>
          </a:xfrm>
        </p:grpSpPr>
        <p:sp>
          <p:nvSpPr>
            <p:cNvPr id="10245" name="Oval 5">
              <a:extLst>
                <a:ext uri="{FF2B5EF4-FFF2-40B4-BE49-F238E27FC236}">
                  <a16:creationId xmlns:a16="http://schemas.microsoft.com/office/drawing/2014/main" id="{61634E71-60C8-7E47-1252-C189E9BF7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016"/>
              <a:ext cx="480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Text Box 6">
              <a:extLst>
                <a:ext uri="{FF2B5EF4-FFF2-40B4-BE49-F238E27FC236}">
                  <a16:creationId xmlns:a16="http://schemas.microsoft.com/office/drawing/2014/main" id="{E2BE23DB-9072-3068-47C8-3FBFE50D3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" y="2115"/>
              <a:ext cx="23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4</a:t>
              </a:r>
            </a:p>
          </p:txBody>
        </p:sp>
      </p:grpSp>
      <p:grpSp>
        <p:nvGrpSpPr>
          <p:cNvPr id="10250" name="Group 10">
            <a:extLst>
              <a:ext uri="{FF2B5EF4-FFF2-40B4-BE49-F238E27FC236}">
                <a16:creationId xmlns:a16="http://schemas.microsoft.com/office/drawing/2014/main" id="{7EDD505B-0AAC-F269-6224-1E99D1C838CE}"/>
              </a:ext>
            </a:extLst>
          </p:cNvPr>
          <p:cNvGrpSpPr>
            <a:grpSpLocks/>
          </p:cNvGrpSpPr>
          <p:nvPr/>
        </p:nvGrpSpPr>
        <p:grpSpPr bwMode="auto">
          <a:xfrm>
            <a:off x="7226944" y="3856703"/>
            <a:ext cx="760413" cy="760413"/>
            <a:chOff x="4800" y="2352"/>
            <a:chExt cx="479" cy="479"/>
          </a:xfrm>
        </p:grpSpPr>
        <p:sp>
          <p:nvSpPr>
            <p:cNvPr id="10251" name="Oval 11">
              <a:extLst>
                <a:ext uri="{FF2B5EF4-FFF2-40B4-BE49-F238E27FC236}">
                  <a16:creationId xmlns:a16="http://schemas.microsoft.com/office/drawing/2014/main" id="{88D51EBC-41A5-3657-F71F-DC35A4EDF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352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Text Box 12">
              <a:extLst>
                <a:ext uri="{FF2B5EF4-FFF2-40B4-BE49-F238E27FC236}">
                  <a16:creationId xmlns:a16="http://schemas.microsoft.com/office/drawing/2014/main" id="{0BCDD1F7-3C86-2A26-2AA9-A6FC3A9DA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2" y="2451"/>
              <a:ext cx="23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3</a:t>
              </a:r>
            </a:p>
          </p:txBody>
        </p:sp>
      </p:grpSp>
      <p:grpSp>
        <p:nvGrpSpPr>
          <p:cNvPr id="10253" name="Group 13">
            <a:extLst>
              <a:ext uri="{FF2B5EF4-FFF2-40B4-BE49-F238E27FC236}">
                <a16:creationId xmlns:a16="http://schemas.microsoft.com/office/drawing/2014/main" id="{84DDDAB8-2F4F-7322-94BA-D36260AC12FB}"/>
              </a:ext>
            </a:extLst>
          </p:cNvPr>
          <p:cNvGrpSpPr>
            <a:grpSpLocks/>
          </p:cNvGrpSpPr>
          <p:nvPr/>
        </p:nvGrpSpPr>
        <p:grpSpPr bwMode="auto">
          <a:xfrm>
            <a:off x="4261570" y="1527313"/>
            <a:ext cx="760412" cy="760413"/>
            <a:chOff x="2880" y="1488"/>
            <a:chExt cx="479" cy="479"/>
          </a:xfrm>
        </p:grpSpPr>
        <p:sp>
          <p:nvSpPr>
            <p:cNvPr id="10254" name="Oval 14">
              <a:extLst>
                <a:ext uri="{FF2B5EF4-FFF2-40B4-BE49-F238E27FC236}">
                  <a16:creationId xmlns:a16="http://schemas.microsoft.com/office/drawing/2014/main" id="{BB40ECC4-FC74-142C-96E5-719D68F6B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488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Text Box 15">
              <a:extLst>
                <a:ext uri="{FF2B5EF4-FFF2-40B4-BE49-F238E27FC236}">
                  <a16:creationId xmlns:a16="http://schemas.microsoft.com/office/drawing/2014/main" id="{D64F47EE-D96F-F8C0-2356-34FD08E18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" y="1587"/>
              <a:ext cx="23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2</a:t>
              </a:r>
            </a:p>
          </p:txBody>
        </p:sp>
      </p:grpSp>
      <p:grpSp>
        <p:nvGrpSpPr>
          <p:cNvPr id="10256" name="Group 16">
            <a:extLst>
              <a:ext uri="{FF2B5EF4-FFF2-40B4-BE49-F238E27FC236}">
                <a16:creationId xmlns:a16="http://schemas.microsoft.com/office/drawing/2014/main" id="{786E4E5D-BAA6-8877-48A4-5DB754B862E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030787"/>
            <a:ext cx="762001" cy="760413"/>
            <a:chOff x="864" y="3072"/>
            <a:chExt cx="480" cy="479"/>
          </a:xfrm>
        </p:grpSpPr>
        <p:sp>
          <p:nvSpPr>
            <p:cNvPr id="10257" name="Oval 17">
              <a:extLst>
                <a:ext uri="{FF2B5EF4-FFF2-40B4-BE49-F238E27FC236}">
                  <a16:creationId xmlns:a16="http://schemas.microsoft.com/office/drawing/2014/main" id="{97AAC49A-68AD-78F0-D3E4-CED83720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072"/>
              <a:ext cx="480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Text Box 18">
              <a:extLst>
                <a:ext uri="{FF2B5EF4-FFF2-40B4-BE49-F238E27FC236}">
                  <a16:creationId xmlns:a16="http://schemas.microsoft.com/office/drawing/2014/main" id="{E96B1C80-A559-93FD-CE0A-C0504D1D7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" y="3171"/>
              <a:ext cx="23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5</a:t>
              </a:r>
            </a:p>
          </p:txBody>
        </p:sp>
      </p:grpSp>
      <p:grpSp>
        <p:nvGrpSpPr>
          <p:cNvPr id="10259" name="Group 19">
            <a:extLst>
              <a:ext uri="{FF2B5EF4-FFF2-40B4-BE49-F238E27FC236}">
                <a16:creationId xmlns:a16="http://schemas.microsoft.com/office/drawing/2014/main" id="{61F9FC9E-00C2-F117-828D-2DEAD848BA97}"/>
              </a:ext>
            </a:extLst>
          </p:cNvPr>
          <p:cNvGrpSpPr>
            <a:grpSpLocks/>
          </p:cNvGrpSpPr>
          <p:nvPr/>
        </p:nvGrpSpPr>
        <p:grpSpPr bwMode="auto">
          <a:xfrm>
            <a:off x="1072174" y="1540411"/>
            <a:ext cx="760413" cy="762001"/>
            <a:chOff x="624" y="1584"/>
            <a:chExt cx="479" cy="480"/>
          </a:xfrm>
        </p:grpSpPr>
        <p:sp>
          <p:nvSpPr>
            <p:cNvPr id="10260" name="Oval 20">
              <a:extLst>
                <a:ext uri="{FF2B5EF4-FFF2-40B4-BE49-F238E27FC236}">
                  <a16:creationId xmlns:a16="http://schemas.microsoft.com/office/drawing/2014/main" id="{00943911-C68B-749A-8104-0BCE525F8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58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Text Box 21">
              <a:extLst>
                <a:ext uri="{FF2B5EF4-FFF2-40B4-BE49-F238E27FC236}">
                  <a16:creationId xmlns:a16="http://schemas.microsoft.com/office/drawing/2014/main" id="{E1AD399C-C72F-C793-2082-6C972591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" y="1683"/>
              <a:ext cx="23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1</a:t>
              </a:r>
            </a:p>
          </p:txBody>
        </p:sp>
      </p:grpSp>
      <p:cxnSp>
        <p:nvCxnSpPr>
          <p:cNvPr id="10262" name="AutoShape 22">
            <a:extLst>
              <a:ext uri="{FF2B5EF4-FFF2-40B4-BE49-F238E27FC236}">
                <a16:creationId xmlns:a16="http://schemas.microsoft.com/office/drawing/2014/main" id="{BF01A6F0-250C-7508-D2E4-EB05CEFA8DC3}"/>
              </a:ext>
            </a:extLst>
          </p:cNvPr>
          <p:cNvCxnSpPr>
            <a:cxnSpLocks noChangeShapeType="1"/>
            <a:stCxn id="10254" idx="4"/>
            <a:endCxn id="10245" idx="1"/>
          </p:cNvCxnSpPr>
          <p:nvPr/>
        </p:nvCxnSpPr>
        <p:spPr bwMode="auto">
          <a:xfrm>
            <a:off x="4641776" y="2287726"/>
            <a:ext cx="651415" cy="361506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AutoShape 23">
            <a:extLst>
              <a:ext uri="{FF2B5EF4-FFF2-40B4-BE49-F238E27FC236}">
                <a16:creationId xmlns:a16="http://schemas.microsoft.com/office/drawing/2014/main" id="{9F6CA008-A83F-1995-A99C-10757B0AC395}"/>
              </a:ext>
            </a:extLst>
          </p:cNvPr>
          <p:cNvCxnSpPr>
            <a:cxnSpLocks noChangeShapeType="1"/>
            <a:stCxn id="10254" idx="4"/>
            <a:endCxn id="10251" idx="2"/>
          </p:cNvCxnSpPr>
          <p:nvPr/>
        </p:nvCxnSpPr>
        <p:spPr bwMode="auto">
          <a:xfrm>
            <a:off x="4641776" y="2287726"/>
            <a:ext cx="2585168" cy="1949184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AutoShape 24">
            <a:extLst>
              <a:ext uri="{FF2B5EF4-FFF2-40B4-BE49-F238E27FC236}">
                <a16:creationId xmlns:a16="http://schemas.microsoft.com/office/drawing/2014/main" id="{EE0E9B41-2F33-C477-D330-CAD5BE77DC4F}"/>
              </a:ext>
            </a:extLst>
          </p:cNvPr>
          <p:cNvCxnSpPr>
            <a:cxnSpLocks noChangeShapeType="1"/>
            <a:stCxn id="10254" idx="4"/>
            <a:endCxn id="10260" idx="4"/>
          </p:cNvCxnSpPr>
          <p:nvPr/>
        </p:nvCxnSpPr>
        <p:spPr bwMode="auto">
          <a:xfrm flipH="1">
            <a:off x="1452381" y="2287726"/>
            <a:ext cx="3189395" cy="1468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AutoShape 25">
            <a:extLst>
              <a:ext uri="{FF2B5EF4-FFF2-40B4-BE49-F238E27FC236}">
                <a16:creationId xmlns:a16="http://schemas.microsoft.com/office/drawing/2014/main" id="{BD0EF7C9-C3C9-F4E4-6F3B-D3585ECEAF5A}"/>
              </a:ext>
            </a:extLst>
          </p:cNvPr>
          <p:cNvCxnSpPr>
            <a:cxnSpLocks noChangeShapeType="1"/>
            <a:stCxn id="10260" idx="4"/>
            <a:endCxn id="10257" idx="6"/>
          </p:cNvCxnSpPr>
          <p:nvPr/>
        </p:nvCxnSpPr>
        <p:spPr bwMode="auto">
          <a:xfrm>
            <a:off x="1452381" y="2302412"/>
            <a:ext cx="224020" cy="3108582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8" name="AutoShape 28">
            <a:extLst>
              <a:ext uri="{FF2B5EF4-FFF2-40B4-BE49-F238E27FC236}">
                <a16:creationId xmlns:a16="http://schemas.microsoft.com/office/drawing/2014/main" id="{8307C425-45B7-66BE-BF47-75A6106BF237}"/>
              </a:ext>
            </a:extLst>
          </p:cNvPr>
          <p:cNvCxnSpPr>
            <a:cxnSpLocks noChangeShapeType="1"/>
            <a:stCxn id="10245" idx="1"/>
            <a:endCxn id="10257" idx="6"/>
          </p:cNvCxnSpPr>
          <p:nvPr/>
        </p:nvCxnSpPr>
        <p:spPr bwMode="auto">
          <a:xfrm flipH="1" flipV="1">
            <a:off x="1676401" y="5410994"/>
            <a:ext cx="3616790" cy="491798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AutoShape 29">
            <a:extLst>
              <a:ext uri="{FF2B5EF4-FFF2-40B4-BE49-F238E27FC236}">
                <a16:creationId xmlns:a16="http://schemas.microsoft.com/office/drawing/2014/main" id="{930E7834-11B5-B6F6-C4B0-481E243C2136}"/>
              </a:ext>
            </a:extLst>
          </p:cNvPr>
          <p:cNvCxnSpPr>
            <a:cxnSpLocks noChangeShapeType="1"/>
            <a:stCxn id="10254" idx="4"/>
            <a:endCxn id="10257" idx="6"/>
          </p:cNvCxnSpPr>
          <p:nvPr/>
        </p:nvCxnSpPr>
        <p:spPr bwMode="auto">
          <a:xfrm flipH="1">
            <a:off x="1676401" y="2287726"/>
            <a:ext cx="2965375" cy="3123268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AutoShape 30">
            <a:extLst>
              <a:ext uri="{FF2B5EF4-FFF2-40B4-BE49-F238E27FC236}">
                <a16:creationId xmlns:a16="http://schemas.microsoft.com/office/drawing/2014/main" id="{18FCF575-4D47-8F42-5377-58BB480EA488}"/>
              </a:ext>
            </a:extLst>
          </p:cNvPr>
          <p:cNvCxnSpPr>
            <a:cxnSpLocks noChangeShapeType="1"/>
            <a:stCxn id="10245" idx="1"/>
            <a:endCxn id="10251" idx="2"/>
          </p:cNvCxnSpPr>
          <p:nvPr/>
        </p:nvCxnSpPr>
        <p:spPr bwMode="auto">
          <a:xfrm flipV="1">
            <a:off x="5293191" y="4236910"/>
            <a:ext cx="1933753" cy="1665882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813884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9C1AF-681C-0C51-4308-2F374CA53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2773AE1C-E05D-1FA8-50A5-DB58EF57C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/>
              <a:t>Another Solution</a:t>
            </a:r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92883464-B754-B673-CBA8-4EF4FBA81C9A}"/>
              </a:ext>
            </a:extLst>
          </p:cNvPr>
          <p:cNvGrpSpPr>
            <a:grpSpLocks/>
          </p:cNvGrpSpPr>
          <p:nvPr/>
        </p:nvGrpSpPr>
        <p:grpSpPr bwMode="auto">
          <a:xfrm>
            <a:off x="5181599" y="5791200"/>
            <a:ext cx="762001" cy="762001"/>
            <a:chOff x="3744" y="2016"/>
            <a:chExt cx="480" cy="480"/>
          </a:xfrm>
        </p:grpSpPr>
        <p:sp>
          <p:nvSpPr>
            <p:cNvPr id="10245" name="Oval 5">
              <a:extLst>
                <a:ext uri="{FF2B5EF4-FFF2-40B4-BE49-F238E27FC236}">
                  <a16:creationId xmlns:a16="http://schemas.microsoft.com/office/drawing/2014/main" id="{0FE256DA-5E00-90F1-AD9E-E27ED7BDB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016"/>
              <a:ext cx="480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Text Box 6">
              <a:extLst>
                <a:ext uri="{FF2B5EF4-FFF2-40B4-BE49-F238E27FC236}">
                  <a16:creationId xmlns:a16="http://schemas.microsoft.com/office/drawing/2014/main" id="{F14BC47B-726F-7083-D26B-90985D053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" y="2115"/>
              <a:ext cx="23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4</a:t>
              </a:r>
            </a:p>
          </p:txBody>
        </p:sp>
      </p:grpSp>
      <p:grpSp>
        <p:nvGrpSpPr>
          <p:cNvPr id="10250" name="Group 10">
            <a:extLst>
              <a:ext uri="{FF2B5EF4-FFF2-40B4-BE49-F238E27FC236}">
                <a16:creationId xmlns:a16="http://schemas.microsoft.com/office/drawing/2014/main" id="{EA6FCEE5-FEB3-85A8-9F4D-34F572830937}"/>
              </a:ext>
            </a:extLst>
          </p:cNvPr>
          <p:cNvGrpSpPr>
            <a:grpSpLocks/>
          </p:cNvGrpSpPr>
          <p:nvPr/>
        </p:nvGrpSpPr>
        <p:grpSpPr bwMode="auto">
          <a:xfrm>
            <a:off x="7226944" y="3856703"/>
            <a:ext cx="760413" cy="760413"/>
            <a:chOff x="4800" y="2352"/>
            <a:chExt cx="479" cy="479"/>
          </a:xfrm>
        </p:grpSpPr>
        <p:sp>
          <p:nvSpPr>
            <p:cNvPr id="10251" name="Oval 11">
              <a:extLst>
                <a:ext uri="{FF2B5EF4-FFF2-40B4-BE49-F238E27FC236}">
                  <a16:creationId xmlns:a16="http://schemas.microsoft.com/office/drawing/2014/main" id="{38A49A63-228C-B8DF-0446-5CE4AB4C9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352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Text Box 12">
              <a:extLst>
                <a:ext uri="{FF2B5EF4-FFF2-40B4-BE49-F238E27FC236}">
                  <a16:creationId xmlns:a16="http://schemas.microsoft.com/office/drawing/2014/main" id="{B3EF7D4D-65CD-F4FB-7C6E-B59F7F4ED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2" y="2451"/>
              <a:ext cx="23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3</a:t>
              </a:r>
            </a:p>
          </p:txBody>
        </p:sp>
      </p:grpSp>
      <p:grpSp>
        <p:nvGrpSpPr>
          <p:cNvPr id="10253" name="Group 13">
            <a:extLst>
              <a:ext uri="{FF2B5EF4-FFF2-40B4-BE49-F238E27FC236}">
                <a16:creationId xmlns:a16="http://schemas.microsoft.com/office/drawing/2014/main" id="{32FC3F0F-4F75-87DD-0046-737AD3548F79}"/>
              </a:ext>
            </a:extLst>
          </p:cNvPr>
          <p:cNvGrpSpPr>
            <a:grpSpLocks/>
          </p:cNvGrpSpPr>
          <p:nvPr/>
        </p:nvGrpSpPr>
        <p:grpSpPr bwMode="auto">
          <a:xfrm>
            <a:off x="1536850" y="4236909"/>
            <a:ext cx="760412" cy="760413"/>
            <a:chOff x="2880" y="1488"/>
            <a:chExt cx="479" cy="479"/>
          </a:xfrm>
        </p:grpSpPr>
        <p:sp>
          <p:nvSpPr>
            <p:cNvPr id="10254" name="Oval 14">
              <a:extLst>
                <a:ext uri="{FF2B5EF4-FFF2-40B4-BE49-F238E27FC236}">
                  <a16:creationId xmlns:a16="http://schemas.microsoft.com/office/drawing/2014/main" id="{10118B0A-8410-115D-4F80-5D8B8FF0F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488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Text Box 15">
              <a:extLst>
                <a:ext uri="{FF2B5EF4-FFF2-40B4-BE49-F238E27FC236}">
                  <a16:creationId xmlns:a16="http://schemas.microsoft.com/office/drawing/2014/main" id="{8D10ECD5-6DCB-36F9-9C38-84D29E692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" y="1587"/>
              <a:ext cx="23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2</a:t>
              </a:r>
            </a:p>
          </p:txBody>
        </p:sp>
      </p:grpSp>
      <p:grpSp>
        <p:nvGrpSpPr>
          <p:cNvPr id="10256" name="Group 16">
            <a:extLst>
              <a:ext uri="{FF2B5EF4-FFF2-40B4-BE49-F238E27FC236}">
                <a16:creationId xmlns:a16="http://schemas.microsoft.com/office/drawing/2014/main" id="{3BFC926B-E979-ED88-CF25-7CC69616D94D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860677"/>
            <a:ext cx="762001" cy="760413"/>
            <a:chOff x="864" y="3072"/>
            <a:chExt cx="480" cy="479"/>
          </a:xfrm>
        </p:grpSpPr>
        <p:sp>
          <p:nvSpPr>
            <p:cNvPr id="10257" name="Oval 17">
              <a:extLst>
                <a:ext uri="{FF2B5EF4-FFF2-40B4-BE49-F238E27FC236}">
                  <a16:creationId xmlns:a16="http://schemas.microsoft.com/office/drawing/2014/main" id="{213ACF9C-78E7-98AD-A93F-D7554112A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072"/>
              <a:ext cx="480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Text Box 18">
              <a:extLst>
                <a:ext uri="{FF2B5EF4-FFF2-40B4-BE49-F238E27FC236}">
                  <a16:creationId xmlns:a16="http://schemas.microsoft.com/office/drawing/2014/main" id="{09BD98AB-5A36-DFFF-8A8D-FAA7EBF51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" y="3171"/>
              <a:ext cx="23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5</a:t>
              </a:r>
            </a:p>
          </p:txBody>
        </p:sp>
      </p:grpSp>
      <p:grpSp>
        <p:nvGrpSpPr>
          <p:cNvPr id="10259" name="Group 19">
            <a:extLst>
              <a:ext uri="{FF2B5EF4-FFF2-40B4-BE49-F238E27FC236}">
                <a16:creationId xmlns:a16="http://schemas.microsoft.com/office/drawing/2014/main" id="{58FC4CD3-1211-BDBB-14F0-1AAB684222A2}"/>
              </a:ext>
            </a:extLst>
          </p:cNvPr>
          <p:cNvGrpSpPr>
            <a:grpSpLocks/>
          </p:cNvGrpSpPr>
          <p:nvPr/>
        </p:nvGrpSpPr>
        <p:grpSpPr bwMode="auto">
          <a:xfrm>
            <a:off x="5753099" y="1755170"/>
            <a:ext cx="760413" cy="762001"/>
            <a:chOff x="624" y="1584"/>
            <a:chExt cx="479" cy="480"/>
          </a:xfrm>
        </p:grpSpPr>
        <p:sp>
          <p:nvSpPr>
            <p:cNvPr id="10260" name="Oval 20">
              <a:extLst>
                <a:ext uri="{FF2B5EF4-FFF2-40B4-BE49-F238E27FC236}">
                  <a16:creationId xmlns:a16="http://schemas.microsoft.com/office/drawing/2014/main" id="{D934FF28-5F48-0972-8077-62B685A8C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58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Text Box 21">
              <a:extLst>
                <a:ext uri="{FF2B5EF4-FFF2-40B4-BE49-F238E27FC236}">
                  <a16:creationId xmlns:a16="http://schemas.microsoft.com/office/drawing/2014/main" id="{D87ADB27-49BF-621C-2A57-FE5DC80BD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" y="1683"/>
              <a:ext cx="23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dirty="0">
                  <a:latin typeface="Verdana" panose="020B0604030504040204" pitchFamily="34" charset="0"/>
                  <a:cs typeface="HG Mincho Light J" charset="0"/>
                </a:rPr>
                <a:t>1</a:t>
              </a:r>
            </a:p>
          </p:txBody>
        </p:sp>
      </p:grpSp>
      <p:cxnSp>
        <p:nvCxnSpPr>
          <p:cNvPr id="10262" name="AutoShape 22">
            <a:extLst>
              <a:ext uri="{FF2B5EF4-FFF2-40B4-BE49-F238E27FC236}">
                <a16:creationId xmlns:a16="http://schemas.microsoft.com/office/drawing/2014/main" id="{F89DF739-AE81-3F64-6546-49F7B643C0EE}"/>
              </a:ext>
            </a:extLst>
          </p:cNvPr>
          <p:cNvCxnSpPr>
            <a:cxnSpLocks noChangeShapeType="1"/>
            <a:stCxn id="10254" idx="6"/>
            <a:endCxn id="10245" idx="1"/>
          </p:cNvCxnSpPr>
          <p:nvPr/>
        </p:nvCxnSpPr>
        <p:spPr bwMode="auto">
          <a:xfrm>
            <a:off x="2297262" y="4617116"/>
            <a:ext cx="2995929" cy="128567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AutoShape 23">
            <a:extLst>
              <a:ext uri="{FF2B5EF4-FFF2-40B4-BE49-F238E27FC236}">
                <a16:creationId xmlns:a16="http://schemas.microsoft.com/office/drawing/2014/main" id="{C7E2187B-7DC9-B8ED-0B88-995DE8E5AD6D}"/>
              </a:ext>
            </a:extLst>
          </p:cNvPr>
          <p:cNvCxnSpPr>
            <a:cxnSpLocks noChangeShapeType="1"/>
            <a:stCxn id="10254" idx="6"/>
            <a:endCxn id="10251" idx="2"/>
          </p:cNvCxnSpPr>
          <p:nvPr/>
        </p:nvCxnSpPr>
        <p:spPr bwMode="auto">
          <a:xfrm flipV="1">
            <a:off x="2297262" y="4236910"/>
            <a:ext cx="4929682" cy="38020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AutoShape 24">
            <a:extLst>
              <a:ext uri="{FF2B5EF4-FFF2-40B4-BE49-F238E27FC236}">
                <a16:creationId xmlns:a16="http://schemas.microsoft.com/office/drawing/2014/main" id="{BC010599-DEA0-572F-38E3-D3F85047E880}"/>
              </a:ext>
            </a:extLst>
          </p:cNvPr>
          <p:cNvCxnSpPr>
            <a:cxnSpLocks noChangeShapeType="1"/>
            <a:stCxn id="10254" idx="6"/>
            <a:endCxn id="10260" idx="4"/>
          </p:cNvCxnSpPr>
          <p:nvPr/>
        </p:nvCxnSpPr>
        <p:spPr bwMode="auto">
          <a:xfrm flipV="1">
            <a:off x="2297262" y="2517171"/>
            <a:ext cx="3836044" cy="209994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AutoShape 25">
            <a:extLst>
              <a:ext uri="{FF2B5EF4-FFF2-40B4-BE49-F238E27FC236}">
                <a16:creationId xmlns:a16="http://schemas.microsoft.com/office/drawing/2014/main" id="{136ED83E-0D6A-ED72-D3D1-3DB496FBDBBB}"/>
              </a:ext>
            </a:extLst>
          </p:cNvPr>
          <p:cNvCxnSpPr>
            <a:cxnSpLocks noChangeShapeType="1"/>
            <a:stCxn id="10260" idx="4"/>
            <a:endCxn id="10257" idx="4"/>
          </p:cNvCxnSpPr>
          <p:nvPr/>
        </p:nvCxnSpPr>
        <p:spPr bwMode="auto">
          <a:xfrm flipH="1">
            <a:off x="3200401" y="2517171"/>
            <a:ext cx="2932905" cy="103919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8" name="AutoShape 28">
            <a:extLst>
              <a:ext uri="{FF2B5EF4-FFF2-40B4-BE49-F238E27FC236}">
                <a16:creationId xmlns:a16="http://schemas.microsoft.com/office/drawing/2014/main" id="{4B9D231F-41FA-DAF9-A456-68E111C60C40}"/>
              </a:ext>
            </a:extLst>
          </p:cNvPr>
          <p:cNvCxnSpPr>
            <a:cxnSpLocks noChangeShapeType="1"/>
            <a:stCxn id="10245" idx="1"/>
            <a:endCxn id="10257" idx="4"/>
          </p:cNvCxnSpPr>
          <p:nvPr/>
        </p:nvCxnSpPr>
        <p:spPr bwMode="auto">
          <a:xfrm flipH="1" flipV="1">
            <a:off x="3200401" y="2621090"/>
            <a:ext cx="2092790" cy="3281702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AutoShape 29">
            <a:extLst>
              <a:ext uri="{FF2B5EF4-FFF2-40B4-BE49-F238E27FC236}">
                <a16:creationId xmlns:a16="http://schemas.microsoft.com/office/drawing/2014/main" id="{AE0B543F-34DD-B625-C97E-80667D5EB86D}"/>
              </a:ext>
            </a:extLst>
          </p:cNvPr>
          <p:cNvCxnSpPr>
            <a:cxnSpLocks noChangeShapeType="1"/>
            <a:stCxn id="10254" idx="6"/>
            <a:endCxn id="10257" idx="4"/>
          </p:cNvCxnSpPr>
          <p:nvPr/>
        </p:nvCxnSpPr>
        <p:spPr bwMode="auto">
          <a:xfrm flipV="1">
            <a:off x="2297262" y="2621090"/>
            <a:ext cx="903139" cy="1996026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AutoShape 30">
            <a:extLst>
              <a:ext uri="{FF2B5EF4-FFF2-40B4-BE49-F238E27FC236}">
                <a16:creationId xmlns:a16="http://schemas.microsoft.com/office/drawing/2014/main" id="{D8E997D0-3EFD-9C7F-AA68-954915F9D0C5}"/>
              </a:ext>
            </a:extLst>
          </p:cNvPr>
          <p:cNvCxnSpPr>
            <a:cxnSpLocks noChangeShapeType="1"/>
            <a:stCxn id="10245" idx="1"/>
            <a:endCxn id="10251" idx="2"/>
          </p:cNvCxnSpPr>
          <p:nvPr/>
        </p:nvCxnSpPr>
        <p:spPr bwMode="auto">
          <a:xfrm flipV="1">
            <a:off x="5293191" y="4236910"/>
            <a:ext cx="1933753" cy="1665882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055934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245</Words>
  <Application>Microsoft Office PowerPoint</Application>
  <PresentationFormat>On-screen Show (4:3)</PresentationFormat>
  <Paragraphs>67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Symbol</vt:lpstr>
      <vt:lpstr>Times New Roman</vt:lpstr>
      <vt:lpstr>Verdana</vt:lpstr>
      <vt:lpstr>Default Design</vt:lpstr>
      <vt:lpstr>Section 13.2</vt:lpstr>
      <vt:lpstr>What are “Graphs”</vt:lpstr>
      <vt:lpstr>Graphs</vt:lpstr>
      <vt:lpstr>PowerPoint Presentation</vt:lpstr>
      <vt:lpstr>Graphs – Vocabulary</vt:lpstr>
      <vt:lpstr>Introduction: Formal Definition</vt:lpstr>
      <vt:lpstr>Introduction: Formal Definition</vt:lpstr>
      <vt:lpstr>One Solution</vt:lpstr>
      <vt:lpstr>Another Solution</vt:lpstr>
      <vt:lpstr>Introduction: Formal Definition</vt:lpstr>
      <vt:lpstr>Graph Representation on the Computer</vt:lpstr>
      <vt:lpstr>Adjacency List Representation</vt:lpstr>
      <vt:lpstr>Matrix</vt:lpstr>
      <vt:lpstr>Graph Representation</vt:lpstr>
      <vt:lpstr>Graph Representation</vt:lpstr>
      <vt:lpstr>PowerPoint Presentation</vt:lpstr>
      <vt:lpstr>Activity</vt:lpstr>
    </vt:vector>
  </TitlesOfParts>
  <Company>College of Natural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 I</dc:title>
  <dc:creator>System Administrator</dc:creator>
  <cp:lastModifiedBy>Ben Schafer</cp:lastModifiedBy>
  <cp:revision>256</cp:revision>
  <dcterms:created xsi:type="dcterms:W3CDTF">2003-08-11T17:41:56Z</dcterms:created>
  <dcterms:modified xsi:type="dcterms:W3CDTF">2024-04-10T18:56:22Z</dcterms:modified>
</cp:coreProperties>
</file>