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42" r:id="rId2"/>
    <p:sldId id="451" r:id="rId3"/>
    <p:sldId id="636" r:id="rId4"/>
    <p:sldId id="624" r:id="rId5"/>
    <p:sldId id="608" r:id="rId6"/>
    <p:sldId id="638" r:id="rId7"/>
    <p:sldId id="625" r:id="rId8"/>
    <p:sldId id="627" r:id="rId9"/>
    <p:sldId id="628" r:id="rId10"/>
    <p:sldId id="626" r:id="rId11"/>
    <p:sldId id="634" r:id="rId12"/>
    <p:sldId id="637" r:id="rId13"/>
    <p:sldId id="635" r:id="rId14"/>
    <p:sldId id="639" r:id="rId15"/>
    <p:sldId id="640" r:id="rId16"/>
    <p:sldId id="641" r:id="rId17"/>
    <p:sldId id="631" r:id="rId18"/>
    <p:sldId id="63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3F9B5"/>
    <a:srgbClr val="F7EEAB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3" autoAdjust="0"/>
    <p:restoredTop sz="94676" autoAdjust="0"/>
  </p:normalViewPr>
  <p:slideViewPr>
    <p:cSldViewPr>
      <p:cViewPr varScale="1">
        <p:scale>
          <a:sx n="57" d="100"/>
          <a:sy n="57" d="100"/>
        </p:scale>
        <p:origin x="157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AE9E66D-305B-43AA-AD1D-E99818125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70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FCC15D5-8D6E-4FC3-9CD0-6293938D2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216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67250" cy="3500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530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67250" cy="3500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0737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67250" cy="3500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0340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67250" cy="3500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567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67250" cy="3500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225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67250" cy="3500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392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85800"/>
            <a:ext cx="4667250" cy="3500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1513" y="3236913"/>
            <a:ext cx="7808912" cy="30448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37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9AC3E-C2C8-4A67-BA76-E2C5B2F784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4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3E7EA-2395-432D-B052-A5AF93E02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9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DB2AC-3779-4DEF-8074-0AB2FA5B0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4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800EE-69A3-4DBC-9F63-ADCBB7669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54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8339D-905B-4E37-AFD2-C7AB2221A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01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1FFC-1D2D-4136-9BFB-C692AA747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5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83F9E-E4E9-46DF-B722-CE1C1FCCC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4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7D6F3-A0DC-429D-B050-6D6F783B8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1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EC05A-DA11-4252-B786-9F05AB884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1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5272B-CC5B-4BDF-BED8-AB9684B75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60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E54B8-CC56-413B-AFCB-0A40C57B8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68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61085-0C87-4E9B-B8FC-151062EDA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37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D41D0858-AC92-4A99-8E6D-B0051BD4F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5DB0-C3E9-EBBC-C694-8AF35ECF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Cartoon of a cartoon child and child&#10;&#10;Description automatically generated">
            <a:extLst>
              <a:ext uri="{FF2B5EF4-FFF2-40B4-BE49-F238E27FC236}">
                <a16:creationId xmlns:a16="http://schemas.microsoft.com/office/drawing/2014/main" id="{86320E29-8863-81AC-6E6C-DA869AC858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02" y="1981200"/>
            <a:ext cx="5317996" cy="4114800"/>
          </a:xfrm>
        </p:spPr>
      </p:pic>
    </p:spTree>
    <p:extLst>
      <p:ext uri="{BB962C8B-B14F-4D97-AF65-F5344CB8AC3E}">
        <p14:creationId xmlns:p14="http://schemas.microsoft.com/office/powerpoint/2010/main" val="132375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685800"/>
          </a:xfrm>
          <a:ln/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Graphs — an overview</a:t>
            </a:r>
          </a:p>
        </p:txBody>
      </p:sp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5943600" y="3200400"/>
            <a:ext cx="760413" cy="760413"/>
            <a:chOff x="3744" y="2016"/>
            <a:chExt cx="479" cy="479"/>
          </a:xfrm>
        </p:grpSpPr>
        <p:sp>
          <p:nvSpPr>
            <p:cNvPr id="9219" name="Oval 3"/>
            <p:cNvSpPr>
              <a:spLocks noChangeArrowheads="1"/>
            </p:cNvSpPr>
            <p:nvPr/>
          </p:nvSpPr>
          <p:spPr bwMode="auto">
            <a:xfrm>
              <a:off x="3744" y="2016"/>
              <a:ext cx="480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3778" y="2087"/>
              <a:ext cx="41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PIT</a:t>
              </a:r>
            </a:p>
          </p:txBody>
        </p:sp>
      </p:grpSp>
      <p:grpSp>
        <p:nvGrpSpPr>
          <p:cNvPr id="9221" name="Group 5"/>
          <p:cNvGrpSpPr>
            <a:grpSpLocks/>
          </p:cNvGrpSpPr>
          <p:nvPr/>
        </p:nvGrpSpPr>
        <p:grpSpPr bwMode="auto">
          <a:xfrm>
            <a:off x="7132638" y="1752600"/>
            <a:ext cx="819150" cy="760413"/>
            <a:chOff x="4493" y="1104"/>
            <a:chExt cx="516" cy="479"/>
          </a:xfrm>
        </p:grpSpPr>
        <p:sp>
          <p:nvSpPr>
            <p:cNvPr id="9222" name="Oval 6"/>
            <p:cNvSpPr>
              <a:spLocks noChangeArrowheads="1"/>
            </p:cNvSpPr>
            <p:nvPr/>
          </p:nvSpPr>
          <p:spPr bwMode="auto">
            <a:xfrm>
              <a:off x="4512" y="110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3" name="Text Box 7"/>
            <p:cNvSpPr txBox="1">
              <a:spLocks noChangeArrowheads="1"/>
            </p:cNvSpPr>
            <p:nvPr/>
          </p:nvSpPr>
          <p:spPr bwMode="auto">
            <a:xfrm>
              <a:off x="4493" y="1175"/>
              <a:ext cx="51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BOS</a:t>
              </a:r>
            </a:p>
          </p:txBody>
        </p:sp>
      </p:grp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7620000" y="3733800"/>
            <a:ext cx="758825" cy="758825"/>
            <a:chOff x="4800" y="2352"/>
            <a:chExt cx="478" cy="478"/>
          </a:xfrm>
        </p:grpSpPr>
        <p:sp>
          <p:nvSpPr>
            <p:cNvPr id="9225" name="Oval 9"/>
            <p:cNvSpPr>
              <a:spLocks noChangeArrowheads="1"/>
            </p:cNvSpPr>
            <p:nvPr/>
          </p:nvSpPr>
          <p:spPr bwMode="auto">
            <a:xfrm>
              <a:off x="4800" y="2352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4813" y="2423"/>
              <a:ext cx="45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JFK</a:t>
              </a:r>
            </a:p>
          </p:txBody>
        </p:sp>
      </p:grpSp>
      <p:grpSp>
        <p:nvGrpSpPr>
          <p:cNvPr id="9227" name="Group 11"/>
          <p:cNvGrpSpPr>
            <a:grpSpLocks/>
          </p:cNvGrpSpPr>
          <p:nvPr/>
        </p:nvGrpSpPr>
        <p:grpSpPr bwMode="auto">
          <a:xfrm>
            <a:off x="4516438" y="2362200"/>
            <a:ext cx="871537" cy="758825"/>
            <a:chOff x="2845" y="1488"/>
            <a:chExt cx="549" cy="478"/>
          </a:xfrm>
        </p:grpSpPr>
        <p:sp>
          <p:nvSpPr>
            <p:cNvPr id="9228" name="Oval 12"/>
            <p:cNvSpPr>
              <a:spLocks noChangeArrowheads="1"/>
            </p:cNvSpPr>
            <p:nvPr/>
          </p:nvSpPr>
          <p:spPr bwMode="auto">
            <a:xfrm>
              <a:off x="2880" y="1488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2845" y="1559"/>
              <a:ext cx="550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DTW</a:t>
              </a:r>
            </a:p>
          </p:txBody>
        </p:sp>
      </p:grpSp>
      <p:grpSp>
        <p:nvGrpSpPr>
          <p:cNvPr id="9230" name="Group 14"/>
          <p:cNvGrpSpPr>
            <a:grpSpLocks/>
          </p:cNvGrpSpPr>
          <p:nvPr/>
        </p:nvGrpSpPr>
        <p:grpSpPr bwMode="auto">
          <a:xfrm>
            <a:off x="1371600" y="4876800"/>
            <a:ext cx="760413" cy="758825"/>
            <a:chOff x="864" y="3072"/>
            <a:chExt cx="479" cy="478"/>
          </a:xfrm>
        </p:grpSpPr>
        <p:sp>
          <p:nvSpPr>
            <p:cNvPr id="9231" name="Oval 15"/>
            <p:cNvSpPr>
              <a:spLocks noChangeArrowheads="1"/>
            </p:cNvSpPr>
            <p:nvPr/>
          </p:nvSpPr>
          <p:spPr bwMode="auto">
            <a:xfrm>
              <a:off x="864" y="3072"/>
              <a:ext cx="480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2" name="Text Box 16"/>
            <p:cNvSpPr txBox="1">
              <a:spLocks noChangeArrowheads="1"/>
            </p:cNvSpPr>
            <p:nvPr/>
          </p:nvSpPr>
          <p:spPr bwMode="auto">
            <a:xfrm>
              <a:off x="867" y="3143"/>
              <a:ext cx="475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LAX</a:t>
              </a:r>
            </a:p>
          </p:txBody>
        </p:sp>
      </p:grpSp>
      <p:grpSp>
        <p:nvGrpSpPr>
          <p:cNvPr id="9233" name="Group 17"/>
          <p:cNvGrpSpPr>
            <a:grpSpLocks/>
          </p:cNvGrpSpPr>
          <p:nvPr/>
        </p:nvGrpSpPr>
        <p:grpSpPr bwMode="auto">
          <a:xfrm>
            <a:off x="968375" y="2514600"/>
            <a:ext cx="804863" cy="760413"/>
            <a:chOff x="610" y="1584"/>
            <a:chExt cx="507" cy="479"/>
          </a:xfrm>
        </p:grpSpPr>
        <p:sp>
          <p:nvSpPr>
            <p:cNvPr id="9234" name="Oval 18"/>
            <p:cNvSpPr>
              <a:spLocks noChangeArrowheads="1"/>
            </p:cNvSpPr>
            <p:nvPr/>
          </p:nvSpPr>
          <p:spPr bwMode="auto">
            <a:xfrm>
              <a:off x="624" y="158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Text Box 19"/>
            <p:cNvSpPr txBox="1">
              <a:spLocks noChangeArrowheads="1"/>
            </p:cNvSpPr>
            <p:nvPr/>
          </p:nvSpPr>
          <p:spPr bwMode="auto">
            <a:xfrm>
              <a:off x="610" y="1655"/>
              <a:ext cx="508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SFO</a:t>
              </a:r>
            </a:p>
          </p:txBody>
        </p:sp>
      </p:grpSp>
      <p:cxnSp>
        <p:nvCxnSpPr>
          <p:cNvPr id="9236" name="AutoShape 20"/>
          <p:cNvCxnSpPr>
            <a:cxnSpLocks noChangeShapeType="1"/>
          </p:cNvCxnSpPr>
          <p:nvPr/>
        </p:nvCxnSpPr>
        <p:spPr bwMode="auto">
          <a:xfrm>
            <a:off x="5222875" y="3013075"/>
            <a:ext cx="720725" cy="568325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7" name="AutoShape 21"/>
          <p:cNvCxnSpPr>
            <a:cxnSpLocks noChangeShapeType="1"/>
          </p:cNvCxnSpPr>
          <p:nvPr/>
        </p:nvCxnSpPr>
        <p:spPr bwMode="auto">
          <a:xfrm flipV="1">
            <a:off x="5334000" y="2514600"/>
            <a:ext cx="2209800" cy="2286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8" name="AutoShape 22"/>
          <p:cNvCxnSpPr>
            <a:cxnSpLocks noChangeShapeType="1"/>
          </p:cNvCxnSpPr>
          <p:nvPr/>
        </p:nvCxnSpPr>
        <p:spPr bwMode="auto">
          <a:xfrm flipH="1" flipV="1">
            <a:off x="1752600" y="2895600"/>
            <a:ext cx="4572000" cy="10668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39" name="AutoShape 23"/>
          <p:cNvCxnSpPr>
            <a:cxnSpLocks noChangeShapeType="1"/>
          </p:cNvCxnSpPr>
          <p:nvPr/>
        </p:nvCxnSpPr>
        <p:spPr bwMode="auto">
          <a:xfrm>
            <a:off x="1371600" y="3276600"/>
            <a:ext cx="381000" cy="16002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0" name="AutoShape 24"/>
          <p:cNvCxnSpPr>
            <a:cxnSpLocks noChangeShapeType="1"/>
          </p:cNvCxnSpPr>
          <p:nvPr/>
        </p:nvCxnSpPr>
        <p:spPr bwMode="auto">
          <a:xfrm flipH="1">
            <a:off x="2133600" y="4495800"/>
            <a:ext cx="5867400" cy="7620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1" name="AutoShape 25"/>
          <p:cNvCxnSpPr>
            <a:cxnSpLocks noChangeShapeType="1"/>
          </p:cNvCxnSpPr>
          <p:nvPr/>
        </p:nvCxnSpPr>
        <p:spPr bwMode="auto">
          <a:xfrm flipH="1" flipV="1">
            <a:off x="7543800" y="2514600"/>
            <a:ext cx="457200" cy="12192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2" name="AutoShape 26"/>
          <p:cNvCxnSpPr>
            <a:cxnSpLocks noChangeShapeType="1"/>
          </p:cNvCxnSpPr>
          <p:nvPr/>
        </p:nvCxnSpPr>
        <p:spPr bwMode="auto">
          <a:xfrm flipH="1">
            <a:off x="2133600" y="3581400"/>
            <a:ext cx="4572000" cy="16764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3" name="AutoShape 27"/>
          <p:cNvCxnSpPr>
            <a:cxnSpLocks noChangeShapeType="1"/>
          </p:cNvCxnSpPr>
          <p:nvPr/>
        </p:nvCxnSpPr>
        <p:spPr bwMode="auto">
          <a:xfrm flipH="1">
            <a:off x="1524000" y="3122613"/>
            <a:ext cx="3367088" cy="2244725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44" name="AutoShape 28"/>
          <p:cNvCxnSpPr>
            <a:cxnSpLocks noChangeShapeType="1"/>
          </p:cNvCxnSpPr>
          <p:nvPr/>
        </p:nvCxnSpPr>
        <p:spPr bwMode="auto">
          <a:xfrm>
            <a:off x="6705600" y="3581400"/>
            <a:ext cx="914400" cy="5334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9245" name="Group 29"/>
          <p:cNvGrpSpPr>
            <a:grpSpLocks/>
          </p:cNvGrpSpPr>
          <p:nvPr/>
        </p:nvGrpSpPr>
        <p:grpSpPr bwMode="auto">
          <a:xfrm>
            <a:off x="1965325" y="1403350"/>
            <a:ext cx="2660650" cy="1109663"/>
            <a:chOff x="1238" y="884"/>
            <a:chExt cx="1676" cy="699"/>
          </a:xfrm>
        </p:grpSpPr>
        <p:sp>
          <p:nvSpPr>
            <p:cNvPr id="9246" name="Text Box 30"/>
            <p:cNvSpPr txBox="1">
              <a:spLocks noChangeArrowheads="1"/>
            </p:cNvSpPr>
            <p:nvPr/>
          </p:nvSpPr>
          <p:spPr bwMode="auto">
            <a:xfrm>
              <a:off x="1238" y="884"/>
              <a:ext cx="167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6000"/>
                </a:lnSpc>
                <a:buClr>
                  <a:srgbClr val="CC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i="1">
                  <a:solidFill>
                    <a:srgbClr val="CC0000"/>
                  </a:solidFill>
                  <a:latin typeface="Verdana" panose="020B0604030504040204" pitchFamily="34" charset="0"/>
                  <a:cs typeface="HG Mincho Light J" charset="0"/>
                </a:rPr>
                <a:t>labelled vertices</a:t>
              </a:r>
            </a:p>
          </p:txBody>
        </p:sp>
        <p:sp>
          <p:nvSpPr>
            <p:cNvPr id="9247" name="Line 31"/>
            <p:cNvSpPr>
              <a:spLocks noChangeShapeType="1"/>
            </p:cNvSpPr>
            <p:nvPr/>
          </p:nvSpPr>
          <p:spPr bwMode="auto">
            <a:xfrm flipH="1">
              <a:off x="1294" y="1247"/>
              <a:ext cx="676" cy="336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8" name="Line 32"/>
            <p:cNvSpPr>
              <a:spLocks noChangeShapeType="1"/>
            </p:cNvSpPr>
            <p:nvPr/>
          </p:nvSpPr>
          <p:spPr bwMode="auto">
            <a:xfrm>
              <a:off x="2160" y="1247"/>
              <a:ext cx="624" cy="288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249" name="Group 33"/>
          <p:cNvGrpSpPr>
            <a:grpSpLocks/>
          </p:cNvGrpSpPr>
          <p:nvPr/>
        </p:nvGrpSpPr>
        <p:grpSpPr bwMode="auto">
          <a:xfrm>
            <a:off x="4175129" y="4875213"/>
            <a:ext cx="2447927" cy="1016000"/>
            <a:chOff x="2630" y="3071"/>
            <a:chExt cx="1542" cy="640"/>
          </a:xfrm>
        </p:grpSpPr>
        <p:sp>
          <p:nvSpPr>
            <p:cNvPr id="9250" name="Text Box 34"/>
            <p:cNvSpPr txBox="1">
              <a:spLocks noChangeArrowheads="1"/>
            </p:cNvSpPr>
            <p:nvPr/>
          </p:nvSpPr>
          <p:spPr bwMode="auto">
            <a:xfrm>
              <a:off x="2630" y="3428"/>
              <a:ext cx="1542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6000"/>
                </a:lnSpc>
                <a:buClr>
                  <a:srgbClr val="CC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i="1" dirty="0">
                  <a:solidFill>
                    <a:srgbClr val="CC0000"/>
                  </a:solidFill>
                  <a:latin typeface="Verdana" panose="020B0604030504040204" pitchFamily="34" charset="0"/>
                  <a:cs typeface="HG Mincho Light J" charset="0"/>
                </a:rPr>
                <a:t>directed edges</a:t>
              </a:r>
            </a:p>
          </p:txBody>
        </p:sp>
        <p:sp>
          <p:nvSpPr>
            <p:cNvPr id="9251" name="Line 35"/>
            <p:cNvSpPr>
              <a:spLocks noChangeShapeType="1"/>
            </p:cNvSpPr>
            <p:nvPr/>
          </p:nvSpPr>
          <p:spPr bwMode="auto">
            <a:xfrm flipH="1" flipV="1">
              <a:off x="2878" y="3071"/>
              <a:ext cx="52" cy="339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64622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Introduction: Formal Definition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graph G = (V,E) consists of a finite set of vertices, V, and a finite set of edges E.</a:t>
            </a:r>
          </a:p>
          <a:p>
            <a:r>
              <a:rPr lang="en-US" altLang="en-US"/>
              <a:t>Each edge is a pair (v,w) where v, w </a:t>
            </a:r>
            <a:r>
              <a:rPr lang="en-US" altLang="en-US">
                <a:sym typeface="Symbol" panose="05050102010706020507" pitchFamily="18" charset="2"/>
              </a:rPr>
              <a:t></a:t>
            </a:r>
            <a:r>
              <a:rPr lang="en-US" altLang="en-US"/>
              <a:t> V</a:t>
            </a:r>
          </a:p>
        </p:txBody>
      </p:sp>
    </p:spTree>
    <p:extLst>
      <p:ext uri="{BB962C8B-B14F-4D97-AF65-F5344CB8AC3E}">
        <p14:creationId xmlns:p14="http://schemas.microsoft.com/office/powerpoint/2010/main" val="3688863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428875" y="5486400"/>
            <a:ext cx="1838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CC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i="1" dirty="0">
                <a:solidFill>
                  <a:srgbClr val="CC0000"/>
                </a:solidFill>
                <a:latin typeface="Verdana" panose="020B0604030504040204" pitchFamily="34" charset="0"/>
                <a:cs typeface="HG Mincho Light J" charset="0"/>
              </a:rPr>
              <a:t>undirected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685800"/>
          </a:xfrm>
          <a:ln/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Graphs — an overview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943600" y="3200400"/>
            <a:ext cx="760413" cy="760413"/>
            <a:chOff x="3744" y="2016"/>
            <a:chExt cx="479" cy="479"/>
          </a:xfrm>
        </p:grpSpPr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>
              <a:off x="3744" y="2016"/>
              <a:ext cx="480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3778" y="2087"/>
              <a:ext cx="41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PIT</a:t>
              </a:r>
            </a:p>
          </p:txBody>
        </p:sp>
      </p:grp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7132638" y="1752600"/>
            <a:ext cx="819150" cy="760413"/>
            <a:chOff x="4493" y="1104"/>
            <a:chExt cx="516" cy="479"/>
          </a:xfrm>
        </p:grpSpPr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4512" y="110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4493" y="1175"/>
              <a:ext cx="51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BOS</a:t>
              </a:r>
            </a:p>
          </p:txBody>
        </p:sp>
      </p:grp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7620000" y="3733800"/>
            <a:ext cx="758825" cy="758825"/>
            <a:chOff x="4800" y="2352"/>
            <a:chExt cx="478" cy="478"/>
          </a:xfrm>
        </p:grpSpPr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>
              <a:off x="4800" y="2352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4813" y="2423"/>
              <a:ext cx="45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JFK</a:t>
              </a:r>
            </a:p>
          </p:txBody>
        </p:sp>
      </p:grpSp>
      <p:grpSp>
        <p:nvGrpSpPr>
          <p:cNvPr id="10253" name="Group 13"/>
          <p:cNvGrpSpPr>
            <a:grpSpLocks/>
          </p:cNvGrpSpPr>
          <p:nvPr/>
        </p:nvGrpSpPr>
        <p:grpSpPr bwMode="auto">
          <a:xfrm>
            <a:off x="4516438" y="2362200"/>
            <a:ext cx="871537" cy="758825"/>
            <a:chOff x="2845" y="1488"/>
            <a:chExt cx="549" cy="478"/>
          </a:xfrm>
        </p:grpSpPr>
        <p:sp>
          <p:nvSpPr>
            <p:cNvPr id="10254" name="Oval 14"/>
            <p:cNvSpPr>
              <a:spLocks noChangeArrowheads="1"/>
            </p:cNvSpPr>
            <p:nvPr/>
          </p:nvSpPr>
          <p:spPr bwMode="auto">
            <a:xfrm>
              <a:off x="2880" y="1488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2845" y="1559"/>
              <a:ext cx="550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DTW</a:t>
              </a:r>
            </a:p>
          </p:txBody>
        </p:sp>
      </p:grp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1371600" y="4876800"/>
            <a:ext cx="760413" cy="758825"/>
            <a:chOff x="864" y="3072"/>
            <a:chExt cx="479" cy="478"/>
          </a:xfrm>
        </p:grpSpPr>
        <p:sp>
          <p:nvSpPr>
            <p:cNvPr id="10257" name="Oval 17"/>
            <p:cNvSpPr>
              <a:spLocks noChangeArrowheads="1"/>
            </p:cNvSpPr>
            <p:nvPr/>
          </p:nvSpPr>
          <p:spPr bwMode="auto">
            <a:xfrm>
              <a:off x="864" y="3072"/>
              <a:ext cx="480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867" y="3143"/>
              <a:ext cx="475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LAX</a:t>
              </a:r>
            </a:p>
          </p:txBody>
        </p:sp>
      </p:grpSp>
      <p:grpSp>
        <p:nvGrpSpPr>
          <p:cNvPr id="10259" name="Group 19"/>
          <p:cNvGrpSpPr>
            <a:grpSpLocks/>
          </p:cNvGrpSpPr>
          <p:nvPr/>
        </p:nvGrpSpPr>
        <p:grpSpPr bwMode="auto">
          <a:xfrm>
            <a:off x="968375" y="2514600"/>
            <a:ext cx="804863" cy="760413"/>
            <a:chOff x="610" y="1584"/>
            <a:chExt cx="507" cy="479"/>
          </a:xfrm>
        </p:grpSpPr>
        <p:sp>
          <p:nvSpPr>
            <p:cNvPr id="10260" name="Oval 20"/>
            <p:cNvSpPr>
              <a:spLocks noChangeArrowheads="1"/>
            </p:cNvSpPr>
            <p:nvPr/>
          </p:nvSpPr>
          <p:spPr bwMode="auto">
            <a:xfrm>
              <a:off x="624" y="158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610" y="1655"/>
              <a:ext cx="508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SFO</a:t>
              </a:r>
            </a:p>
          </p:txBody>
        </p:sp>
      </p:grpSp>
      <p:cxnSp>
        <p:nvCxnSpPr>
          <p:cNvPr id="10262" name="AutoShape 22"/>
          <p:cNvCxnSpPr>
            <a:cxnSpLocks noChangeShapeType="1"/>
          </p:cNvCxnSpPr>
          <p:nvPr/>
        </p:nvCxnSpPr>
        <p:spPr bwMode="auto">
          <a:xfrm>
            <a:off x="5222875" y="3013075"/>
            <a:ext cx="720725" cy="568325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AutoShape 23"/>
          <p:cNvCxnSpPr>
            <a:cxnSpLocks noChangeShapeType="1"/>
          </p:cNvCxnSpPr>
          <p:nvPr/>
        </p:nvCxnSpPr>
        <p:spPr bwMode="auto">
          <a:xfrm flipV="1">
            <a:off x="5268913" y="2514600"/>
            <a:ext cx="2274887" cy="496888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AutoShape 24"/>
          <p:cNvCxnSpPr>
            <a:cxnSpLocks noChangeShapeType="1"/>
          </p:cNvCxnSpPr>
          <p:nvPr/>
        </p:nvCxnSpPr>
        <p:spPr bwMode="auto">
          <a:xfrm flipH="1" flipV="1">
            <a:off x="1752600" y="2895600"/>
            <a:ext cx="4572000" cy="10668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5" name="AutoShape 25"/>
          <p:cNvCxnSpPr>
            <a:cxnSpLocks noChangeShapeType="1"/>
          </p:cNvCxnSpPr>
          <p:nvPr/>
        </p:nvCxnSpPr>
        <p:spPr bwMode="auto">
          <a:xfrm>
            <a:off x="1371600" y="3276600"/>
            <a:ext cx="381000" cy="16002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AutoShape 26"/>
          <p:cNvCxnSpPr>
            <a:cxnSpLocks noChangeShapeType="1"/>
          </p:cNvCxnSpPr>
          <p:nvPr/>
        </p:nvCxnSpPr>
        <p:spPr bwMode="auto">
          <a:xfrm flipH="1">
            <a:off x="2133600" y="4495800"/>
            <a:ext cx="5867400" cy="7620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7" name="AutoShape 27"/>
          <p:cNvCxnSpPr>
            <a:cxnSpLocks noChangeShapeType="1"/>
          </p:cNvCxnSpPr>
          <p:nvPr/>
        </p:nvCxnSpPr>
        <p:spPr bwMode="auto">
          <a:xfrm flipH="1" flipV="1">
            <a:off x="7543800" y="2514600"/>
            <a:ext cx="457200" cy="12192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8" name="AutoShape 28"/>
          <p:cNvCxnSpPr>
            <a:cxnSpLocks noChangeShapeType="1"/>
          </p:cNvCxnSpPr>
          <p:nvPr/>
        </p:nvCxnSpPr>
        <p:spPr bwMode="auto">
          <a:xfrm flipH="1">
            <a:off x="2133600" y="3581400"/>
            <a:ext cx="4572000" cy="16764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9" name="AutoShape 29"/>
          <p:cNvCxnSpPr>
            <a:cxnSpLocks noChangeShapeType="1"/>
          </p:cNvCxnSpPr>
          <p:nvPr/>
        </p:nvCxnSpPr>
        <p:spPr bwMode="auto">
          <a:xfrm flipH="1">
            <a:off x="2022475" y="3011488"/>
            <a:ext cx="3200400" cy="1976437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0" name="AutoShape 30"/>
          <p:cNvCxnSpPr>
            <a:cxnSpLocks noChangeShapeType="1"/>
          </p:cNvCxnSpPr>
          <p:nvPr/>
        </p:nvCxnSpPr>
        <p:spPr bwMode="auto">
          <a:xfrm>
            <a:off x="6705600" y="3581400"/>
            <a:ext cx="914400" cy="5334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271" name="Group 31"/>
          <p:cNvGrpSpPr>
            <a:grpSpLocks/>
          </p:cNvGrpSpPr>
          <p:nvPr/>
        </p:nvGrpSpPr>
        <p:grpSpPr bwMode="auto">
          <a:xfrm>
            <a:off x="1965325" y="1403350"/>
            <a:ext cx="2768600" cy="1109663"/>
            <a:chOff x="1238" y="884"/>
            <a:chExt cx="1744" cy="699"/>
          </a:xfrm>
        </p:grpSpPr>
        <p:sp>
          <p:nvSpPr>
            <p:cNvPr id="10272" name="Text Box 32"/>
            <p:cNvSpPr txBox="1">
              <a:spLocks noChangeArrowheads="1"/>
            </p:cNvSpPr>
            <p:nvPr/>
          </p:nvSpPr>
          <p:spPr bwMode="auto">
            <a:xfrm>
              <a:off x="1238" y="884"/>
              <a:ext cx="174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6000"/>
                </a:lnSpc>
                <a:buClr>
                  <a:srgbClr val="CC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i="1">
                  <a:solidFill>
                    <a:srgbClr val="CC0000"/>
                  </a:solidFill>
                  <a:latin typeface="Verdana" panose="020B0604030504040204" pitchFamily="34" charset="0"/>
                  <a:cs typeface="HG Mincho Light J" charset="0"/>
                </a:rPr>
                <a:t>labelled vertices </a:t>
              </a:r>
            </a:p>
          </p:txBody>
        </p:sp>
        <p:sp>
          <p:nvSpPr>
            <p:cNvPr id="10273" name="Line 33"/>
            <p:cNvSpPr>
              <a:spLocks noChangeShapeType="1"/>
            </p:cNvSpPr>
            <p:nvPr/>
          </p:nvSpPr>
          <p:spPr bwMode="auto">
            <a:xfrm flipH="1">
              <a:off x="1294" y="1247"/>
              <a:ext cx="676" cy="336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>
              <a:off x="2160" y="1247"/>
              <a:ext cx="624" cy="288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5" name="Group 35"/>
          <p:cNvGrpSpPr>
            <a:grpSpLocks/>
          </p:cNvGrpSpPr>
          <p:nvPr/>
        </p:nvGrpSpPr>
        <p:grpSpPr bwMode="auto">
          <a:xfrm>
            <a:off x="4175125" y="4876800"/>
            <a:ext cx="1092200" cy="1019175"/>
            <a:chOff x="2630" y="3072"/>
            <a:chExt cx="688" cy="642"/>
          </a:xfrm>
        </p:grpSpPr>
        <p:sp>
          <p:nvSpPr>
            <p:cNvPr id="10276" name="Text Box 36"/>
            <p:cNvSpPr txBox="1">
              <a:spLocks noChangeArrowheads="1"/>
            </p:cNvSpPr>
            <p:nvPr/>
          </p:nvSpPr>
          <p:spPr bwMode="auto">
            <a:xfrm>
              <a:off x="2630" y="3428"/>
              <a:ext cx="689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6000"/>
                </a:lnSpc>
                <a:buClr>
                  <a:srgbClr val="CC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i="1">
                  <a:solidFill>
                    <a:srgbClr val="CC0000"/>
                  </a:solidFill>
                  <a:latin typeface="Verdana" panose="020B0604030504040204" pitchFamily="34" charset="0"/>
                  <a:cs typeface="HG Mincho Light J" charset="0"/>
                </a:rPr>
                <a:t>edges</a:t>
              </a:r>
            </a:p>
          </p:txBody>
        </p:sp>
        <p:sp>
          <p:nvSpPr>
            <p:cNvPr id="10277" name="Line 37"/>
            <p:cNvSpPr>
              <a:spLocks noChangeShapeType="1"/>
            </p:cNvSpPr>
            <p:nvPr/>
          </p:nvSpPr>
          <p:spPr bwMode="auto">
            <a:xfrm flipH="1" flipV="1">
              <a:off x="2878" y="3071"/>
              <a:ext cx="52" cy="339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0212760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Introduction: Formal Definition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</a:t>
            </a:r>
            <a:r>
              <a:rPr lang="en-US" altLang="en-US" b="1"/>
              <a:t>directed</a:t>
            </a:r>
            <a:r>
              <a:rPr lang="en-US" altLang="en-US"/>
              <a:t> graph, or </a:t>
            </a:r>
            <a:r>
              <a:rPr lang="en-US" altLang="en-US" b="1"/>
              <a:t>digraph</a:t>
            </a:r>
            <a:r>
              <a:rPr lang="en-US" altLang="en-US"/>
              <a:t>, is a graph in which the edges are ordered pairs</a:t>
            </a:r>
          </a:p>
          <a:p>
            <a:pPr lvl="1"/>
            <a:r>
              <a:rPr lang="en-US" altLang="en-US"/>
              <a:t>(v, w) </a:t>
            </a:r>
            <a:r>
              <a:rPr lang="en-US" altLang="en-US">
                <a:cs typeface="Arial" panose="020B0604020202020204" pitchFamily="34" charset="0"/>
              </a:rPr>
              <a:t>≠ (w, v)</a:t>
            </a:r>
          </a:p>
          <a:p>
            <a:r>
              <a:rPr lang="en-US" altLang="en-US">
                <a:cs typeface="Arial" panose="020B0604020202020204" pitchFamily="34" charset="0"/>
              </a:rPr>
              <a:t>An </a:t>
            </a:r>
            <a:r>
              <a:rPr lang="en-US" altLang="en-US" b="1">
                <a:cs typeface="Arial" panose="020B0604020202020204" pitchFamily="34" charset="0"/>
              </a:rPr>
              <a:t>undirected</a:t>
            </a:r>
            <a:r>
              <a:rPr lang="en-US" altLang="en-US">
                <a:cs typeface="Arial" panose="020B0604020202020204" pitchFamily="34" charset="0"/>
              </a:rPr>
              <a:t> graph is a graph in which the edges are unordered pairs</a:t>
            </a:r>
          </a:p>
          <a:p>
            <a:pPr lvl="1"/>
            <a:r>
              <a:rPr lang="en-US" altLang="en-US">
                <a:cs typeface="Arial" panose="020B0604020202020204" pitchFamily="34" charset="0"/>
              </a:rPr>
              <a:t>(v, w) == (w, v)</a:t>
            </a:r>
          </a:p>
        </p:txBody>
      </p:sp>
    </p:spTree>
    <p:extLst>
      <p:ext uri="{BB962C8B-B14F-4D97-AF65-F5344CB8AC3E}">
        <p14:creationId xmlns:p14="http://schemas.microsoft.com/office/powerpoint/2010/main" val="2835744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–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Vertex / Vertices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Edge(s)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Directed Graph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Undirected Graph</a:t>
            </a:r>
          </a:p>
          <a:p>
            <a:r>
              <a:rPr lang="en-US" b="1" dirty="0"/>
              <a:t>Parallel Edge</a:t>
            </a:r>
          </a:p>
          <a:p>
            <a:r>
              <a:rPr lang="en-US" b="1" dirty="0"/>
              <a:t>Self Loop</a:t>
            </a:r>
          </a:p>
          <a:p>
            <a:r>
              <a:rPr lang="en-US" b="1" dirty="0"/>
              <a:t>Adjacent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Endpoints</a:t>
            </a:r>
          </a:p>
          <a:p>
            <a:r>
              <a:rPr lang="en-US" b="1" dirty="0"/>
              <a:t>Incident</a:t>
            </a:r>
          </a:p>
          <a:p>
            <a:r>
              <a:rPr lang="en-US" b="1" dirty="0"/>
              <a:t>Neighbor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078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–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Vertex / Vertices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Edge(s)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Directed Graph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Undirected Graph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Parallel Edge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Self Loop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Adjacent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Endpoints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Incident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Neighbor</a:t>
            </a:r>
          </a:p>
          <a:p>
            <a:r>
              <a:rPr lang="en-US" b="1" dirty="0"/>
              <a:t>Degree</a:t>
            </a:r>
          </a:p>
          <a:p>
            <a:r>
              <a:rPr lang="en-US" b="1" dirty="0"/>
              <a:t>Total Degree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7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–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Vertex / Vertices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Edge(s)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Directed Graph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Undirected Graph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Parallel Edge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Self Loop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Adjacent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Endpoints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Incident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Neighbor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Degree</a:t>
            </a:r>
          </a:p>
          <a:p>
            <a:r>
              <a:rPr lang="en-US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Total Degree</a:t>
            </a:r>
          </a:p>
          <a:p>
            <a:r>
              <a:rPr lang="en-US" b="1" dirty="0"/>
              <a:t>Regular Graph</a:t>
            </a:r>
          </a:p>
          <a:p>
            <a:r>
              <a:rPr lang="en-US" b="1" dirty="0"/>
              <a:t>Subgraph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1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685800"/>
          </a:xfrm>
          <a:ln/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Degrees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33400" y="1743075"/>
            <a:ext cx="8093075" cy="433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latin typeface="Verdana" panose="020B0604030504040204" pitchFamily="34" charset="0"/>
                <a:cs typeface="HG Mincho Light J" charset="0"/>
              </a:rPr>
              <a:t>-  directed   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latin typeface="Verdana" panose="020B0604030504040204" pitchFamily="34" charset="0"/>
                <a:cs typeface="HG Mincho Light J" charset="0"/>
              </a:rPr>
              <a:t>     out-degree of x:  the number of edges </a:t>
            </a:r>
            <a:r>
              <a:rPr lang="en-GB" altLang="en-US">
                <a:solidFill>
                  <a:srgbClr val="0047FF"/>
                </a:solidFill>
                <a:latin typeface="Verdana" panose="020B0604030504040204" pitchFamily="34" charset="0"/>
                <a:cs typeface="HG Mincho Light J" charset="0"/>
              </a:rPr>
              <a:t>(x,y)</a:t>
            </a:r>
            <a:r>
              <a:rPr lang="en-GB" altLang="en-US">
                <a:latin typeface="Verdana" panose="020B0604030504040204" pitchFamily="34" charset="0"/>
                <a:cs typeface="HG Mincho Light J" charset="0"/>
              </a:rPr>
              <a:t>  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latin typeface="Verdana" panose="020B0604030504040204" pitchFamily="34" charset="0"/>
                <a:cs typeface="HG Mincho Light J" charset="0"/>
              </a:rPr>
              <a:t>     in-degree of x:  the number of edges </a:t>
            </a:r>
            <a:r>
              <a:rPr lang="en-GB" altLang="en-US">
                <a:solidFill>
                  <a:srgbClr val="0047FF"/>
                </a:solidFill>
                <a:latin typeface="Verdana" panose="020B0604030504040204" pitchFamily="34" charset="0"/>
                <a:cs typeface="HG Mincho Light J" charset="0"/>
              </a:rPr>
              <a:t>(y,x)</a:t>
            </a:r>
            <a:r>
              <a:rPr lang="en-GB" altLang="en-US">
                <a:latin typeface="Verdana" panose="020B0604030504040204" pitchFamily="34" charset="0"/>
                <a:cs typeface="HG Mincho Light J" charset="0"/>
              </a:rPr>
              <a:t>  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latin typeface="Verdana" panose="020B0604030504040204" pitchFamily="34" charset="0"/>
                <a:cs typeface="HG Mincho Light J" charset="0"/>
              </a:rPr>
              <a:t>	degree:  sum of in-degree and out-degree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>
              <a:latin typeface="Verdana" panose="020B0604030504040204" pitchFamily="34" charset="0"/>
              <a:cs typeface="HG Mincho Light J" charset="0"/>
            </a:endParaRP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latin typeface="Verdana" panose="020B0604030504040204" pitchFamily="34" charset="0"/>
                <a:cs typeface="HG Mincho Light J" charset="0"/>
              </a:rPr>
              <a:t>-  undirected  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latin typeface="Verdana" panose="020B0604030504040204" pitchFamily="34" charset="0"/>
                <a:cs typeface="HG Mincho Light J" charset="0"/>
              </a:rPr>
              <a:t>     degree of x:  the number of edges </a:t>
            </a:r>
            <a:r>
              <a:rPr lang="en-GB" altLang="en-US">
                <a:solidFill>
                  <a:srgbClr val="0047FF"/>
                </a:solidFill>
                <a:latin typeface="Verdana" panose="020B0604030504040204" pitchFamily="34" charset="0"/>
                <a:cs typeface="HG Mincho Light J" charset="0"/>
              </a:rPr>
              <a:t>{x,y}</a:t>
            </a:r>
            <a:r>
              <a:rPr lang="en-GB" altLang="en-US">
                <a:latin typeface="Verdana" panose="020B0604030504040204" pitchFamily="34" charset="0"/>
                <a:cs typeface="HG Mincho Light J" charset="0"/>
              </a:rPr>
              <a:t>  </a:t>
            </a: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>
              <a:cs typeface="HG Mincho Light J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>
              <a:cs typeface="HG Mincho Light J" charset="0"/>
            </a:endParaRP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>
                <a:latin typeface="Verdana" panose="020B0604030504040204" pitchFamily="34" charset="0"/>
                <a:cs typeface="HG Mincho Light J" charset="0"/>
              </a:rPr>
              <a:t>Degrees are often important in determining the running time of an algorithm.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>
              <a:latin typeface="Verdana" panose="020B0604030504040204" pitchFamily="34" charset="0"/>
              <a:cs typeface="HG Mincho Light J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17185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685800"/>
          </a:xfrm>
          <a:ln/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Examples</a:t>
            </a:r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33400" y="1743075"/>
            <a:ext cx="8093075" cy="43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dirty="0">
                <a:latin typeface="Verdana" panose="020B0604030504040204" pitchFamily="34" charset="0"/>
                <a:cs typeface="HG Mincho Light J" charset="0"/>
              </a:rPr>
              <a:t>-  Roadmaps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dirty="0">
              <a:latin typeface="Verdana" panose="020B0604030504040204" pitchFamily="34" charset="0"/>
              <a:cs typeface="HG Mincho Light J" charset="0"/>
            </a:endParaRP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dirty="0">
                <a:latin typeface="Verdana" panose="020B0604030504040204" pitchFamily="34" charset="0"/>
                <a:cs typeface="HG Mincho Light J" charset="0"/>
              </a:rPr>
              <a:t>-  Communication networks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dirty="0">
              <a:latin typeface="Verdana" panose="020B0604030504040204" pitchFamily="34" charset="0"/>
              <a:cs typeface="HG Mincho Light J" charset="0"/>
            </a:endParaRP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dirty="0">
                <a:latin typeface="Verdana" panose="020B0604030504040204" pitchFamily="34" charset="0"/>
                <a:cs typeface="HG Mincho Light J" charset="0"/>
              </a:rPr>
              <a:t>-  WWW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dirty="0">
              <a:latin typeface="Verdana" panose="020B0604030504040204" pitchFamily="34" charset="0"/>
              <a:cs typeface="HG Mincho Light J" charset="0"/>
            </a:endParaRP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dirty="0">
                <a:latin typeface="Verdana" panose="020B0604030504040204" pitchFamily="34" charset="0"/>
                <a:cs typeface="HG Mincho Light J" charset="0"/>
              </a:rPr>
              <a:t>-  Electrical circuits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dirty="0">
              <a:latin typeface="Verdana" panose="020B0604030504040204" pitchFamily="34" charset="0"/>
              <a:cs typeface="HG Mincho Light J" charset="0"/>
            </a:endParaRPr>
          </a:p>
          <a:p>
            <a:pPr marL="342900" indent="-342900">
              <a:lnSpc>
                <a:spcPct val="96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GB" altLang="en-US" dirty="0">
                <a:latin typeface="Verdana" panose="020B0604030504040204" pitchFamily="34" charset="0"/>
                <a:cs typeface="HG Mincho Light J" charset="0"/>
              </a:rPr>
              <a:t>Task schedules</a:t>
            </a:r>
          </a:p>
          <a:p>
            <a:pPr marL="342900" indent="-342900">
              <a:lnSpc>
                <a:spcPct val="96000"/>
              </a:lnSpc>
              <a:buClr>
                <a:srgbClr val="000000"/>
              </a:buClr>
              <a:buSzPct val="100000"/>
              <a:buFontTx/>
              <a:buChar char="-"/>
            </a:pPr>
            <a:endParaRPr lang="en-GB" altLang="en-US" dirty="0">
              <a:latin typeface="Verdana" panose="020B0604030504040204" pitchFamily="34" charset="0"/>
              <a:cs typeface="HG Mincho Light J" charset="0"/>
            </a:endParaRPr>
          </a:p>
          <a:p>
            <a:pPr marL="342900" indent="-342900">
              <a:lnSpc>
                <a:spcPct val="96000"/>
              </a:lnSpc>
              <a:buClr>
                <a:srgbClr val="000000"/>
              </a:buClr>
              <a:buSzPct val="100000"/>
              <a:buFontTx/>
              <a:buChar char="-"/>
            </a:pPr>
            <a:r>
              <a:rPr lang="en-GB" altLang="en-US" dirty="0">
                <a:latin typeface="Verdana" panose="020B0604030504040204" pitchFamily="34" charset="0"/>
                <a:cs typeface="HG Mincho Light J" charset="0"/>
              </a:rPr>
              <a:t>Facebook friends</a:t>
            </a:r>
          </a:p>
          <a:p>
            <a:pPr>
              <a:lnSpc>
                <a:spcPct val="9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GB" altLang="en-US" dirty="0">
              <a:latin typeface="Verdana" panose="020B0604030504040204" pitchFamily="34" charset="0"/>
              <a:cs typeface="HG Mincho Light J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68440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Section 13.1</a:t>
            </a:r>
          </a:p>
        </p:txBody>
      </p:sp>
      <p:sp>
        <p:nvSpPr>
          <p:cNvPr id="2051" name="Subtitle 4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153400" cy="1752600"/>
          </a:xfrm>
        </p:spPr>
        <p:txBody>
          <a:bodyPr/>
          <a:lstStyle/>
          <a:p>
            <a:r>
              <a:rPr lang="en-US" sz="3600" dirty="0"/>
              <a:t>Graphs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“Graphs”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Graphs are fundamental objects in discrete mathematics that model relationships between pairs of objects.</a:t>
            </a:r>
          </a:p>
        </p:txBody>
      </p:sp>
    </p:spTree>
    <p:extLst>
      <p:ext uri="{BB962C8B-B14F-4D97-AF65-F5344CB8AC3E}">
        <p14:creationId xmlns:p14="http://schemas.microsoft.com/office/powerpoint/2010/main" val="233277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cdn1.daysofwonder.com/tickettoride/en/img/tt-inside-9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8600"/>
            <a:ext cx="89535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871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–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Vertex / Vertices</a:t>
            </a:r>
          </a:p>
          <a:p>
            <a:r>
              <a:rPr lang="en-US" b="1" dirty="0"/>
              <a:t>Edge(s)</a:t>
            </a:r>
          </a:p>
          <a:p>
            <a:r>
              <a:rPr lang="en-US" b="1" dirty="0"/>
              <a:t>Directed Graph</a:t>
            </a:r>
          </a:p>
          <a:p>
            <a:r>
              <a:rPr lang="en-US" b="1" dirty="0"/>
              <a:t>Undirected Graph</a:t>
            </a:r>
          </a:p>
          <a:p>
            <a:r>
              <a:rPr lang="en-US" b="1" dirty="0"/>
              <a:t>Parallel Edge</a:t>
            </a:r>
          </a:p>
          <a:p>
            <a:r>
              <a:rPr lang="en-US" b="1" dirty="0"/>
              <a:t>Self Loop</a:t>
            </a:r>
          </a:p>
          <a:p>
            <a:r>
              <a:rPr lang="en-US" b="1" dirty="0"/>
              <a:t>Adjacent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Endpoints</a:t>
            </a:r>
          </a:p>
          <a:p>
            <a:r>
              <a:rPr lang="en-US" b="1" dirty="0"/>
              <a:t>Incident</a:t>
            </a:r>
          </a:p>
          <a:p>
            <a:r>
              <a:rPr lang="en-US" b="1" dirty="0"/>
              <a:t>Neighbor</a:t>
            </a:r>
          </a:p>
          <a:p>
            <a:r>
              <a:rPr lang="en-US" b="1" dirty="0"/>
              <a:t>Degree</a:t>
            </a:r>
          </a:p>
          <a:p>
            <a:r>
              <a:rPr lang="en-US" b="1" dirty="0"/>
              <a:t>Total Degree</a:t>
            </a:r>
          </a:p>
          <a:p>
            <a:r>
              <a:rPr lang="en-US" b="1" dirty="0"/>
              <a:t>Regular Graph</a:t>
            </a:r>
          </a:p>
          <a:p>
            <a:r>
              <a:rPr lang="en-US" b="1" dirty="0"/>
              <a:t>Subgraph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 –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Vertex / Vertices</a:t>
            </a:r>
          </a:p>
          <a:p>
            <a:r>
              <a:rPr lang="en-US" b="1" dirty="0"/>
              <a:t>Edge(s)</a:t>
            </a:r>
          </a:p>
          <a:p>
            <a:r>
              <a:rPr lang="en-US" b="1" dirty="0"/>
              <a:t>Directed Graph</a:t>
            </a:r>
          </a:p>
          <a:p>
            <a:r>
              <a:rPr lang="en-US" b="1" dirty="0"/>
              <a:t>Undirected Graph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68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685800"/>
          </a:xfrm>
          <a:ln/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Graphs — an overview</a:t>
            </a:r>
          </a:p>
        </p:txBody>
      </p:sp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5943600" y="3200400"/>
            <a:ext cx="760413" cy="760413"/>
            <a:chOff x="3744" y="2016"/>
            <a:chExt cx="479" cy="479"/>
          </a:xfrm>
        </p:grpSpPr>
        <p:sp>
          <p:nvSpPr>
            <p:cNvPr id="8195" name="Oval 3"/>
            <p:cNvSpPr>
              <a:spLocks noChangeArrowheads="1"/>
            </p:cNvSpPr>
            <p:nvPr/>
          </p:nvSpPr>
          <p:spPr bwMode="auto">
            <a:xfrm>
              <a:off x="3744" y="2016"/>
              <a:ext cx="480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3778" y="2087"/>
              <a:ext cx="41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PIT</a:t>
              </a:r>
            </a:p>
          </p:txBody>
        </p:sp>
      </p:grp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7132638" y="1752600"/>
            <a:ext cx="819150" cy="760413"/>
            <a:chOff x="4493" y="1104"/>
            <a:chExt cx="516" cy="479"/>
          </a:xfrm>
        </p:grpSpPr>
        <p:sp>
          <p:nvSpPr>
            <p:cNvPr id="8198" name="Oval 6"/>
            <p:cNvSpPr>
              <a:spLocks noChangeArrowheads="1"/>
            </p:cNvSpPr>
            <p:nvPr/>
          </p:nvSpPr>
          <p:spPr bwMode="auto">
            <a:xfrm>
              <a:off x="4512" y="110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4493" y="1175"/>
              <a:ext cx="51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BOS</a:t>
              </a:r>
            </a:p>
          </p:txBody>
        </p:sp>
      </p:grpSp>
      <p:grpSp>
        <p:nvGrpSpPr>
          <p:cNvPr id="8200" name="Group 8"/>
          <p:cNvGrpSpPr>
            <a:grpSpLocks/>
          </p:cNvGrpSpPr>
          <p:nvPr/>
        </p:nvGrpSpPr>
        <p:grpSpPr bwMode="auto">
          <a:xfrm>
            <a:off x="7620000" y="3733800"/>
            <a:ext cx="758825" cy="758825"/>
            <a:chOff x="4800" y="2352"/>
            <a:chExt cx="478" cy="478"/>
          </a:xfrm>
        </p:grpSpPr>
        <p:sp>
          <p:nvSpPr>
            <p:cNvPr id="8201" name="Oval 9"/>
            <p:cNvSpPr>
              <a:spLocks noChangeArrowheads="1"/>
            </p:cNvSpPr>
            <p:nvPr/>
          </p:nvSpPr>
          <p:spPr bwMode="auto">
            <a:xfrm>
              <a:off x="4800" y="2352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4813" y="2423"/>
              <a:ext cx="45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JFK</a:t>
              </a:r>
            </a:p>
          </p:txBody>
        </p:sp>
      </p:grpSp>
      <p:grpSp>
        <p:nvGrpSpPr>
          <p:cNvPr id="8203" name="Group 11"/>
          <p:cNvGrpSpPr>
            <a:grpSpLocks/>
          </p:cNvGrpSpPr>
          <p:nvPr/>
        </p:nvGrpSpPr>
        <p:grpSpPr bwMode="auto">
          <a:xfrm>
            <a:off x="4516438" y="2362200"/>
            <a:ext cx="871537" cy="758825"/>
            <a:chOff x="2845" y="1488"/>
            <a:chExt cx="549" cy="478"/>
          </a:xfrm>
        </p:grpSpPr>
        <p:sp>
          <p:nvSpPr>
            <p:cNvPr id="8204" name="Oval 12"/>
            <p:cNvSpPr>
              <a:spLocks noChangeArrowheads="1"/>
            </p:cNvSpPr>
            <p:nvPr/>
          </p:nvSpPr>
          <p:spPr bwMode="auto">
            <a:xfrm>
              <a:off x="2880" y="1488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Text Box 13"/>
            <p:cNvSpPr txBox="1">
              <a:spLocks noChangeArrowheads="1"/>
            </p:cNvSpPr>
            <p:nvPr/>
          </p:nvSpPr>
          <p:spPr bwMode="auto">
            <a:xfrm>
              <a:off x="2845" y="1559"/>
              <a:ext cx="550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DTW</a:t>
              </a:r>
            </a:p>
          </p:txBody>
        </p:sp>
      </p:grp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1371600" y="4876800"/>
            <a:ext cx="760413" cy="758825"/>
            <a:chOff x="864" y="3072"/>
            <a:chExt cx="479" cy="478"/>
          </a:xfrm>
        </p:grpSpPr>
        <p:sp>
          <p:nvSpPr>
            <p:cNvPr id="8207" name="Oval 15"/>
            <p:cNvSpPr>
              <a:spLocks noChangeArrowheads="1"/>
            </p:cNvSpPr>
            <p:nvPr/>
          </p:nvSpPr>
          <p:spPr bwMode="auto">
            <a:xfrm>
              <a:off x="864" y="3072"/>
              <a:ext cx="480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Text Box 16"/>
            <p:cNvSpPr txBox="1">
              <a:spLocks noChangeArrowheads="1"/>
            </p:cNvSpPr>
            <p:nvPr/>
          </p:nvSpPr>
          <p:spPr bwMode="auto">
            <a:xfrm>
              <a:off x="867" y="3143"/>
              <a:ext cx="475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LAX</a:t>
              </a:r>
            </a:p>
          </p:txBody>
        </p:sp>
      </p:grpSp>
      <p:grpSp>
        <p:nvGrpSpPr>
          <p:cNvPr id="8209" name="Group 17"/>
          <p:cNvGrpSpPr>
            <a:grpSpLocks/>
          </p:cNvGrpSpPr>
          <p:nvPr/>
        </p:nvGrpSpPr>
        <p:grpSpPr bwMode="auto">
          <a:xfrm>
            <a:off x="968375" y="2514600"/>
            <a:ext cx="804863" cy="760413"/>
            <a:chOff x="610" y="1584"/>
            <a:chExt cx="507" cy="479"/>
          </a:xfrm>
        </p:grpSpPr>
        <p:sp>
          <p:nvSpPr>
            <p:cNvPr id="8210" name="Oval 18"/>
            <p:cNvSpPr>
              <a:spLocks noChangeArrowheads="1"/>
            </p:cNvSpPr>
            <p:nvPr/>
          </p:nvSpPr>
          <p:spPr bwMode="auto">
            <a:xfrm>
              <a:off x="624" y="158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Text Box 19"/>
            <p:cNvSpPr txBox="1">
              <a:spLocks noChangeArrowheads="1"/>
            </p:cNvSpPr>
            <p:nvPr/>
          </p:nvSpPr>
          <p:spPr bwMode="auto">
            <a:xfrm>
              <a:off x="610" y="1655"/>
              <a:ext cx="508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SFO</a:t>
              </a:r>
            </a:p>
          </p:txBody>
        </p:sp>
      </p:grpSp>
      <p:grpSp>
        <p:nvGrpSpPr>
          <p:cNvPr id="8212" name="Group 20"/>
          <p:cNvGrpSpPr>
            <a:grpSpLocks/>
          </p:cNvGrpSpPr>
          <p:nvPr/>
        </p:nvGrpSpPr>
        <p:grpSpPr bwMode="auto">
          <a:xfrm>
            <a:off x="1965325" y="1403350"/>
            <a:ext cx="2660650" cy="1109663"/>
            <a:chOff x="1238" y="884"/>
            <a:chExt cx="1676" cy="699"/>
          </a:xfrm>
        </p:grpSpPr>
        <p:sp>
          <p:nvSpPr>
            <p:cNvPr id="8213" name="Text Box 21"/>
            <p:cNvSpPr txBox="1">
              <a:spLocks noChangeArrowheads="1"/>
            </p:cNvSpPr>
            <p:nvPr/>
          </p:nvSpPr>
          <p:spPr bwMode="auto">
            <a:xfrm>
              <a:off x="1238" y="884"/>
              <a:ext cx="1676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6000"/>
                </a:lnSpc>
                <a:buClr>
                  <a:srgbClr val="CC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i="1">
                  <a:solidFill>
                    <a:srgbClr val="CC0000"/>
                  </a:solidFill>
                  <a:latin typeface="Verdana" panose="020B0604030504040204" pitchFamily="34" charset="0"/>
                  <a:cs typeface="HG Mincho Light J" charset="0"/>
                </a:rPr>
                <a:t>labelled vertices</a:t>
              </a:r>
            </a:p>
          </p:txBody>
        </p:sp>
        <p:sp>
          <p:nvSpPr>
            <p:cNvPr id="8214" name="Line 22"/>
            <p:cNvSpPr>
              <a:spLocks noChangeShapeType="1"/>
            </p:cNvSpPr>
            <p:nvPr/>
          </p:nvSpPr>
          <p:spPr bwMode="auto">
            <a:xfrm flipH="1">
              <a:off x="1294" y="1247"/>
              <a:ext cx="676" cy="336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2160" y="1247"/>
              <a:ext cx="624" cy="288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16782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438400" y="5486400"/>
            <a:ext cx="1838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CC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i="1" dirty="0">
                <a:solidFill>
                  <a:srgbClr val="CC0000"/>
                </a:solidFill>
                <a:latin typeface="Verdana" panose="020B0604030504040204" pitchFamily="34" charset="0"/>
                <a:cs typeface="HG Mincho Light J" charset="0"/>
              </a:rPr>
              <a:t>undirected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685800"/>
          </a:xfrm>
          <a:ln/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Graphs — an overview</a:t>
            </a: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5943600" y="3200400"/>
            <a:ext cx="760413" cy="760413"/>
            <a:chOff x="3744" y="2016"/>
            <a:chExt cx="479" cy="479"/>
          </a:xfrm>
        </p:grpSpPr>
        <p:sp>
          <p:nvSpPr>
            <p:cNvPr id="10245" name="Oval 5"/>
            <p:cNvSpPr>
              <a:spLocks noChangeArrowheads="1"/>
            </p:cNvSpPr>
            <p:nvPr/>
          </p:nvSpPr>
          <p:spPr bwMode="auto">
            <a:xfrm>
              <a:off x="3744" y="2016"/>
              <a:ext cx="480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3778" y="2087"/>
              <a:ext cx="41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PIT</a:t>
              </a:r>
            </a:p>
          </p:txBody>
        </p:sp>
      </p:grp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7132638" y="1752600"/>
            <a:ext cx="819150" cy="760413"/>
            <a:chOff x="4493" y="1104"/>
            <a:chExt cx="516" cy="479"/>
          </a:xfrm>
        </p:grpSpPr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4512" y="110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4493" y="1175"/>
              <a:ext cx="51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BOS</a:t>
              </a:r>
            </a:p>
          </p:txBody>
        </p:sp>
      </p:grpSp>
      <p:grpSp>
        <p:nvGrpSpPr>
          <p:cNvPr id="10250" name="Group 10"/>
          <p:cNvGrpSpPr>
            <a:grpSpLocks/>
          </p:cNvGrpSpPr>
          <p:nvPr/>
        </p:nvGrpSpPr>
        <p:grpSpPr bwMode="auto">
          <a:xfrm>
            <a:off x="7620000" y="3733800"/>
            <a:ext cx="758825" cy="758825"/>
            <a:chOff x="4800" y="2352"/>
            <a:chExt cx="478" cy="478"/>
          </a:xfrm>
        </p:grpSpPr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>
              <a:off x="4800" y="2352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4813" y="2423"/>
              <a:ext cx="45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JFK</a:t>
              </a:r>
            </a:p>
          </p:txBody>
        </p:sp>
      </p:grpSp>
      <p:grpSp>
        <p:nvGrpSpPr>
          <p:cNvPr id="10253" name="Group 13"/>
          <p:cNvGrpSpPr>
            <a:grpSpLocks/>
          </p:cNvGrpSpPr>
          <p:nvPr/>
        </p:nvGrpSpPr>
        <p:grpSpPr bwMode="auto">
          <a:xfrm>
            <a:off x="4516438" y="2362200"/>
            <a:ext cx="871537" cy="758825"/>
            <a:chOff x="2845" y="1488"/>
            <a:chExt cx="549" cy="478"/>
          </a:xfrm>
        </p:grpSpPr>
        <p:sp>
          <p:nvSpPr>
            <p:cNvPr id="10254" name="Oval 14"/>
            <p:cNvSpPr>
              <a:spLocks noChangeArrowheads="1"/>
            </p:cNvSpPr>
            <p:nvPr/>
          </p:nvSpPr>
          <p:spPr bwMode="auto">
            <a:xfrm>
              <a:off x="2880" y="1488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5" name="Text Box 15"/>
            <p:cNvSpPr txBox="1">
              <a:spLocks noChangeArrowheads="1"/>
            </p:cNvSpPr>
            <p:nvPr/>
          </p:nvSpPr>
          <p:spPr bwMode="auto">
            <a:xfrm>
              <a:off x="2845" y="1559"/>
              <a:ext cx="550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DTW</a:t>
              </a:r>
            </a:p>
          </p:txBody>
        </p:sp>
      </p:grp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1371600" y="4876800"/>
            <a:ext cx="760413" cy="758825"/>
            <a:chOff x="864" y="3072"/>
            <a:chExt cx="479" cy="478"/>
          </a:xfrm>
        </p:grpSpPr>
        <p:sp>
          <p:nvSpPr>
            <p:cNvPr id="10257" name="Oval 17"/>
            <p:cNvSpPr>
              <a:spLocks noChangeArrowheads="1"/>
            </p:cNvSpPr>
            <p:nvPr/>
          </p:nvSpPr>
          <p:spPr bwMode="auto">
            <a:xfrm>
              <a:off x="864" y="3072"/>
              <a:ext cx="480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867" y="3143"/>
              <a:ext cx="475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LAX</a:t>
              </a:r>
            </a:p>
          </p:txBody>
        </p:sp>
      </p:grpSp>
      <p:grpSp>
        <p:nvGrpSpPr>
          <p:cNvPr id="10259" name="Group 19"/>
          <p:cNvGrpSpPr>
            <a:grpSpLocks/>
          </p:cNvGrpSpPr>
          <p:nvPr/>
        </p:nvGrpSpPr>
        <p:grpSpPr bwMode="auto">
          <a:xfrm>
            <a:off x="968375" y="2514600"/>
            <a:ext cx="804863" cy="760413"/>
            <a:chOff x="610" y="1584"/>
            <a:chExt cx="507" cy="479"/>
          </a:xfrm>
        </p:grpSpPr>
        <p:sp>
          <p:nvSpPr>
            <p:cNvPr id="10260" name="Oval 20"/>
            <p:cNvSpPr>
              <a:spLocks noChangeArrowheads="1"/>
            </p:cNvSpPr>
            <p:nvPr/>
          </p:nvSpPr>
          <p:spPr bwMode="auto">
            <a:xfrm>
              <a:off x="624" y="158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610" y="1655"/>
              <a:ext cx="508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SFO</a:t>
              </a:r>
            </a:p>
          </p:txBody>
        </p:sp>
      </p:grpSp>
      <p:cxnSp>
        <p:nvCxnSpPr>
          <p:cNvPr id="10262" name="AutoShape 22"/>
          <p:cNvCxnSpPr>
            <a:cxnSpLocks noChangeShapeType="1"/>
          </p:cNvCxnSpPr>
          <p:nvPr/>
        </p:nvCxnSpPr>
        <p:spPr bwMode="auto">
          <a:xfrm>
            <a:off x="5222875" y="3013075"/>
            <a:ext cx="720725" cy="568325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AutoShape 23"/>
          <p:cNvCxnSpPr>
            <a:cxnSpLocks noChangeShapeType="1"/>
          </p:cNvCxnSpPr>
          <p:nvPr/>
        </p:nvCxnSpPr>
        <p:spPr bwMode="auto">
          <a:xfrm flipV="1">
            <a:off x="5268913" y="2514600"/>
            <a:ext cx="2274887" cy="496653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AutoShape 24"/>
          <p:cNvCxnSpPr>
            <a:cxnSpLocks noChangeShapeType="1"/>
          </p:cNvCxnSpPr>
          <p:nvPr/>
        </p:nvCxnSpPr>
        <p:spPr bwMode="auto">
          <a:xfrm flipH="1" flipV="1">
            <a:off x="1752600" y="2895600"/>
            <a:ext cx="4572000" cy="10668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5" name="AutoShape 25"/>
          <p:cNvCxnSpPr>
            <a:cxnSpLocks noChangeShapeType="1"/>
          </p:cNvCxnSpPr>
          <p:nvPr/>
        </p:nvCxnSpPr>
        <p:spPr bwMode="auto">
          <a:xfrm>
            <a:off x="1371600" y="3276600"/>
            <a:ext cx="381000" cy="16002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AutoShape 26"/>
          <p:cNvCxnSpPr>
            <a:cxnSpLocks noChangeShapeType="1"/>
          </p:cNvCxnSpPr>
          <p:nvPr/>
        </p:nvCxnSpPr>
        <p:spPr bwMode="auto">
          <a:xfrm flipH="1">
            <a:off x="2133600" y="4495800"/>
            <a:ext cx="5867400" cy="7620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7" name="AutoShape 27"/>
          <p:cNvCxnSpPr>
            <a:cxnSpLocks noChangeShapeType="1"/>
          </p:cNvCxnSpPr>
          <p:nvPr/>
        </p:nvCxnSpPr>
        <p:spPr bwMode="auto">
          <a:xfrm flipH="1" flipV="1">
            <a:off x="7543800" y="2514600"/>
            <a:ext cx="457200" cy="12192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8" name="AutoShape 28"/>
          <p:cNvCxnSpPr>
            <a:cxnSpLocks noChangeShapeType="1"/>
          </p:cNvCxnSpPr>
          <p:nvPr/>
        </p:nvCxnSpPr>
        <p:spPr bwMode="auto">
          <a:xfrm flipH="1">
            <a:off x="2133600" y="3581400"/>
            <a:ext cx="4572000" cy="16764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9" name="AutoShape 29"/>
          <p:cNvCxnSpPr>
            <a:cxnSpLocks noChangeShapeType="1"/>
            <a:stCxn id="10254" idx="5"/>
          </p:cNvCxnSpPr>
          <p:nvPr/>
        </p:nvCxnSpPr>
        <p:spPr bwMode="auto">
          <a:xfrm flipH="1">
            <a:off x="2022475" y="3011253"/>
            <a:ext cx="3198577" cy="1976672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0" name="AutoShape 30"/>
          <p:cNvCxnSpPr>
            <a:cxnSpLocks noChangeShapeType="1"/>
          </p:cNvCxnSpPr>
          <p:nvPr/>
        </p:nvCxnSpPr>
        <p:spPr bwMode="auto">
          <a:xfrm>
            <a:off x="6705600" y="3581400"/>
            <a:ext cx="914400" cy="5334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271" name="Group 31"/>
          <p:cNvGrpSpPr>
            <a:grpSpLocks/>
          </p:cNvGrpSpPr>
          <p:nvPr/>
        </p:nvGrpSpPr>
        <p:grpSpPr bwMode="auto">
          <a:xfrm>
            <a:off x="1965325" y="1403350"/>
            <a:ext cx="2768600" cy="1109663"/>
            <a:chOff x="1238" y="884"/>
            <a:chExt cx="1744" cy="699"/>
          </a:xfrm>
        </p:grpSpPr>
        <p:sp>
          <p:nvSpPr>
            <p:cNvPr id="10272" name="Text Box 32"/>
            <p:cNvSpPr txBox="1">
              <a:spLocks noChangeArrowheads="1"/>
            </p:cNvSpPr>
            <p:nvPr/>
          </p:nvSpPr>
          <p:spPr bwMode="auto">
            <a:xfrm>
              <a:off x="1238" y="884"/>
              <a:ext cx="174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6000"/>
                </a:lnSpc>
                <a:buClr>
                  <a:srgbClr val="CC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i="1">
                  <a:solidFill>
                    <a:srgbClr val="CC0000"/>
                  </a:solidFill>
                  <a:latin typeface="Verdana" panose="020B0604030504040204" pitchFamily="34" charset="0"/>
                  <a:cs typeface="HG Mincho Light J" charset="0"/>
                </a:rPr>
                <a:t>labelled vertices </a:t>
              </a:r>
            </a:p>
          </p:txBody>
        </p:sp>
        <p:sp>
          <p:nvSpPr>
            <p:cNvPr id="10273" name="Line 33"/>
            <p:cNvSpPr>
              <a:spLocks noChangeShapeType="1"/>
            </p:cNvSpPr>
            <p:nvPr/>
          </p:nvSpPr>
          <p:spPr bwMode="auto">
            <a:xfrm flipH="1">
              <a:off x="1294" y="1247"/>
              <a:ext cx="676" cy="336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4" name="Line 34"/>
            <p:cNvSpPr>
              <a:spLocks noChangeShapeType="1"/>
            </p:cNvSpPr>
            <p:nvPr/>
          </p:nvSpPr>
          <p:spPr bwMode="auto">
            <a:xfrm>
              <a:off x="2160" y="1247"/>
              <a:ext cx="624" cy="288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75" name="Group 35"/>
          <p:cNvGrpSpPr>
            <a:grpSpLocks/>
          </p:cNvGrpSpPr>
          <p:nvPr/>
        </p:nvGrpSpPr>
        <p:grpSpPr bwMode="auto">
          <a:xfrm>
            <a:off x="4175125" y="4876800"/>
            <a:ext cx="1092200" cy="1019175"/>
            <a:chOff x="2630" y="3072"/>
            <a:chExt cx="688" cy="642"/>
          </a:xfrm>
        </p:grpSpPr>
        <p:sp>
          <p:nvSpPr>
            <p:cNvPr id="10276" name="Text Box 36"/>
            <p:cNvSpPr txBox="1">
              <a:spLocks noChangeArrowheads="1"/>
            </p:cNvSpPr>
            <p:nvPr/>
          </p:nvSpPr>
          <p:spPr bwMode="auto">
            <a:xfrm>
              <a:off x="2630" y="3428"/>
              <a:ext cx="689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6000"/>
                </a:lnSpc>
                <a:buClr>
                  <a:srgbClr val="CC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i="1">
                  <a:solidFill>
                    <a:srgbClr val="CC0000"/>
                  </a:solidFill>
                  <a:latin typeface="Verdana" panose="020B0604030504040204" pitchFamily="34" charset="0"/>
                  <a:cs typeface="HG Mincho Light J" charset="0"/>
                </a:rPr>
                <a:t>edges</a:t>
              </a:r>
            </a:p>
          </p:txBody>
        </p:sp>
        <p:sp>
          <p:nvSpPr>
            <p:cNvPr id="10277" name="Line 37"/>
            <p:cNvSpPr>
              <a:spLocks noChangeShapeType="1"/>
            </p:cNvSpPr>
            <p:nvPr/>
          </p:nvSpPr>
          <p:spPr bwMode="auto">
            <a:xfrm flipH="1" flipV="1">
              <a:off x="2878" y="3071"/>
              <a:ext cx="52" cy="339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6944320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3408363" y="5734050"/>
            <a:ext cx="23669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CC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GB" altLang="en-US" i="1">
                <a:solidFill>
                  <a:srgbClr val="CC0000"/>
                </a:solidFill>
                <a:latin typeface="Verdana" panose="020B0604030504040204" pitchFamily="34" charset="0"/>
                <a:cs typeface="HG Mincho Light J" charset="0"/>
              </a:rPr>
              <a:t>labelled edges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685800"/>
          </a:xfrm>
          <a:ln/>
        </p:spPr>
        <p:txBody>
          <a:bodyPr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en-US"/>
              <a:t>Graphs — an overview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5943600" y="3200400"/>
            <a:ext cx="760413" cy="760413"/>
            <a:chOff x="3744" y="2016"/>
            <a:chExt cx="479" cy="479"/>
          </a:xfrm>
        </p:grpSpPr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>
              <a:off x="3744" y="2016"/>
              <a:ext cx="480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3778" y="2087"/>
              <a:ext cx="412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PIT</a:t>
              </a:r>
            </a:p>
          </p:txBody>
        </p:sp>
      </p:grp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7132638" y="1752600"/>
            <a:ext cx="819150" cy="760413"/>
            <a:chOff x="4493" y="1104"/>
            <a:chExt cx="516" cy="479"/>
          </a:xfrm>
        </p:grpSpPr>
        <p:sp>
          <p:nvSpPr>
            <p:cNvPr id="11271" name="Oval 7"/>
            <p:cNvSpPr>
              <a:spLocks noChangeArrowheads="1"/>
            </p:cNvSpPr>
            <p:nvPr/>
          </p:nvSpPr>
          <p:spPr bwMode="auto">
            <a:xfrm>
              <a:off x="4512" y="110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4493" y="1175"/>
              <a:ext cx="517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BOS</a:t>
              </a:r>
            </a:p>
          </p:txBody>
        </p:sp>
      </p:grpSp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7620000" y="3733800"/>
            <a:ext cx="758825" cy="758825"/>
            <a:chOff x="4800" y="2352"/>
            <a:chExt cx="478" cy="478"/>
          </a:xfrm>
        </p:grpSpPr>
        <p:sp>
          <p:nvSpPr>
            <p:cNvPr id="11274" name="Oval 10"/>
            <p:cNvSpPr>
              <a:spLocks noChangeArrowheads="1"/>
            </p:cNvSpPr>
            <p:nvPr/>
          </p:nvSpPr>
          <p:spPr bwMode="auto">
            <a:xfrm>
              <a:off x="4800" y="2352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5" name="Text Box 11"/>
            <p:cNvSpPr txBox="1">
              <a:spLocks noChangeArrowheads="1"/>
            </p:cNvSpPr>
            <p:nvPr/>
          </p:nvSpPr>
          <p:spPr bwMode="auto">
            <a:xfrm>
              <a:off x="4813" y="2423"/>
              <a:ext cx="45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JFK</a:t>
              </a:r>
            </a:p>
          </p:txBody>
        </p:sp>
      </p:grpSp>
      <p:grpSp>
        <p:nvGrpSpPr>
          <p:cNvPr id="11276" name="Group 12"/>
          <p:cNvGrpSpPr>
            <a:grpSpLocks/>
          </p:cNvGrpSpPr>
          <p:nvPr/>
        </p:nvGrpSpPr>
        <p:grpSpPr bwMode="auto">
          <a:xfrm>
            <a:off x="4516438" y="2362200"/>
            <a:ext cx="871537" cy="758825"/>
            <a:chOff x="2845" y="1488"/>
            <a:chExt cx="549" cy="478"/>
          </a:xfrm>
        </p:grpSpPr>
        <p:sp>
          <p:nvSpPr>
            <p:cNvPr id="11277" name="Oval 13"/>
            <p:cNvSpPr>
              <a:spLocks noChangeArrowheads="1"/>
            </p:cNvSpPr>
            <p:nvPr/>
          </p:nvSpPr>
          <p:spPr bwMode="auto">
            <a:xfrm>
              <a:off x="2880" y="1488"/>
              <a:ext cx="479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2845" y="1559"/>
              <a:ext cx="550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DTW</a:t>
              </a:r>
            </a:p>
          </p:txBody>
        </p:sp>
      </p:grpSp>
      <p:grpSp>
        <p:nvGrpSpPr>
          <p:cNvPr id="11279" name="Group 15"/>
          <p:cNvGrpSpPr>
            <a:grpSpLocks/>
          </p:cNvGrpSpPr>
          <p:nvPr/>
        </p:nvGrpSpPr>
        <p:grpSpPr bwMode="auto">
          <a:xfrm>
            <a:off x="1371600" y="4876800"/>
            <a:ext cx="760413" cy="758825"/>
            <a:chOff x="864" y="3072"/>
            <a:chExt cx="479" cy="478"/>
          </a:xfrm>
        </p:grpSpPr>
        <p:sp>
          <p:nvSpPr>
            <p:cNvPr id="11280" name="Oval 16"/>
            <p:cNvSpPr>
              <a:spLocks noChangeArrowheads="1"/>
            </p:cNvSpPr>
            <p:nvPr/>
          </p:nvSpPr>
          <p:spPr bwMode="auto">
            <a:xfrm>
              <a:off x="864" y="3072"/>
              <a:ext cx="480" cy="47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867" y="3143"/>
              <a:ext cx="475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LAX</a:t>
              </a:r>
            </a:p>
          </p:txBody>
        </p:sp>
      </p:grpSp>
      <p:grpSp>
        <p:nvGrpSpPr>
          <p:cNvPr id="11282" name="Group 18"/>
          <p:cNvGrpSpPr>
            <a:grpSpLocks/>
          </p:cNvGrpSpPr>
          <p:nvPr/>
        </p:nvGrpSpPr>
        <p:grpSpPr bwMode="auto">
          <a:xfrm>
            <a:off x="968375" y="2514600"/>
            <a:ext cx="804863" cy="760413"/>
            <a:chOff x="610" y="1584"/>
            <a:chExt cx="507" cy="479"/>
          </a:xfrm>
        </p:grpSpPr>
        <p:sp>
          <p:nvSpPr>
            <p:cNvPr id="11283" name="Oval 19"/>
            <p:cNvSpPr>
              <a:spLocks noChangeArrowheads="1"/>
            </p:cNvSpPr>
            <p:nvPr/>
          </p:nvSpPr>
          <p:spPr bwMode="auto">
            <a:xfrm>
              <a:off x="624" y="1584"/>
              <a:ext cx="479" cy="48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610" y="1655"/>
              <a:ext cx="508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lnSpc>
                  <a:spcPct val="96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>
                  <a:latin typeface="Verdana" panose="020B0604030504040204" pitchFamily="34" charset="0"/>
                  <a:cs typeface="HG Mincho Light J" charset="0"/>
                </a:rPr>
                <a:t>SFO</a:t>
              </a:r>
            </a:p>
          </p:txBody>
        </p:sp>
      </p:grpSp>
      <p:cxnSp>
        <p:nvCxnSpPr>
          <p:cNvPr id="11285" name="AutoShape 21"/>
          <p:cNvCxnSpPr>
            <a:cxnSpLocks noChangeShapeType="1"/>
          </p:cNvCxnSpPr>
          <p:nvPr/>
        </p:nvCxnSpPr>
        <p:spPr bwMode="auto">
          <a:xfrm>
            <a:off x="5222875" y="3013075"/>
            <a:ext cx="720725" cy="568325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6" name="AutoShape 22"/>
          <p:cNvCxnSpPr>
            <a:cxnSpLocks noChangeShapeType="1"/>
          </p:cNvCxnSpPr>
          <p:nvPr/>
        </p:nvCxnSpPr>
        <p:spPr bwMode="auto">
          <a:xfrm flipV="1">
            <a:off x="5332412" y="2514600"/>
            <a:ext cx="2211388" cy="496653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7" name="AutoShape 23"/>
          <p:cNvCxnSpPr>
            <a:cxnSpLocks noChangeShapeType="1"/>
          </p:cNvCxnSpPr>
          <p:nvPr/>
        </p:nvCxnSpPr>
        <p:spPr bwMode="auto">
          <a:xfrm flipH="1" flipV="1">
            <a:off x="1752600" y="2895600"/>
            <a:ext cx="4572000" cy="10668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8" name="AutoShape 24"/>
          <p:cNvCxnSpPr>
            <a:cxnSpLocks noChangeShapeType="1"/>
          </p:cNvCxnSpPr>
          <p:nvPr/>
        </p:nvCxnSpPr>
        <p:spPr bwMode="auto">
          <a:xfrm>
            <a:off x="1371600" y="3276600"/>
            <a:ext cx="381000" cy="16002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9" name="AutoShape 25"/>
          <p:cNvCxnSpPr>
            <a:cxnSpLocks noChangeShapeType="1"/>
          </p:cNvCxnSpPr>
          <p:nvPr/>
        </p:nvCxnSpPr>
        <p:spPr bwMode="auto">
          <a:xfrm flipH="1">
            <a:off x="2133600" y="4495800"/>
            <a:ext cx="5867400" cy="7620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0" name="AutoShape 26"/>
          <p:cNvCxnSpPr>
            <a:cxnSpLocks noChangeShapeType="1"/>
          </p:cNvCxnSpPr>
          <p:nvPr/>
        </p:nvCxnSpPr>
        <p:spPr bwMode="auto">
          <a:xfrm flipH="1" flipV="1">
            <a:off x="7543800" y="2514600"/>
            <a:ext cx="457200" cy="12192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1" name="AutoShape 27"/>
          <p:cNvCxnSpPr>
            <a:cxnSpLocks noChangeShapeType="1"/>
          </p:cNvCxnSpPr>
          <p:nvPr/>
        </p:nvCxnSpPr>
        <p:spPr bwMode="auto">
          <a:xfrm flipH="1">
            <a:off x="2133600" y="3581400"/>
            <a:ext cx="4572000" cy="16764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2" name="AutoShape 28"/>
          <p:cNvCxnSpPr>
            <a:cxnSpLocks noChangeShapeType="1"/>
            <a:stCxn id="11277" idx="5"/>
          </p:cNvCxnSpPr>
          <p:nvPr/>
        </p:nvCxnSpPr>
        <p:spPr bwMode="auto">
          <a:xfrm flipH="1">
            <a:off x="2022475" y="3011253"/>
            <a:ext cx="3198577" cy="1976672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93" name="AutoShape 29"/>
          <p:cNvCxnSpPr>
            <a:cxnSpLocks noChangeShapeType="1"/>
          </p:cNvCxnSpPr>
          <p:nvPr/>
        </p:nvCxnSpPr>
        <p:spPr bwMode="auto">
          <a:xfrm>
            <a:off x="6705600" y="3581400"/>
            <a:ext cx="914400" cy="533400"/>
          </a:xfrm>
          <a:prstGeom prst="straightConnector1">
            <a:avLst/>
          </a:prstGeom>
          <a:noFill/>
          <a:ln w="2556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294" name="Group 30"/>
          <p:cNvGrpSpPr>
            <a:grpSpLocks/>
          </p:cNvGrpSpPr>
          <p:nvPr/>
        </p:nvGrpSpPr>
        <p:grpSpPr bwMode="auto">
          <a:xfrm>
            <a:off x="1965325" y="1403350"/>
            <a:ext cx="2768600" cy="1109663"/>
            <a:chOff x="1238" y="884"/>
            <a:chExt cx="1744" cy="699"/>
          </a:xfrm>
        </p:grpSpPr>
        <p:sp>
          <p:nvSpPr>
            <p:cNvPr id="11295" name="Text Box 31"/>
            <p:cNvSpPr txBox="1">
              <a:spLocks noChangeArrowheads="1"/>
            </p:cNvSpPr>
            <p:nvPr/>
          </p:nvSpPr>
          <p:spPr bwMode="auto">
            <a:xfrm>
              <a:off x="1238" y="884"/>
              <a:ext cx="174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ct val="96000"/>
                </a:lnSpc>
                <a:buClr>
                  <a:srgbClr val="CC0000"/>
                </a:buClr>
                <a:buSzPct val="100000"/>
                <a:buFont typeface="Times New Roman" panose="02020603050405020304" pitchFamily="18" charset="0"/>
                <a:buNone/>
              </a:pPr>
              <a:r>
                <a:rPr lang="en-GB" altLang="en-US" i="1">
                  <a:solidFill>
                    <a:srgbClr val="CC0000"/>
                  </a:solidFill>
                  <a:latin typeface="Verdana" panose="020B0604030504040204" pitchFamily="34" charset="0"/>
                  <a:cs typeface="HG Mincho Light J" charset="0"/>
                </a:rPr>
                <a:t>labelled vertices </a:t>
              </a:r>
            </a:p>
          </p:txBody>
        </p:sp>
        <p:sp>
          <p:nvSpPr>
            <p:cNvPr id="11296" name="Line 32"/>
            <p:cNvSpPr>
              <a:spLocks noChangeShapeType="1"/>
            </p:cNvSpPr>
            <p:nvPr/>
          </p:nvSpPr>
          <p:spPr bwMode="auto">
            <a:xfrm flipH="1">
              <a:off x="1294" y="1247"/>
              <a:ext cx="676" cy="336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33"/>
            <p:cNvSpPr>
              <a:spLocks noChangeShapeType="1"/>
            </p:cNvSpPr>
            <p:nvPr/>
          </p:nvSpPr>
          <p:spPr bwMode="auto">
            <a:xfrm>
              <a:off x="2160" y="1247"/>
              <a:ext cx="624" cy="288"/>
            </a:xfrm>
            <a:prstGeom prst="line">
              <a:avLst/>
            </a:prstGeom>
            <a:noFill/>
            <a:ln w="9360">
              <a:solidFill>
                <a:srgbClr val="CC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98" name="Text Box 34"/>
          <p:cNvSpPr txBox="1">
            <a:spLocks noChangeArrowheads="1"/>
          </p:cNvSpPr>
          <p:nvPr/>
        </p:nvSpPr>
        <p:spPr bwMode="auto">
          <a:xfrm>
            <a:off x="2535238" y="3757613"/>
            <a:ext cx="831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83000"/>
              <a:buFont typeface="Times New Roman" panose="02020603050405020304" pitchFamily="18" charset="0"/>
              <a:buNone/>
            </a:pPr>
            <a:r>
              <a:rPr lang="en-GB" altLang="en-US" sz="2000">
                <a:latin typeface="Verdana" panose="020B0604030504040204" pitchFamily="34" charset="0"/>
                <a:cs typeface="HG Mincho Light J" charset="0"/>
              </a:rPr>
              <a:t>1987</a:t>
            </a:r>
          </a:p>
        </p:txBody>
      </p:sp>
      <p:sp>
        <p:nvSpPr>
          <p:cNvPr id="11299" name="Text Box 35"/>
          <p:cNvSpPr txBox="1">
            <a:spLocks noChangeArrowheads="1"/>
          </p:cNvSpPr>
          <p:nvPr/>
        </p:nvSpPr>
        <p:spPr bwMode="auto">
          <a:xfrm>
            <a:off x="3130550" y="2743200"/>
            <a:ext cx="831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83000"/>
              <a:buFont typeface="Times New Roman" panose="02020603050405020304" pitchFamily="18" charset="0"/>
              <a:buNone/>
            </a:pPr>
            <a:r>
              <a:rPr lang="en-GB" altLang="en-US" sz="2000">
                <a:latin typeface="Verdana" panose="020B0604030504040204" pitchFamily="34" charset="0"/>
                <a:cs typeface="HG Mincho Light J" charset="0"/>
              </a:rPr>
              <a:t>2273</a:t>
            </a:r>
          </a:p>
        </p:txBody>
      </p:sp>
      <p:sp>
        <p:nvSpPr>
          <p:cNvPr id="11300" name="Text Box 36"/>
          <p:cNvSpPr txBox="1">
            <a:spLocks noChangeArrowheads="1"/>
          </p:cNvSpPr>
          <p:nvPr/>
        </p:nvSpPr>
        <p:spPr bwMode="auto">
          <a:xfrm>
            <a:off x="609600" y="3794125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83000"/>
              <a:buFont typeface="Times New Roman" panose="02020603050405020304" pitchFamily="18" charset="0"/>
              <a:buNone/>
            </a:pPr>
            <a:r>
              <a:rPr lang="en-GB" altLang="en-US" sz="2000">
                <a:latin typeface="Verdana" panose="020B0604030504040204" pitchFamily="34" charset="0"/>
                <a:cs typeface="HG Mincho Light J" charset="0"/>
              </a:rPr>
              <a:t>344</a:t>
            </a:r>
          </a:p>
        </p:txBody>
      </p:sp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3816350" y="4038600"/>
            <a:ext cx="831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83000"/>
              <a:buFont typeface="Times New Roman" panose="02020603050405020304" pitchFamily="18" charset="0"/>
              <a:buNone/>
            </a:pPr>
            <a:r>
              <a:rPr lang="en-GB" altLang="en-US" sz="2000">
                <a:latin typeface="Verdana" panose="020B0604030504040204" pitchFamily="34" charset="0"/>
                <a:cs typeface="HG Mincho Light J" charset="0"/>
              </a:rPr>
              <a:t>2145</a:t>
            </a:r>
          </a:p>
        </p:txBody>
      </p:sp>
      <p:sp>
        <p:nvSpPr>
          <p:cNvPr id="11302" name="Text Box 38"/>
          <p:cNvSpPr txBox="1">
            <a:spLocks noChangeArrowheads="1"/>
          </p:cNvSpPr>
          <p:nvPr/>
        </p:nvSpPr>
        <p:spPr bwMode="auto">
          <a:xfrm>
            <a:off x="4841875" y="4894263"/>
            <a:ext cx="831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83000"/>
              <a:buFont typeface="Times New Roman" panose="02020603050405020304" pitchFamily="18" charset="0"/>
              <a:buNone/>
            </a:pPr>
            <a:r>
              <a:rPr lang="en-GB" altLang="en-US" sz="2000">
                <a:latin typeface="Verdana" panose="020B0604030504040204" pitchFamily="34" charset="0"/>
                <a:cs typeface="HG Mincho Light J" charset="0"/>
              </a:rPr>
              <a:t>2462</a:t>
            </a:r>
          </a:p>
        </p:txBody>
      </p:sp>
      <p:sp>
        <p:nvSpPr>
          <p:cNvPr id="11303" name="Text Box 39"/>
          <p:cNvSpPr txBox="1">
            <a:spLocks noChangeArrowheads="1"/>
          </p:cNvSpPr>
          <p:nvPr/>
        </p:nvSpPr>
        <p:spPr bwMode="auto">
          <a:xfrm>
            <a:off x="5721350" y="198120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83000"/>
              <a:buFont typeface="Times New Roman" panose="02020603050405020304" pitchFamily="18" charset="0"/>
              <a:buNone/>
            </a:pPr>
            <a:r>
              <a:rPr lang="en-GB" altLang="en-US" sz="2000">
                <a:latin typeface="Verdana" panose="020B0604030504040204" pitchFamily="34" charset="0"/>
                <a:cs typeface="HG Mincho Light J" charset="0"/>
              </a:rPr>
              <a:t>618</a:t>
            </a:r>
          </a:p>
        </p:txBody>
      </p:sp>
      <p:sp>
        <p:nvSpPr>
          <p:cNvPr id="11304" name="Text Box 40"/>
          <p:cNvSpPr txBox="1">
            <a:spLocks noChangeArrowheads="1"/>
          </p:cNvSpPr>
          <p:nvPr/>
        </p:nvSpPr>
        <p:spPr bwMode="auto">
          <a:xfrm>
            <a:off x="5492750" y="2803525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83000"/>
              <a:buFont typeface="Times New Roman" panose="02020603050405020304" pitchFamily="18" charset="0"/>
              <a:buNone/>
            </a:pPr>
            <a:r>
              <a:rPr lang="en-GB" altLang="en-US" sz="2000">
                <a:latin typeface="Verdana" panose="020B0604030504040204" pitchFamily="34" charset="0"/>
                <a:cs typeface="HG Mincho Light J" charset="0"/>
              </a:rPr>
              <a:t>211</a:t>
            </a:r>
          </a:p>
        </p:txBody>
      </p:sp>
      <p:sp>
        <p:nvSpPr>
          <p:cNvPr id="11305" name="Text Box 41"/>
          <p:cNvSpPr txBox="1">
            <a:spLocks noChangeArrowheads="1"/>
          </p:cNvSpPr>
          <p:nvPr/>
        </p:nvSpPr>
        <p:spPr bwMode="auto">
          <a:xfrm>
            <a:off x="6864350" y="327660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83000"/>
              <a:buFont typeface="Times New Roman" panose="02020603050405020304" pitchFamily="18" charset="0"/>
              <a:buNone/>
            </a:pPr>
            <a:r>
              <a:rPr lang="en-GB" altLang="en-US" sz="2000">
                <a:latin typeface="Verdana" panose="020B0604030504040204" pitchFamily="34" charset="0"/>
                <a:cs typeface="HG Mincho Light J" charset="0"/>
              </a:rPr>
              <a:t>318</a:t>
            </a:r>
          </a:p>
        </p:txBody>
      </p:sp>
      <p:sp>
        <p:nvSpPr>
          <p:cNvPr id="11306" name="Text Box 42"/>
          <p:cNvSpPr txBox="1">
            <a:spLocks noChangeArrowheads="1"/>
          </p:cNvSpPr>
          <p:nvPr/>
        </p:nvSpPr>
        <p:spPr bwMode="auto">
          <a:xfrm>
            <a:off x="7778750" y="2895600"/>
            <a:ext cx="6699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6000"/>
              </a:lnSpc>
              <a:buClr>
                <a:srgbClr val="000000"/>
              </a:buClr>
              <a:buSzPct val="83000"/>
              <a:buFont typeface="Times New Roman" panose="02020603050405020304" pitchFamily="18" charset="0"/>
              <a:buNone/>
            </a:pPr>
            <a:r>
              <a:rPr lang="en-GB" altLang="en-US" sz="2000">
                <a:latin typeface="Verdana" panose="020B0604030504040204" pitchFamily="34" charset="0"/>
                <a:cs typeface="HG Mincho Light J" charset="0"/>
              </a:rPr>
              <a:t>190</a:t>
            </a:r>
          </a:p>
        </p:txBody>
      </p:sp>
      <p:sp>
        <p:nvSpPr>
          <p:cNvPr id="11307" name="Freeform 43"/>
          <p:cNvSpPr>
            <a:spLocks/>
          </p:cNvSpPr>
          <p:nvPr/>
        </p:nvSpPr>
        <p:spPr bwMode="auto">
          <a:xfrm>
            <a:off x="5375275" y="4027488"/>
            <a:ext cx="660400" cy="1677987"/>
          </a:xfrm>
          <a:custGeom>
            <a:avLst/>
            <a:gdLst>
              <a:gd name="T0" fmla="*/ 0 w 1835"/>
              <a:gd name="T1" fmla="*/ 4660 h 4661"/>
              <a:gd name="T2" fmla="*/ 1692 w 1835"/>
              <a:gd name="T3" fmla="*/ 2330 h 4661"/>
              <a:gd name="T4" fmla="*/ 845 w 1835"/>
              <a:gd name="T5" fmla="*/ 0 h 4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35" h="4661">
                <a:moveTo>
                  <a:pt x="0" y="4660"/>
                </a:moveTo>
                <a:cubicBezTo>
                  <a:pt x="775" y="3883"/>
                  <a:pt x="1551" y="3106"/>
                  <a:pt x="1692" y="2330"/>
                </a:cubicBezTo>
                <a:cubicBezTo>
                  <a:pt x="1834" y="1552"/>
                  <a:pt x="1339" y="776"/>
                  <a:pt x="845" y="0"/>
                </a:cubicBezTo>
              </a:path>
            </a:pathLst>
          </a:custGeom>
          <a:noFill/>
          <a:ln w="9360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8" name="Freeform 44"/>
          <p:cNvSpPr>
            <a:spLocks/>
          </p:cNvSpPr>
          <p:nvPr/>
        </p:nvSpPr>
        <p:spPr bwMode="auto">
          <a:xfrm>
            <a:off x="3873500" y="5048250"/>
            <a:ext cx="525463" cy="771525"/>
          </a:xfrm>
          <a:custGeom>
            <a:avLst/>
            <a:gdLst>
              <a:gd name="T0" fmla="*/ 1459 w 1460"/>
              <a:gd name="T1" fmla="*/ 2140 h 2141"/>
              <a:gd name="T2" fmla="*/ 113 w 1460"/>
              <a:gd name="T3" fmla="*/ 1070 h 2141"/>
              <a:gd name="T4" fmla="*/ 787 w 1460"/>
              <a:gd name="T5" fmla="*/ 0 h 2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60" h="2141">
                <a:moveTo>
                  <a:pt x="1459" y="2140"/>
                </a:moveTo>
                <a:cubicBezTo>
                  <a:pt x="843" y="1783"/>
                  <a:pt x="225" y="1426"/>
                  <a:pt x="113" y="1070"/>
                </a:cubicBezTo>
                <a:cubicBezTo>
                  <a:pt x="0" y="712"/>
                  <a:pt x="394" y="356"/>
                  <a:pt x="787" y="0"/>
                </a:cubicBezTo>
              </a:path>
            </a:pathLst>
          </a:custGeom>
          <a:noFill/>
          <a:ln w="9360">
            <a:solidFill>
              <a:srgbClr val="CC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8594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3687</TotalTime>
  <Words>403</Words>
  <Application>Microsoft Office PowerPoint</Application>
  <PresentationFormat>On-screen Show (4:3)</PresentationFormat>
  <Paragraphs>149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HG Mincho Light J</vt:lpstr>
      <vt:lpstr>Symbol</vt:lpstr>
      <vt:lpstr>Times New Roman</vt:lpstr>
      <vt:lpstr>Verdana</vt:lpstr>
      <vt:lpstr>Default Design</vt:lpstr>
      <vt:lpstr>PowerPoint Presentation</vt:lpstr>
      <vt:lpstr>Section 13.1</vt:lpstr>
      <vt:lpstr>What are “Graphs”</vt:lpstr>
      <vt:lpstr>PowerPoint Presentation</vt:lpstr>
      <vt:lpstr>Graphs – Vocabulary</vt:lpstr>
      <vt:lpstr>Graphs – Vocabulary</vt:lpstr>
      <vt:lpstr>Graphs — an overview</vt:lpstr>
      <vt:lpstr>Graphs — an overview</vt:lpstr>
      <vt:lpstr>Graphs — an overview</vt:lpstr>
      <vt:lpstr>Graphs — an overview</vt:lpstr>
      <vt:lpstr>Introduction: Formal Definition</vt:lpstr>
      <vt:lpstr>Graphs — an overview</vt:lpstr>
      <vt:lpstr>Introduction: Formal Definition</vt:lpstr>
      <vt:lpstr>Graphs – Definitions</vt:lpstr>
      <vt:lpstr>Graphs – Definitions</vt:lpstr>
      <vt:lpstr>Graphs – Definitions</vt:lpstr>
      <vt:lpstr>Degrees</vt:lpstr>
      <vt:lpstr>Examples</vt:lpstr>
    </vt:vector>
  </TitlesOfParts>
  <Company>College of Natural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CS I</dc:title>
  <dc:creator>System Administrator</dc:creator>
  <cp:lastModifiedBy>Ben Schafer</cp:lastModifiedBy>
  <cp:revision>254</cp:revision>
  <dcterms:created xsi:type="dcterms:W3CDTF">2003-08-11T17:41:56Z</dcterms:created>
  <dcterms:modified xsi:type="dcterms:W3CDTF">2024-04-08T17:54:00Z</dcterms:modified>
</cp:coreProperties>
</file>