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51" r:id="rId2"/>
    <p:sldId id="547" r:id="rId3"/>
    <p:sldId id="608" r:id="rId4"/>
    <p:sldId id="617" r:id="rId5"/>
    <p:sldId id="616" r:id="rId6"/>
    <p:sldId id="618" r:id="rId7"/>
    <p:sldId id="620" r:id="rId8"/>
    <p:sldId id="619" r:id="rId9"/>
    <p:sldId id="622" r:id="rId10"/>
    <p:sldId id="609" r:id="rId11"/>
    <p:sldId id="62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8" d="100"/>
          <a:sy n="78" d="100"/>
        </p:scale>
        <p:origin x="158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12.3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r>
              <a:rPr lang="en-US" sz="3600" dirty="0"/>
              <a:t>Conditional Probability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/>
              <a:t>Github</a:t>
            </a:r>
            <a:r>
              <a:rPr lang="en-US" sz="2800" dirty="0"/>
              <a:t> has server farms on the east coast and the west coast.</a:t>
            </a:r>
          </a:p>
          <a:p>
            <a:r>
              <a:rPr lang="en-US" sz="2400" dirty="0"/>
              <a:t>The east coast farm uses 12 HP servers and 7 Cisco servers</a:t>
            </a:r>
          </a:p>
          <a:p>
            <a:r>
              <a:rPr lang="en-US" sz="2400" dirty="0"/>
              <a:t>The west coast farm uses 8 HP servers and 19 Cisco servers</a:t>
            </a:r>
          </a:p>
          <a:p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What is the probability that your project will be stored on an HP server?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If you know your project is stored on an HP server, what is the probability it is being stored on the east coast?</a:t>
            </a:r>
          </a:p>
        </p:txBody>
      </p:sp>
    </p:spTree>
    <p:extLst>
      <p:ext uri="{BB962C8B-B14F-4D97-AF65-F5344CB8AC3E}">
        <p14:creationId xmlns:p14="http://schemas.microsoft.com/office/powerpoint/2010/main" val="2842694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495800"/>
          </a:xfrm>
        </p:spPr>
        <p:txBody>
          <a:bodyPr/>
          <a:lstStyle/>
          <a:p>
            <a:r>
              <a:rPr lang="en-US" sz="2400" dirty="0"/>
              <a:t>A drug-screening test is used on a large population of people, of which 4% actually use drugs.</a:t>
            </a:r>
          </a:p>
          <a:p>
            <a:r>
              <a:rPr lang="en-US" sz="2400" dirty="0"/>
              <a:t>The test has a 3% false positive rate.  That means that 3% of people who don’t use drugs will test positive anyways.</a:t>
            </a:r>
          </a:p>
          <a:p>
            <a:r>
              <a:rPr lang="en-US" sz="2400" dirty="0"/>
              <a:t>The test has a 2% false negative rate.  That means that 2% of people who use drugs will test negative.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the probability that a randomly chosen person who tests positive for </a:t>
            </a:r>
            <a:r>
              <a:rPr lang="en-US" sz="2400"/>
              <a:t>drugs does use </a:t>
            </a:r>
            <a:r>
              <a:rPr lang="en-US" sz="2400" dirty="0"/>
              <a:t>drugs?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is the probability that a randomly chosen person who tests negative for drugs does not use drugs?</a:t>
            </a:r>
          </a:p>
        </p:txBody>
      </p:sp>
    </p:spTree>
    <p:extLst>
      <p:ext uri="{BB962C8B-B14F-4D97-AF65-F5344CB8AC3E}">
        <p14:creationId xmlns:p14="http://schemas.microsoft.com/office/powerpoint/2010/main" val="353382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dirty="0"/>
              <a:t>Suppose five cards are drawn from a standard deck of playing cards without replacement.</a:t>
            </a:r>
          </a:p>
          <a:p>
            <a:pPr lvl="0"/>
            <a:r>
              <a:rPr lang="en-US" sz="2400" dirty="0"/>
              <a:t>What is the size of the sample space?</a:t>
            </a:r>
          </a:p>
          <a:p>
            <a:pPr lvl="0"/>
            <a:r>
              <a:rPr lang="en-US" sz="2400" dirty="0"/>
              <a:t>What is the probability of getting exactly three spades?</a:t>
            </a:r>
          </a:p>
          <a:p>
            <a:pPr lvl="0"/>
            <a:r>
              <a:rPr lang="en-US" sz="2400" dirty="0"/>
              <a:t>What is the probability of getting three cards of the same suit? </a:t>
            </a:r>
          </a:p>
          <a:p>
            <a:r>
              <a:rPr lang="en-US" sz="2400" dirty="0"/>
              <a:t>What is the probability of getting three of a kind?</a:t>
            </a:r>
          </a:p>
          <a:p>
            <a:pPr lvl="0"/>
            <a:r>
              <a:rPr lang="en-US" sz="2400" dirty="0"/>
              <a:t>What is the probability of getting a full house?</a:t>
            </a:r>
          </a:p>
        </p:txBody>
      </p:sp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I told you that I would roll three dice.  </a:t>
            </a:r>
          </a:p>
          <a:p>
            <a:pPr lvl="1"/>
            <a:r>
              <a:rPr lang="en-US" dirty="0"/>
              <a:t>If each is the number 6, I will give you $50.  </a:t>
            </a:r>
          </a:p>
          <a:p>
            <a:pPr lvl="1"/>
            <a:r>
              <a:rPr lang="en-US" dirty="0"/>
              <a:t>If not, you will give me $1.  </a:t>
            </a:r>
          </a:p>
          <a:p>
            <a:r>
              <a:rPr lang="en-US" dirty="0"/>
              <a:t>Should you play this game?  </a:t>
            </a:r>
          </a:p>
          <a:p>
            <a:r>
              <a:rPr lang="en-US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33422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Suppose I told you that I would roll three dice.  </a:t>
            </a:r>
          </a:p>
          <a:p>
            <a:pPr lvl="1"/>
            <a:r>
              <a:rPr lang="en-US" dirty="0"/>
              <a:t>If each is the number 6, I will give you $50.  </a:t>
            </a:r>
          </a:p>
          <a:p>
            <a:pPr lvl="1"/>
            <a:r>
              <a:rPr lang="en-US" dirty="0"/>
              <a:t>If not, you will give me $1.  </a:t>
            </a:r>
          </a:p>
          <a:p>
            <a:r>
              <a:rPr lang="en-US" dirty="0">
                <a:solidFill>
                  <a:srgbClr val="FF0000"/>
                </a:solidFill>
              </a:rPr>
              <a:t>But, suppose I told you I had already rolled the first die and it WAS a six.</a:t>
            </a:r>
          </a:p>
          <a:p>
            <a:r>
              <a:rPr lang="en-US" dirty="0"/>
              <a:t>Now should you play this game?  </a:t>
            </a:r>
          </a:p>
          <a:p>
            <a:r>
              <a:rPr lang="en-US" dirty="0"/>
              <a:t>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9993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event A happens given that I already know that event B happened?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P(A|B) = \frac{P(A \cap B)}{P(B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43400"/>
            <a:ext cx="280363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807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A – I will roll three sixes in a row</a:t>
            </a:r>
          </a:p>
          <a:p>
            <a:r>
              <a:rPr lang="en-US" dirty="0"/>
              <a:t>Event B – I will roll a six on my first roll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P(A|B) = \frac{P(A \cap B)}{P(B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43400"/>
            <a:ext cx="280363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271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less trivial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pair of fair dice are rolled.  What is the probability that the sum of the pair is 8?</a:t>
            </a:r>
          </a:p>
          <a:p>
            <a:endParaRPr lang="en-US" dirty="0"/>
          </a:p>
          <a:p>
            <a:r>
              <a:rPr lang="en-US" dirty="0"/>
              <a:t>What if I told you that both dice are even numbers?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 A – Two dice will sum to 8</a:t>
            </a:r>
          </a:p>
          <a:p>
            <a:r>
              <a:rPr lang="en-US" dirty="0"/>
              <a:t>Event B – Both dice are even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P(A|B) = \frac{P(A \cap B)}{P(B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343400"/>
            <a:ext cx="280363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72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even less trivial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American women have a 12% chance of getting breast cancer.</a:t>
            </a:r>
          </a:p>
          <a:p>
            <a:r>
              <a:rPr lang="en-US" sz="2800" dirty="0"/>
              <a:t>American women have a 9.3% chance of getting Type II diabetes.</a:t>
            </a:r>
          </a:p>
          <a:p>
            <a:r>
              <a:rPr lang="en-US" sz="2800" dirty="0"/>
              <a:t>American women have a 1.4% chance of getting both.</a:t>
            </a:r>
          </a:p>
          <a:p>
            <a:endParaRPr lang="en-US" sz="2800" dirty="0"/>
          </a:p>
          <a:p>
            <a:r>
              <a:rPr lang="en-US" sz="2800" dirty="0"/>
              <a:t>What is the probability that a woman will get Type II diabetes if she has recently been diagnosed with breast cancer?</a:t>
            </a:r>
          </a:p>
        </p:txBody>
      </p:sp>
    </p:spTree>
    <p:extLst>
      <p:ext uri="{BB962C8B-B14F-4D97-AF65-F5344CB8AC3E}">
        <p14:creationId xmlns:p14="http://schemas.microsoft.com/office/powerpoint/2010/main" val="32968361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3485</TotalTime>
  <Words>544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Times New Roman</vt:lpstr>
      <vt:lpstr>Default Design</vt:lpstr>
      <vt:lpstr>Section 12.3</vt:lpstr>
      <vt:lpstr>Activity #1</vt:lpstr>
      <vt:lpstr>Suppose…</vt:lpstr>
      <vt:lpstr>Suppose…</vt:lpstr>
      <vt:lpstr>Conditional Probability</vt:lpstr>
      <vt:lpstr>Conditional Probability</vt:lpstr>
      <vt:lpstr>A less trivial example</vt:lpstr>
      <vt:lpstr>Conditional Probability</vt:lpstr>
      <vt:lpstr>An even less trivial example</vt:lpstr>
      <vt:lpstr>Activity #2</vt:lpstr>
      <vt:lpstr>Activity #3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241</cp:revision>
  <dcterms:created xsi:type="dcterms:W3CDTF">2003-08-11T17:41:56Z</dcterms:created>
  <dcterms:modified xsi:type="dcterms:W3CDTF">2024-04-03T14:00:06Z</dcterms:modified>
</cp:coreProperties>
</file>