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51" r:id="rId2"/>
    <p:sldId id="547" r:id="rId3"/>
    <p:sldId id="619" r:id="rId4"/>
    <p:sldId id="622" r:id="rId5"/>
    <p:sldId id="624" r:id="rId6"/>
    <p:sldId id="623" r:id="rId7"/>
    <p:sldId id="625" r:id="rId8"/>
    <p:sldId id="626" r:id="rId9"/>
    <p:sldId id="608" r:id="rId10"/>
    <p:sldId id="616" r:id="rId11"/>
    <p:sldId id="62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3F9B5"/>
    <a:srgbClr val="F7EEA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3" autoAdjust="0"/>
    <p:restoredTop sz="94676" autoAdjust="0"/>
  </p:normalViewPr>
  <p:slideViewPr>
    <p:cSldViewPr>
      <p:cViewPr varScale="1">
        <p:scale>
          <a:sx n="65" d="100"/>
          <a:sy n="65" d="100"/>
        </p:scale>
        <p:origin x="130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E9E66D-305B-43AA-AD1D-E99818125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7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CC15D5-8D6E-4FC3-9CD0-6293938D2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2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9AC3E-C2C8-4A67-BA76-E2C5B2F78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3E7EA-2395-432D-B052-A5AF93E02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B2AC-3779-4DEF-8074-0AB2FA5B0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00EE-69A3-4DBC-9F63-ADCBB7669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5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8339D-905B-4E37-AFD2-C7AB2221A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1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F1FFC-1D2D-4136-9BFB-C692AA747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5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83F9E-E4E9-46DF-B722-CE1C1FCCC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4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D6F3-A0DC-429D-B050-6D6F783B8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C05A-DA11-4252-B786-9F05AB884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1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5272B-CC5B-4BDF-BED8-AB9684B75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54B8-CC56-413B-AFCB-0A40C57B8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6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61085-0C87-4E9B-B8FC-151062EDA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7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1D0858-AC92-4A99-8E6D-B0051BD4F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12.2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153400" cy="1752600"/>
          </a:xfrm>
        </p:spPr>
        <p:txBody>
          <a:bodyPr/>
          <a:lstStyle/>
          <a:p>
            <a:r>
              <a:rPr lang="en-US" sz="3600" dirty="0" smtClean="0"/>
              <a:t>Probability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 am going to roll two “fair” dice </a:t>
            </a:r>
            <a:r>
              <a:rPr lang="en-US" sz="2800" dirty="0" smtClean="0"/>
              <a:t>at </a:t>
            </a:r>
            <a:r>
              <a:rPr lang="en-US" sz="2800" dirty="0"/>
              <a:t>the same time. 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What is the size of the sample space? 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What is the probability of getting “snake eyes” (two 1s)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What is the probability of getting doubles?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What is the probability of getting a 1 on at least one die?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What is the probability of getting a total of </a:t>
            </a:r>
            <a:r>
              <a:rPr lang="en-US" sz="2400" dirty="0" smtClean="0"/>
              <a:t>5 </a:t>
            </a:r>
            <a:r>
              <a:rPr lang="en-US" sz="2400" dirty="0"/>
              <a:t>on the two dice?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What is the probability of getting two consecutive values? (for example, a </a:t>
            </a:r>
            <a:r>
              <a:rPr lang="en-US" sz="2400" dirty="0" smtClean="0"/>
              <a:t>3 </a:t>
            </a:r>
            <a:r>
              <a:rPr lang="en-US" sz="2400" dirty="0"/>
              <a:t>and a </a:t>
            </a:r>
            <a:r>
              <a:rPr lang="en-US" sz="2400" dirty="0" smtClean="0"/>
              <a:t>2)</a:t>
            </a:r>
            <a:endParaRPr lang="en-US" sz="2400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What is the probability of getting a total greater than 10?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What is the probability </a:t>
            </a:r>
            <a:r>
              <a:rPr lang="en-US" sz="2400" dirty="0" smtClean="0"/>
              <a:t>that </a:t>
            </a:r>
            <a:r>
              <a:rPr lang="en-US" sz="2400" dirty="0"/>
              <a:t>the sum of the two dice is an odd number?</a:t>
            </a:r>
          </a:p>
        </p:txBody>
      </p:sp>
    </p:spTree>
    <p:extLst>
      <p:ext uri="{BB962C8B-B14F-4D97-AF65-F5344CB8AC3E}">
        <p14:creationId xmlns:p14="http://schemas.microsoft.com/office/powerpoint/2010/main" val="21772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(1,1)   (1,2)  (1,3)  (1,4)  (1,5)  (1,6)</a:t>
            </a:r>
          </a:p>
          <a:p>
            <a:pPr marL="0" indent="0">
              <a:buNone/>
            </a:pPr>
            <a:r>
              <a:rPr lang="en-US" dirty="0" smtClean="0"/>
              <a:t>(2,1</a:t>
            </a:r>
            <a:r>
              <a:rPr lang="en-US" dirty="0"/>
              <a:t>)   </a:t>
            </a:r>
            <a:r>
              <a:rPr lang="en-US" dirty="0" smtClean="0"/>
              <a:t>(2,2</a:t>
            </a:r>
            <a:r>
              <a:rPr lang="en-US" dirty="0"/>
              <a:t>)  </a:t>
            </a:r>
            <a:r>
              <a:rPr lang="en-US" dirty="0" smtClean="0"/>
              <a:t>(2,3</a:t>
            </a:r>
            <a:r>
              <a:rPr lang="en-US" dirty="0"/>
              <a:t>)  </a:t>
            </a:r>
            <a:r>
              <a:rPr lang="en-US" dirty="0" smtClean="0"/>
              <a:t>(2,4</a:t>
            </a:r>
            <a:r>
              <a:rPr lang="en-US" dirty="0"/>
              <a:t>)  </a:t>
            </a:r>
            <a:r>
              <a:rPr lang="en-US" dirty="0" smtClean="0"/>
              <a:t>(2,5</a:t>
            </a:r>
            <a:r>
              <a:rPr lang="en-US" dirty="0"/>
              <a:t>)  </a:t>
            </a:r>
            <a:r>
              <a:rPr lang="en-US" dirty="0" smtClean="0"/>
              <a:t>(2,6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(3,1</a:t>
            </a:r>
            <a:r>
              <a:rPr lang="en-US" dirty="0"/>
              <a:t>)   </a:t>
            </a:r>
            <a:r>
              <a:rPr lang="en-US" dirty="0" smtClean="0"/>
              <a:t>(3,2</a:t>
            </a:r>
            <a:r>
              <a:rPr lang="en-US" dirty="0"/>
              <a:t>)  </a:t>
            </a:r>
            <a:r>
              <a:rPr lang="en-US" dirty="0" smtClean="0"/>
              <a:t>(3,3</a:t>
            </a:r>
            <a:r>
              <a:rPr lang="en-US" dirty="0"/>
              <a:t>)  </a:t>
            </a:r>
            <a:r>
              <a:rPr lang="en-US" dirty="0" smtClean="0"/>
              <a:t>(3,4</a:t>
            </a:r>
            <a:r>
              <a:rPr lang="en-US" dirty="0"/>
              <a:t>)  </a:t>
            </a:r>
            <a:r>
              <a:rPr lang="en-US" dirty="0" smtClean="0"/>
              <a:t>(3,5</a:t>
            </a:r>
            <a:r>
              <a:rPr lang="en-US" dirty="0"/>
              <a:t>)  </a:t>
            </a:r>
            <a:r>
              <a:rPr lang="en-US" dirty="0" smtClean="0"/>
              <a:t>(3,6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(4,1</a:t>
            </a:r>
            <a:r>
              <a:rPr lang="en-US" dirty="0"/>
              <a:t>)   </a:t>
            </a:r>
            <a:r>
              <a:rPr lang="en-US" dirty="0" smtClean="0"/>
              <a:t>(4,2</a:t>
            </a:r>
            <a:r>
              <a:rPr lang="en-US" dirty="0"/>
              <a:t>)  </a:t>
            </a:r>
            <a:r>
              <a:rPr lang="en-US" dirty="0" smtClean="0"/>
              <a:t>(4,3</a:t>
            </a:r>
            <a:r>
              <a:rPr lang="en-US" dirty="0"/>
              <a:t>)  </a:t>
            </a:r>
            <a:r>
              <a:rPr lang="en-US" dirty="0" smtClean="0"/>
              <a:t>(4,4</a:t>
            </a:r>
            <a:r>
              <a:rPr lang="en-US" dirty="0"/>
              <a:t>)  </a:t>
            </a:r>
            <a:r>
              <a:rPr lang="en-US" dirty="0" smtClean="0"/>
              <a:t>(4,5</a:t>
            </a:r>
            <a:r>
              <a:rPr lang="en-US" dirty="0"/>
              <a:t>)  </a:t>
            </a:r>
            <a:r>
              <a:rPr lang="en-US" dirty="0" smtClean="0"/>
              <a:t>(4,6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(5,1</a:t>
            </a:r>
            <a:r>
              <a:rPr lang="en-US" dirty="0"/>
              <a:t>)   </a:t>
            </a:r>
            <a:r>
              <a:rPr lang="en-US" dirty="0" smtClean="0"/>
              <a:t>(5,2</a:t>
            </a:r>
            <a:r>
              <a:rPr lang="en-US" dirty="0"/>
              <a:t>)  </a:t>
            </a:r>
            <a:r>
              <a:rPr lang="en-US" dirty="0" smtClean="0"/>
              <a:t>(5,3</a:t>
            </a:r>
            <a:r>
              <a:rPr lang="en-US" dirty="0"/>
              <a:t>)  </a:t>
            </a:r>
            <a:r>
              <a:rPr lang="en-US" dirty="0" smtClean="0"/>
              <a:t>(5,4</a:t>
            </a:r>
            <a:r>
              <a:rPr lang="en-US" dirty="0"/>
              <a:t>)  </a:t>
            </a:r>
            <a:r>
              <a:rPr lang="en-US" dirty="0" smtClean="0"/>
              <a:t>(5,5</a:t>
            </a:r>
            <a:r>
              <a:rPr lang="en-US" dirty="0"/>
              <a:t>)  </a:t>
            </a:r>
            <a:r>
              <a:rPr lang="en-US" dirty="0" smtClean="0"/>
              <a:t>(5,6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(6,1</a:t>
            </a:r>
            <a:r>
              <a:rPr lang="en-US" dirty="0"/>
              <a:t>)   </a:t>
            </a:r>
            <a:r>
              <a:rPr lang="en-US" dirty="0" smtClean="0"/>
              <a:t>(6,2</a:t>
            </a:r>
            <a:r>
              <a:rPr lang="en-US" dirty="0"/>
              <a:t>)  </a:t>
            </a:r>
            <a:r>
              <a:rPr lang="en-US" dirty="0" smtClean="0"/>
              <a:t>(6,3</a:t>
            </a:r>
            <a:r>
              <a:rPr lang="en-US" dirty="0"/>
              <a:t>)  </a:t>
            </a:r>
            <a:r>
              <a:rPr lang="en-US" dirty="0" smtClean="0"/>
              <a:t>(6,4</a:t>
            </a:r>
            <a:r>
              <a:rPr lang="en-US" dirty="0"/>
              <a:t>)  </a:t>
            </a:r>
            <a:r>
              <a:rPr lang="en-US" dirty="0" smtClean="0"/>
              <a:t>(6,5</a:t>
            </a:r>
            <a:r>
              <a:rPr lang="en-US" dirty="0"/>
              <a:t>)  </a:t>
            </a:r>
            <a:r>
              <a:rPr lang="en-US" dirty="0" smtClean="0"/>
              <a:t>(6,6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66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the action of drawing one card from a well shuffled deck of playing cards.  What is the probability of:</a:t>
            </a:r>
          </a:p>
          <a:p>
            <a:r>
              <a:rPr lang="en-US" dirty="0" smtClean="0"/>
              <a:t>The chosen card is a red card.</a:t>
            </a:r>
          </a:p>
          <a:p>
            <a:r>
              <a:rPr lang="en-US" dirty="0" smtClean="0"/>
              <a:t>The chosen card is an even number.</a:t>
            </a:r>
          </a:p>
          <a:p>
            <a:r>
              <a:rPr lang="en-US" dirty="0" smtClean="0"/>
              <a:t>The chosen card is a face card</a:t>
            </a:r>
          </a:p>
          <a:p>
            <a:r>
              <a:rPr lang="en-US" dirty="0" smtClean="0"/>
              <a:t>The card is at least a ten (Aces are high)</a:t>
            </a:r>
          </a:p>
          <a:p>
            <a:r>
              <a:rPr lang="en-US" dirty="0" smtClean="0"/>
              <a:t>The card is at most a 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40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the action of drawing one card from a well shuffled deck of playing cards.  What is the probability of:</a:t>
            </a:r>
          </a:p>
          <a:p>
            <a:pPr lvl="0"/>
            <a:r>
              <a:rPr lang="en-US" sz="2800" dirty="0"/>
              <a:t>The chosen card is a red card and a black card?</a:t>
            </a:r>
          </a:p>
          <a:p>
            <a:pPr lvl="0"/>
            <a:r>
              <a:rPr lang="en-US" sz="2800" dirty="0"/>
              <a:t>The chosen card is a red card or a black card?</a:t>
            </a:r>
          </a:p>
          <a:p>
            <a:pPr lvl="0"/>
            <a:r>
              <a:rPr lang="en-US" sz="2800" dirty="0"/>
              <a:t>The chosen card is an even card or a face card?</a:t>
            </a:r>
          </a:p>
          <a:p>
            <a:pPr lvl="0"/>
            <a:r>
              <a:rPr lang="en-US" sz="2800" dirty="0"/>
              <a:t>The chosen card is a red card and an ace?</a:t>
            </a:r>
          </a:p>
          <a:p>
            <a:pPr lvl="0"/>
            <a:r>
              <a:rPr lang="en-US" sz="2800" dirty="0"/>
              <a:t>The chosen card is a red card or an ace?</a:t>
            </a:r>
          </a:p>
        </p:txBody>
      </p:sp>
    </p:spTree>
    <p:extLst>
      <p:ext uri="{BB962C8B-B14F-4D97-AF65-F5344CB8AC3E}">
        <p14:creationId xmlns:p14="http://schemas.microsoft.com/office/powerpoint/2010/main" val="268308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#2.1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is the probability that a card is a red card and a black card?</a:t>
            </a:r>
          </a:p>
          <a:p>
            <a:pPr lvl="1"/>
            <a:r>
              <a:rPr lang="en-US" dirty="0"/>
              <a:t>What is the probability of each individual event?</a:t>
            </a:r>
          </a:p>
          <a:p>
            <a:pPr lvl="1"/>
            <a:r>
              <a:rPr lang="en-US" dirty="0"/>
              <a:t>Can these events happen with one card?  No.</a:t>
            </a:r>
          </a:p>
          <a:p>
            <a:pPr lvl="1"/>
            <a:r>
              <a:rPr lang="en-US" dirty="0"/>
              <a:t>Thus 0 of the 52 cards fit this </a:t>
            </a:r>
            <a:r>
              <a:rPr lang="en-US" dirty="0" smtClean="0"/>
              <a:t>description and the </a:t>
            </a:r>
            <a:r>
              <a:rPr lang="en-US" dirty="0"/>
              <a:t>probability is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12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#2.2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is the probability that a card is a red card or a black card?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the probability of each individual event?</a:t>
            </a:r>
          </a:p>
          <a:p>
            <a:pPr lvl="1"/>
            <a:r>
              <a:rPr lang="en-US" dirty="0"/>
              <a:t>Can these events happen </a:t>
            </a:r>
            <a:r>
              <a:rPr lang="en-US" dirty="0" smtClean="0"/>
              <a:t>with one card?  Yes.</a:t>
            </a:r>
            <a:endParaRPr lang="en-US" dirty="0"/>
          </a:p>
          <a:p>
            <a:pPr lvl="1"/>
            <a:r>
              <a:rPr lang="en-US" dirty="0"/>
              <a:t>Can these events happen at the same time?  No.</a:t>
            </a:r>
          </a:p>
          <a:p>
            <a:pPr lvl="2"/>
            <a:r>
              <a:rPr lang="en-US" dirty="0"/>
              <a:t>Thus, we simply sum their individual </a:t>
            </a:r>
            <a:r>
              <a:rPr lang="en-US" dirty="0" smtClean="0"/>
              <a:t>probabilities.</a:t>
            </a:r>
          </a:p>
          <a:p>
            <a:pPr lvl="1"/>
            <a:r>
              <a:rPr lang="en-US" dirty="0" smtClean="0"/>
              <a:t>52 out of 52 cards fit this situation and the probability is 1.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#2.3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is the probability that a card is an even number or a face card?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the probability of each individual event?</a:t>
            </a:r>
          </a:p>
          <a:p>
            <a:pPr lvl="1"/>
            <a:r>
              <a:rPr lang="en-US" dirty="0"/>
              <a:t>Can these events happen at the same time?  No.</a:t>
            </a:r>
          </a:p>
          <a:p>
            <a:pPr lvl="1"/>
            <a:r>
              <a:rPr lang="en-US" dirty="0"/>
              <a:t>Thus, we simply sum their individual </a:t>
            </a:r>
            <a:r>
              <a:rPr lang="en-US" dirty="0" smtClean="0"/>
              <a:t>probabilities.</a:t>
            </a:r>
          </a:p>
          <a:p>
            <a:pPr lvl="1"/>
            <a:r>
              <a:rPr lang="en-US" dirty="0" smtClean="0"/>
              <a:t>20 + 12 or 32/52 cards fit this situation and the probability is ~0.62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75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#2.4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is the probability that a card is a red card and an Ace?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the probability of each individual event?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these events happen with one card?  Yes.</a:t>
            </a:r>
          </a:p>
          <a:p>
            <a:pPr lvl="1"/>
            <a:r>
              <a:rPr lang="en-US" dirty="0" smtClean="0"/>
              <a:t>2 </a:t>
            </a:r>
            <a:r>
              <a:rPr lang="en-US" dirty="0"/>
              <a:t>out of 52 cards fit this situation and the probability is </a:t>
            </a:r>
            <a:r>
              <a:rPr lang="en-US" dirty="0" smtClean="0"/>
              <a:t>~0.038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86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#2.5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0"/>
            <a:r>
              <a:rPr lang="en-US" dirty="0" smtClean="0"/>
              <a:t>What is the probability that a card is a red card or an Ace?</a:t>
            </a:r>
          </a:p>
          <a:p>
            <a:pPr lvl="1"/>
            <a:r>
              <a:rPr lang="en-US" sz="2400" dirty="0" smtClean="0"/>
              <a:t>What </a:t>
            </a:r>
            <a:r>
              <a:rPr lang="en-US" sz="2400" dirty="0"/>
              <a:t>is the probability of each individual event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smtClean="0"/>
              <a:t>Can these events happen at different times?  Yes</a:t>
            </a:r>
            <a:endParaRPr lang="en-US" sz="2400" dirty="0"/>
          </a:p>
          <a:p>
            <a:pPr lvl="1"/>
            <a:r>
              <a:rPr lang="en-US" sz="2400" dirty="0"/>
              <a:t>Can these events happen at the same time?  </a:t>
            </a:r>
            <a:r>
              <a:rPr lang="en-US" sz="2400" dirty="0" smtClean="0"/>
              <a:t>Yes.</a:t>
            </a:r>
          </a:p>
          <a:p>
            <a:pPr lvl="1"/>
            <a:r>
              <a:rPr lang="en-US" sz="2400" dirty="0" smtClean="0"/>
              <a:t>This means that if we simply add the events (like we did in 2.2 and 2.3) we have double counted the red aces.</a:t>
            </a:r>
            <a:endParaRPr lang="en-US" sz="2400" dirty="0"/>
          </a:p>
          <a:p>
            <a:pPr lvl="1"/>
            <a:r>
              <a:rPr lang="en-US" sz="2400" dirty="0"/>
              <a:t>We need to eliminate this duplication.  Thus, we need to subtract the probability of getting a red </a:t>
            </a:r>
            <a:r>
              <a:rPr lang="en-US" sz="2400" dirty="0" smtClean="0"/>
              <a:t>ace.</a:t>
            </a:r>
          </a:p>
          <a:p>
            <a:pPr lvl="1"/>
            <a:r>
              <a:rPr lang="en-US" sz="2400" dirty="0" smtClean="0"/>
              <a:t>26 red cards + 4 aces – 2 red aces = 28/52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978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Axioms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6553200" cy="4016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22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3749</TotalTime>
  <Words>736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Times New Roman</vt:lpstr>
      <vt:lpstr>Default Design</vt:lpstr>
      <vt:lpstr>Section 12.2</vt:lpstr>
      <vt:lpstr>Activity #1</vt:lpstr>
      <vt:lpstr>Activity #2</vt:lpstr>
      <vt:lpstr>Activity #2.1</vt:lpstr>
      <vt:lpstr>Activity #2.2</vt:lpstr>
      <vt:lpstr>Activity #2.3</vt:lpstr>
      <vt:lpstr>Activity #2.4</vt:lpstr>
      <vt:lpstr>Activity #2.5</vt:lpstr>
      <vt:lpstr>Probability Axioms</vt:lpstr>
      <vt:lpstr>Activity #3</vt:lpstr>
      <vt:lpstr>All possibilities</vt:lpstr>
    </vt:vector>
  </TitlesOfParts>
  <Company>College of Natural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 I</dc:title>
  <dc:creator>System Administrator</dc:creator>
  <cp:lastModifiedBy>John B Schafer</cp:lastModifiedBy>
  <cp:revision>246</cp:revision>
  <dcterms:created xsi:type="dcterms:W3CDTF">2003-08-11T17:41:56Z</dcterms:created>
  <dcterms:modified xsi:type="dcterms:W3CDTF">2017-04-19T17:54:26Z</dcterms:modified>
</cp:coreProperties>
</file>