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33" r:id="rId2"/>
    <p:sldId id="636" r:id="rId3"/>
    <p:sldId id="635" r:id="rId4"/>
    <p:sldId id="451" r:id="rId5"/>
    <p:sldId id="547" r:id="rId6"/>
    <p:sldId id="608" r:id="rId7"/>
    <p:sldId id="609" r:id="rId8"/>
    <p:sldId id="616" r:id="rId9"/>
    <p:sldId id="617" r:id="rId10"/>
    <p:sldId id="619" r:id="rId11"/>
    <p:sldId id="618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30" r:id="rId23"/>
    <p:sldId id="631" r:id="rId24"/>
    <p:sldId id="63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94676" autoAdjust="0"/>
  </p:normalViewPr>
  <p:slideViewPr>
    <p:cSldViewPr>
      <p:cViewPr varScale="1">
        <p:scale>
          <a:sx n="57" d="100"/>
          <a:sy n="57" d="100"/>
        </p:scale>
        <p:origin x="15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2E5C7A-B9B2-982E-F2D9-6DB8157DC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4805"/>
            <a:ext cx="78867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From Wednesday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A37C41-7598-0527-7D79-83AFB0FBF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68280"/>
              </p:ext>
            </p:extLst>
          </p:nvPr>
        </p:nvGraphicFramePr>
        <p:xfrm>
          <a:off x="914400" y="1143000"/>
          <a:ext cx="7000478" cy="5825018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612207">
                  <a:extLst>
                    <a:ext uri="{9D8B030D-6E8A-4147-A177-3AD203B41FA5}">
                      <a16:colId xmlns:a16="http://schemas.microsoft.com/office/drawing/2014/main" val="3439314650"/>
                    </a:ext>
                  </a:extLst>
                </a:gridCol>
                <a:gridCol w="2447092">
                  <a:extLst>
                    <a:ext uri="{9D8B030D-6E8A-4147-A177-3AD203B41FA5}">
                      <a16:colId xmlns:a16="http://schemas.microsoft.com/office/drawing/2014/main" val="2468336806"/>
                    </a:ext>
                  </a:extLst>
                </a:gridCol>
                <a:gridCol w="1941179">
                  <a:extLst>
                    <a:ext uri="{9D8B030D-6E8A-4147-A177-3AD203B41FA5}">
                      <a16:colId xmlns:a16="http://schemas.microsoft.com/office/drawing/2014/main" val="1691737772"/>
                    </a:ext>
                  </a:extLst>
                </a:gridCol>
              </a:tblGrid>
              <a:tr h="3110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Example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# of ways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424062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One Pair</a:t>
                      </a:r>
                      <a:endParaRPr lang="en-US" sz="1600" b="0" kern="100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1 – 1 – 2 – 3 – 6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3600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274433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Two Pair</a:t>
                      </a:r>
                      <a:endParaRPr lang="en-US" sz="1600" b="0" kern="100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1 – 2 – 1 – 2 – 6  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1800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315875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Three of a Kind</a:t>
                      </a:r>
                      <a:endParaRPr lang="en-US" sz="1600" b="0" kern="100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1 – 1 – 1 – 2 – 6 </a:t>
                      </a:r>
                      <a:endParaRPr lang="en-US" sz="1600" b="0" kern="100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1200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611699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Four of a Kind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2 – 2 – 2 – 2 – 5 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47362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Five of a Kind (Yahtzee)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3 – 3 – 3 – 3 – 3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099116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Small Straight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1 – 2 – 3 – 4 – 6 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24121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Large Straight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1 – 2 – 3 – 4 – 5 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131269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Full House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1 – 1 – 2 – 2 – 1 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087031"/>
                  </a:ext>
                </a:extLst>
              </a:tr>
              <a:tr h="5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None of the above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>
                          <a:solidFill>
                            <a:schemeClr val="tx1"/>
                          </a:solidFill>
                          <a:effectLst/>
                        </a:rPr>
                        <a:t>1 – 2 – 4 – 5 – 6</a:t>
                      </a:r>
                      <a:endParaRPr lang="en-US" sz="1600" b="0" kern="100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kern="100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36" marR="54536" marT="50900" marB="50900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71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174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r>
              <a:rPr lang="en-US" dirty="0"/>
              <a:t>The probability of an event is defined as: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So what is the probability that I draw a red ball from my urn?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5/9 = 0.5555555…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2286000" cy="115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7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r>
              <a:rPr lang="en-US" dirty="0"/>
              <a:t>Given that the probability of an event is defined as: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What are the possible values for any given probability?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0 ≤ P(E) ≤  1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56142"/>
            <a:ext cx="2286000" cy="115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53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r>
              <a:rPr lang="en-US" dirty="0"/>
              <a:t>What is the probability of rolling a pair of dice and coming up with a 7?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is the size of the sample space?</a:t>
            </a:r>
          </a:p>
          <a:p>
            <a:pPr lvl="1"/>
            <a:r>
              <a:rPr lang="en-US" dirty="0"/>
              <a:t>{1,2,3,4,5,6} x {1,2,3,4,5,6}  = 36</a:t>
            </a:r>
          </a:p>
          <a:p>
            <a:r>
              <a:rPr lang="en-US" dirty="0"/>
              <a:t>What is the event set for rolling a 7?</a:t>
            </a:r>
          </a:p>
          <a:p>
            <a:pPr lvl="1"/>
            <a:r>
              <a:rPr lang="en-US" dirty="0"/>
              <a:t>{(1,6), (2,5), (3,4), (4,3), (5,2), (6,1)}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38" y="2971800"/>
            <a:ext cx="2286000" cy="115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33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r>
              <a:rPr lang="en-US" dirty="0"/>
              <a:t>What is the probability of rolling a pair of dice and coming up with a 7?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6/36 = 0.16666666…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38" y="2971800"/>
            <a:ext cx="2286000" cy="115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55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am going to toss three “fair” coins all at the same time.  </a:t>
            </a:r>
          </a:p>
          <a:p>
            <a:pPr lvl="1"/>
            <a:r>
              <a:rPr lang="en-US" sz="2400" dirty="0"/>
              <a:t>What is the size of the sample space?  (List all the possible outcomes)</a:t>
            </a:r>
          </a:p>
          <a:p>
            <a:pPr lvl="1"/>
            <a:r>
              <a:rPr lang="en-US" sz="2400" dirty="0"/>
              <a:t>What is the probability of getting 1 head and 2 tails?</a:t>
            </a:r>
          </a:p>
          <a:p>
            <a:pPr lvl="1"/>
            <a:r>
              <a:rPr lang="en-US" sz="2400" dirty="0"/>
              <a:t>What is the probability of getting all tails?</a:t>
            </a:r>
          </a:p>
          <a:p>
            <a:pPr lvl="1"/>
            <a:r>
              <a:rPr lang="en-US" sz="2400" dirty="0"/>
              <a:t>What is the probability that no heads come up?</a:t>
            </a:r>
          </a:p>
          <a:p>
            <a:pPr lvl="1"/>
            <a:r>
              <a:rPr lang="en-US" sz="2400" dirty="0"/>
              <a:t>What is the probability of all tails OR all heads?</a:t>
            </a:r>
          </a:p>
          <a:p>
            <a:pPr lvl="1"/>
            <a:r>
              <a:rPr lang="en-US" sz="2400" dirty="0"/>
              <a:t>What is the probability of getting all tails AND all heads?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8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419600"/>
          </a:xfrm>
        </p:spPr>
        <p:txBody>
          <a:bodyPr/>
          <a:lstStyle/>
          <a:p>
            <a:r>
              <a:rPr lang="en-US" dirty="0"/>
              <a:t>So let’s return to my original question.  </a:t>
            </a:r>
          </a:p>
          <a:p>
            <a:endParaRPr lang="en-US" dirty="0"/>
          </a:p>
          <a:p>
            <a:r>
              <a:rPr lang="en-US" dirty="0"/>
              <a:t>If I was really offering this choice (which I’m not) and you wanted an A on the final, which choice would you pick?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Axioms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553200" cy="401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419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action of drawing one card from a well shuffled deck of playing cards.  What is the probability of:</a:t>
            </a:r>
          </a:p>
          <a:p>
            <a:r>
              <a:rPr lang="en-US" dirty="0"/>
              <a:t>The chosen card is a red card.</a:t>
            </a:r>
          </a:p>
          <a:p>
            <a:r>
              <a:rPr lang="en-US" dirty="0"/>
              <a:t>The chosen card is an even number.</a:t>
            </a:r>
          </a:p>
          <a:p>
            <a:r>
              <a:rPr lang="en-US" dirty="0"/>
              <a:t>The chosen card is a face card</a:t>
            </a:r>
          </a:p>
          <a:p>
            <a:r>
              <a:rPr lang="en-US" dirty="0"/>
              <a:t>The card is at least a ten (Aces are high)</a:t>
            </a:r>
          </a:p>
          <a:p>
            <a:r>
              <a:rPr lang="en-US" dirty="0"/>
              <a:t>The card is at most a 4.</a:t>
            </a:r>
          </a:p>
        </p:txBody>
      </p:sp>
    </p:spTree>
    <p:extLst>
      <p:ext uri="{BB962C8B-B14F-4D97-AF65-F5344CB8AC3E}">
        <p14:creationId xmlns:p14="http://schemas.microsoft.com/office/powerpoint/2010/main" val="876588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action of drawing one card from a well shuffled deck of playing cards.  What is the probability of:</a:t>
            </a:r>
          </a:p>
          <a:p>
            <a:pPr lvl="0"/>
            <a:r>
              <a:rPr lang="en-US" sz="2800" dirty="0"/>
              <a:t>The chosen card is a red card and a black card?</a:t>
            </a:r>
          </a:p>
          <a:p>
            <a:pPr lvl="0"/>
            <a:r>
              <a:rPr lang="en-US" sz="2800" dirty="0"/>
              <a:t>The chosen card is a red card or a black card?</a:t>
            </a:r>
          </a:p>
          <a:p>
            <a:pPr lvl="0"/>
            <a:r>
              <a:rPr lang="en-US" sz="2800" dirty="0"/>
              <a:t>The chosen card is an even card or a face card?</a:t>
            </a:r>
          </a:p>
          <a:p>
            <a:pPr lvl="0"/>
            <a:r>
              <a:rPr lang="en-US" sz="2800" dirty="0"/>
              <a:t>The chosen card is a red card and an ace?</a:t>
            </a:r>
          </a:p>
          <a:p>
            <a:pPr lvl="0"/>
            <a:r>
              <a:rPr lang="en-US" sz="2800" dirty="0"/>
              <a:t>The chosen card is a red card or an ace?</a:t>
            </a:r>
          </a:p>
        </p:txBody>
      </p:sp>
    </p:spTree>
    <p:extLst>
      <p:ext uri="{BB962C8B-B14F-4D97-AF65-F5344CB8AC3E}">
        <p14:creationId xmlns:p14="http://schemas.microsoft.com/office/powerpoint/2010/main" val="141848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Also from Wednesday –</a:t>
            </a:r>
            <a:br>
              <a:rPr lang="en-US" sz="4000" dirty="0"/>
            </a:br>
            <a:r>
              <a:rPr lang="en-US" sz="4000" dirty="0"/>
              <a:t>The Inclusion/Exclusion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trying to count the number of ways that two events can happen, simply adding the sizes of the sets will </a:t>
            </a:r>
            <a:r>
              <a:rPr lang="en-US" dirty="0" err="1"/>
              <a:t>overcount</a:t>
            </a:r>
            <a:r>
              <a:rPr lang="en-US" dirty="0"/>
              <a:t> if they have outcomes in common.</a:t>
            </a:r>
          </a:p>
          <a:p>
            <a:r>
              <a:rPr lang="en-US" dirty="0"/>
              <a:t>In this case you have to subtract the union of the sets.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105400"/>
            <a:ext cx="453081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18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probability that a card is a red card and a black card?</a:t>
            </a:r>
          </a:p>
          <a:p>
            <a:pPr lvl="1"/>
            <a:r>
              <a:rPr lang="en-US" dirty="0"/>
              <a:t>What is the probability of each individual event?</a:t>
            </a:r>
          </a:p>
          <a:p>
            <a:pPr lvl="1"/>
            <a:r>
              <a:rPr lang="en-US" dirty="0"/>
              <a:t>Can these events happen with one card?  No.</a:t>
            </a:r>
          </a:p>
          <a:p>
            <a:pPr lvl="1"/>
            <a:r>
              <a:rPr lang="en-US" dirty="0"/>
              <a:t>Thus 0 of the 52 cards fit this description and the probability is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42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probability that a card is a red card or a black card?</a:t>
            </a:r>
          </a:p>
          <a:p>
            <a:pPr lvl="1"/>
            <a:r>
              <a:rPr lang="en-US" dirty="0"/>
              <a:t>What is the probability of each individual event?</a:t>
            </a:r>
          </a:p>
          <a:p>
            <a:pPr lvl="1"/>
            <a:r>
              <a:rPr lang="en-US" dirty="0"/>
              <a:t>Can these events happen with one card?  Yes.</a:t>
            </a:r>
          </a:p>
          <a:p>
            <a:pPr lvl="1"/>
            <a:r>
              <a:rPr lang="en-US" dirty="0"/>
              <a:t>Can these events happen at the same time?  No.</a:t>
            </a:r>
          </a:p>
          <a:p>
            <a:pPr lvl="2"/>
            <a:r>
              <a:rPr lang="en-US" dirty="0"/>
              <a:t>Thus, we simply sum their individual probabilities.</a:t>
            </a:r>
          </a:p>
          <a:p>
            <a:pPr lvl="1"/>
            <a:r>
              <a:rPr lang="en-US" dirty="0"/>
              <a:t>52 out of 52 cards fit this situation and the probability is 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0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probability that a card is an even number or a face card?</a:t>
            </a:r>
          </a:p>
          <a:p>
            <a:pPr lvl="1"/>
            <a:r>
              <a:rPr lang="en-US" dirty="0"/>
              <a:t>What is the probability of each individual event?</a:t>
            </a:r>
          </a:p>
          <a:p>
            <a:pPr lvl="1"/>
            <a:r>
              <a:rPr lang="en-US" dirty="0"/>
              <a:t>Can these events happen at the same time?  No.</a:t>
            </a:r>
          </a:p>
          <a:p>
            <a:pPr lvl="1"/>
            <a:r>
              <a:rPr lang="en-US" dirty="0"/>
              <a:t>Thus, we simply sum their individual probabilities.</a:t>
            </a:r>
          </a:p>
          <a:p>
            <a:pPr lvl="1"/>
            <a:r>
              <a:rPr lang="en-US" dirty="0"/>
              <a:t>20 + 12 or 32/52 cards fit this situation and the probability is ~0.62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1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probability that a card is a red card and an Ace?</a:t>
            </a:r>
          </a:p>
          <a:p>
            <a:pPr lvl="1"/>
            <a:r>
              <a:rPr lang="en-US" dirty="0"/>
              <a:t>What is the probability of each individual event?</a:t>
            </a:r>
          </a:p>
          <a:p>
            <a:pPr lvl="1"/>
            <a:r>
              <a:rPr lang="en-US" dirty="0"/>
              <a:t>Can these events happen with one card?  Yes.</a:t>
            </a:r>
          </a:p>
          <a:p>
            <a:pPr lvl="1"/>
            <a:r>
              <a:rPr lang="en-US" dirty="0"/>
              <a:t>2 out of 52 cards fit this situation and the probability is ~0.038</a:t>
            </a:r>
          </a:p>
        </p:txBody>
      </p:sp>
    </p:spTree>
    <p:extLst>
      <p:ext uri="{BB962C8B-B14F-4D97-AF65-F5344CB8AC3E}">
        <p14:creationId xmlns:p14="http://schemas.microsoft.com/office/powerpoint/2010/main" val="137245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What is the probability that a card is a red card or an Ace?</a:t>
            </a:r>
          </a:p>
          <a:p>
            <a:pPr lvl="1"/>
            <a:r>
              <a:rPr lang="en-US" sz="2400" dirty="0"/>
              <a:t>What is the probability of each individual event?</a:t>
            </a:r>
          </a:p>
          <a:p>
            <a:pPr lvl="1"/>
            <a:r>
              <a:rPr lang="en-US" sz="2400" dirty="0"/>
              <a:t>Can these events happen at different times?  Yes</a:t>
            </a:r>
          </a:p>
          <a:p>
            <a:pPr lvl="1"/>
            <a:r>
              <a:rPr lang="en-US" sz="2400" dirty="0"/>
              <a:t>Can these events happen at the same time?  Yes.</a:t>
            </a:r>
          </a:p>
          <a:p>
            <a:pPr lvl="1"/>
            <a:r>
              <a:rPr lang="en-US" sz="2400" dirty="0"/>
              <a:t>This means that if we simply add the events (like we did in 2.2 and 2.3) we have double counted the red aces.</a:t>
            </a:r>
          </a:p>
          <a:p>
            <a:pPr lvl="1"/>
            <a:r>
              <a:rPr lang="en-US" sz="2400" dirty="0"/>
              <a:t>We need to eliminate this duplication.  Thus, we need to subtract the probability of getting a red ace.</a:t>
            </a:r>
          </a:p>
          <a:p>
            <a:pPr lvl="1"/>
            <a:r>
              <a:rPr lang="en-US" sz="2400" dirty="0"/>
              <a:t>26 red cards + 4 aces – 2 red aces = 28/52</a:t>
            </a:r>
          </a:p>
        </p:txBody>
      </p:sp>
    </p:spTree>
    <p:extLst>
      <p:ext uri="{BB962C8B-B14F-4D97-AF65-F5344CB8AC3E}">
        <p14:creationId xmlns:p14="http://schemas.microsoft.com/office/powerpoint/2010/main" val="388436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378DF-64AC-B048-5828-05840BF41B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C6B9C-0860-8D2E-6B27-765124B3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of 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22092-D193-481E-FAE1-B2B262094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Most classic Country-Western songs emphasize three basic themes – love, prison, and truck drivers.    A survey of the local classic Country-Western radio station’s top 100 produced the following data:</a:t>
            </a:r>
          </a:p>
          <a:p>
            <a:r>
              <a:rPr lang="en-US" sz="2000" dirty="0"/>
              <a:t>56 were about a person in love</a:t>
            </a:r>
          </a:p>
          <a:p>
            <a:r>
              <a:rPr lang="en-US" sz="2000" dirty="0"/>
              <a:t>30 were about truck drivers</a:t>
            </a:r>
          </a:p>
          <a:p>
            <a:r>
              <a:rPr lang="en-US" sz="2000" dirty="0"/>
              <a:t>37 were about prisoners</a:t>
            </a:r>
          </a:p>
          <a:p>
            <a:r>
              <a:rPr lang="en-US" sz="2000" dirty="0"/>
              <a:t>16 were about truck drivers who are in love with their trucks</a:t>
            </a:r>
          </a:p>
          <a:p>
            <a:r>
              <a:rPr lang="en-US" sz="2000" dirty="0"/>
              <a:t>15 were about people who fell in love while in prison</a:t>
            </a:r>
          </a:p>
          <a:p>
            <a:r>
              <a:rPr lang="en-US" sz="2000" dirty="0"/>
              <a:t>7 were about imprisoned truck drivers</a:t>
            </a:r>
          </a:p>
          <a:p>
            <a:r>
              <a:rPr lang="en-US" sz="2000" dirty="0"/>
              <a:t>5 songs were about truck drivers who were imprisoned for making love with their trucks</a:t>
            </a:r>
          </a:p>
          <a:p>
            <a:pPr marL="0" indent="0">
              <a:buNone/>
            </a:pPr>
            <a:r>
              <a:rPr lang="en-US" sz="2000" dirty="0"/>
              <a:t>How many of the songs did </a:t>
            </a:r>
            <a:r>
              <a:rPr lang="en-US" sz="2000" b="1" dirty="0"/>
              <a:t>not</a:t>
            </a:r>
            <a:r>
              <a:rPr lang="en-US" sz="2000" dirty="0"/>
              <a:t> concern love, prison, or truck drivers?</a:t>
            </a:r>
          </a:p>
        </p:txBody>
      </p:sp>
    </p:spTree>
    <p:extLst>
      <p:ext uri="{BB962C8B-B14F-4D97-AF65-F5344CB8AC3E}">
        <p14:creationId xmlns:p14="http://schemas.microsoft.com/office/powerpoint/2010/main" val="121029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12.1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/>
              <a:t>Probability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dirty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Suppose you are given the choice between one of the following: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Garamond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Garamond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Garamond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Garamond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Garamond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Garamond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Garamond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Garamond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b="1" dirty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Which option would you chose, and why?</a:t>
            </a:r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785361"/>
              </p:ext>
            </p:extLst>
          </p:nvPr>
        </p:nvGraphicFramePr>
        <p:xfrm>
          <a:off x="609600" y="3124200"/>
          <a:ext cx="8153400" cy="2325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5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Option A - Cards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Draw one card from a deck of cards. 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If it is a 10 you get an A on the final exam.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Otherwise, you have to take the final exam.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Option B - Dice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Roll two dice. 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If they add up to 10 you get an A on the final exam.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Otherwise, you have to take the final exam.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40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– Some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Experiment</a:t>
            </a:r>
            <a:r>
              <a:rPr lang="en-US" dirty="0"/>
              <a:t> - a procedure that yields one outcome from a given set of possible outcomes.</a:t>
            </a:r>
          </a:p>
          <a:p>
            <a:r>
              <a:rPr lang="en-US" dirty="0"/>
              <a:t>The </a:t>
            </a:r>
            <a:r>
              <a:rPr lang="en-US" b="1" dirty="0"/>
              <a:t>sample space</a:t>
            </a:r>
            <a:r>
              <a:rPr lang="en-US" dirty="0"/>
              <a:t> of the experiment is the set of all possible outcomes.  </a:t>
            </a:r>
          </a:p>
          <a:p>
            <a:r>
              <a:rPr lang="en-US" dirty="0"/>
              <a:t>An </a:t>
            </a:r>
            <a:r>
              <a:rPr lang="en-US" b="1" dirty="0"/>
              <a:t>event</a:t>
            </a:r>
            <a:r>
              <a:rPr lang="en-US" dirty="0"/>
              <a:t> is a subset of the sample space.</a:t>
            </a:r>
          </a:p>
        </p:txBody>
      </p:sp>
    </p:spTree>
    <p:extLst>
      <p:ext uri="{BB962C8B-B14F-4D97-AF65-F5344CB8AC3E}">
        <p14:creationId xmlns:p14="http://schemas.microsoft.com/office/powerpoint/2010/main" val="33422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r>
              <a:rPr lang="en-US" sz="2800" dirty="0"/>
              <a:t>A sample space </a:t>
            </a:r>
            <a:r>
              <a:rPr lang="en-US" sz="2800" b="1" dirty="0"/>
              <a:t>can</a:t>
            </a:r>
            <a:r>
              <a:rPr lang="en-US" sz="2800" dirty="0"/>
              <a:t> be infinite.  </a:t>
            </a:r>
          </a:p>
          <a:p>
            <a:pPr lvl="1"/>
            <a:r>
              <a:rPr lang="en-US" sz="2400" dirty="0"/>
              <a:t>For example, let's do an experiment of measuring the distance between the earth and the moon. </a:t>
            </a:r>
          </a:p>
          <a:p>
            <a:pPr lvl="1"/>
            <a:r>
              <a:rPr lang="en-US" dirty="0"/>
              <a:t>Sample space is all of the real numbers between 220,000 and 253,000 miles.</a:t>
            </a:r>
          </a:p>
          <a:p>
            <a:pPr lvl="1"/>
            <a:r>
              <a:rPr lang="en-US" dirty="0"/>
              <a:t>Today's measurement of 248,674.273 miles represents a single measurement event.</a:t>
            </a:r>
            <a:endParaRPr lang="en-US" sz="2400" dirty="0"/>
          </a:p>
          <a:p>
            <a:r>
              <a:rPr lang="en-US" dirty="0"/>
              <a:t>However, in this unit we will only be working with finite (discrete) probability.</a:t>
            </a:r>
          </a:p>
        </p:txBody>
      </p:sp>
    </p:spTree>
    <p:extLst>
      <p:ext uri="{BB962C8B-B14F-4D97-AF65-F5344CB8AC3E}">
        <p14:creationId xmlns:p14="http://schemas.microsoft.com/office/powerpoint/2010/main" val="284269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Let's fill an urn with four blue balls and five red balls.  Our experiment is to pick one ball from the urn.</a:t>
            </a:r>
          </a:p>
          <a:p>
            <a:r>
              <a:rPr lang="en-US" dirty="0"/>
              <a:t>What is the sample space?  </a:t>
            </a:r>
          </a:p>
          <a:p>
            <a:pPr lvl="1"/>
            <a:r>
              <a:rPr lang="en-US" dirty="0"/>
              <a:t>The sample space consists of these nine balls.</a:t>
            </a:r>
          </a:p>
          <a:p>
            <a:pPr lvl="1"/>
            <a:r>
              <a:rPr lang="en-US" dirty="0"/>
              <a:t>{b</a:t>
            </a:r>
            <a:r>
              <a:rPr lang="en-US" baseline="-25000" dirty="0"/>
              <a:t>1</a:t>
            </a:r>
            <a:r>
              <a:rPr lang="en-US" dirty="0"/>
              <a:t>, b</a:t>
            </a:r>
            <a:r>
              <a:rPr lang="en-US" baseline="-25000" dirty="0"/>
              <a:t>2</a:t>
            </a:r>
            <a:r>
              <a:rPr lang="en-US" dirty="0"/>
              <a:t>, b</a:t>
            </a:r>
            <a:r>
              <a:rPr lang="en-US" baseline="-25000" dirty="0"/>
              <a:t>3</a:t>
            </a:r>
            <a:r>
              <a:rPr lang="en-US" dirty="0"/>
              <a:t>, b</a:t>
            </a:r>
            <a:r>
              <a:rPr lang="en-US" baseline="-25000" dirty="0"/>
              <a:t>4</a:t>
            </a:r>
            <a:r>
              <a:rPr lang="en-US" dirty="0"/>
              <a:t>, 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, r</a:t>
            </a:r>
            <a:r>
              <a:rPr lang="en-US" baseline="-25000" dirty="0"/>
              <a:t>3</a:t>
            </a:r>
            <a:r>
              <a:rPr lang="en-US" dirty="0"/>
              <a:t>, r</a:t>
            </a:r>
            <a:r>
              <a:rPr lang="en-US" baseline="-25000" dirty="0"/>
              <a:t>4</a:t>
            </a:r>
            <a:r>
              <a:rPr lang="en-US" dirty="0"/>
              <a:t>, r</a:t>
            </a:r>
            <a:r>
              <a:rPr lang="en-US" baseline="-25000" dirty="0"/>
              <a:t>5</a:t>
            </a: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6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r>
              <a:rPr lang="en-US" dirty="0"/>
              <a:t>Let's define an event</a:t>
            </a:r>
          </a:p>
          <a:p>
            <a:pPr lvl="1"/>
            <a:r>
              <a:rPr lang="en-US" dirty="0"/>
              <a:t>I pick a ball and it is red</a:t>
            </a:r>
          </a:p>
          <a:p>
            <a:pPr lvl="1"/>
            <a:r>
              <a:rPr lang="en-US" dirty="0"/>
              <a:t>The event is a subset of the sample space.  </a:t>
            </a:r>
          </a:p>
          <a:p>
            <a:pPr lvl="1"/>
            <a:r>
              <a:rPr lang="en-US" dirty="0"/>
              <a:t>In this case, it is the set of the five red balls.  </a:t>
            </a:r>
            <a:br>
              <a:rPr lang="en-US" dirty="0"/>
            </a:br>
            <a:r>
              <a:rPr lang="en-US" b="1" dirty="0"/>
              <a:t>Each red ball</a:t>
            </a:r>
            <a:r>
              <a:rPr lang="en-US" dirty="0"/>
              <a:t> is a possible outcome that produces the event</a:t>
            </a:r>
          </a:p>
          <a:p>
            <a:pPr lvl="1"/>
            <a:r>
              <a:rPr lang="en-US" dirty="0"/>
              <a:t>{r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, r</a:t>
            </a:r>
            <a:r>
              <a:rPr lang="en-US" baseline="-25000" dirty="0"/>
              <a:t>3</a:t>
            </a:r>
            <a:r>
              <a:rPr lang="en-US" dirty="0"/>
              <a:t>, r</a:t>
            </a:r>
            <a:r>
              <a:rPr lang="en-US" baseline="-25000" dirty="0"/>
              <a:t>4</a:t>
            </a:r>
            <a:r>
              <a:rPr lang="en-US" dirty="0"/>
              <a:t>, r</a:t>
            </a:r>
            <a:r>
              <a:rPr lang="en-US" baseline="-25000" dirty="0"/>
              <a:t>5</a:t>
            </a:r>
            <a:r>
              <a:rPr lang="en-US" dirty="0"/>
              <a:t>}  - set of possible outcomes for the 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9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1414</Words>
  <Application>Microsoft Office PowerPoint</Application>
  <PresentationFormat>On-screen Show (4:3)</PresentationFormat>
  <Paragraphs>182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Garamond</vt:lpstr>
      <vt:lpstr>Roboto</vt:lpstr>
      <vt:lpstr>Symbol</vt:lpstr>
      <vt:lpstr>Times New Roman</vt:lpstr>
      <vt:lpstr>Default Design</vt:lpstr>
      <vt:lpstr>From Wednesday</vt:lpstr>
      <vt:lpstr>Also from Wednesday – The Inclusion/Exclusion Principle</vt:lpstr>
      <vt:lpstr>Extension of Wednesday</vt:lpstr>
      <vt:lpstr>Section 12.1</vt:lpstr>
      <vt:lpstr>Activity #1</vt:lpstr>
      <vt:lpstr>Probability – Some definitions</vt:lpstr>
      <vt:lpstr>Probability</vt:lpstr>
      <vt:lpstr>Probability</vt:lpstr>
      <vt:lpstr>Probability</vt:lpstr>
      <vt:lpstr>Probability</vt:lpstr>
      <vt:lpstr>Probability</vt:lpstr>
      <vt:lpstr>Activity #2</vt:lpstr>
      <vt:lpstr>Activity #2</vt:lpstr>
      <vt:lpstr>Activity #3</vt:lpstr>
      <vt:lpstr>Activity #4</vt:lpstr>
      <vt:lpstr>PowerPoint Presentation</vt:lpstr>
      <vt:lpstr>Probability Axioms</vt:lpstr>
      <vt:lpstr>Activity #1</vt:lpstr>
      <vt:lpstr>Activity #2</vt:lpstr>
      <vt:lpstr>Activity #2.1</vt:lpstr>
      <vt:lpstr>Activity #2.2</vt:lpstr>
      <vt:lpstr>Activity #2.3</vt:lpstr>
      <vt:lpstr>Activity #2.4</vt:lpstr>
      <vt:lpstr>Activity #2.5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248</cp:revision>
  <dcterms:created xsi:type="dcterms:W3CDTF">2003-08-11T17:41:56Z</dcterms:created>
  <dcterms:modified xsi:type="dcterms:W3CDTF">2024-03-29T18:49:59Z</dcterms:modified>
</cp:coreProperties>
</file>