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1" r:id="rId2"/>
    <p:sldId id="610" r:id="rId3"/>
    <p:sldId id="623" r:id="rId4"/>
    <p:sldId id="628" r:id="rId5"/>
    <p:sldId id="624" r:id="rId6"/>
    <p:sldId id="625" r:id="rId7"/>
    <p:sldId id="626" r:id="rId8"/>
    <p:sldId id="62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Sections 10.7, 10.10, and 10.11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Permutations with Repetition</a:t>
            </a:r>
          </a:p>
          <a:p>
            <a:r>
              <a:rPr lang="en-US" sz="3600" dirty="0" smtClean="0"/>
              <a:t>The Complement Principle</a:t>
            </a:r>
          </a:p>
          <a:p>
            <a:r>
              <a:rPr lang="en-US" sz="3600" dirty="0" smtClean="0"/>
              <a:t>The Inclusion/Exclusion Principle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724400"/>
          </a:xfrm>
        </p:spPr>
        <p:txBody>
          <a:bodyPr/>
          <a:lstStyle/>
          <a:p>
            <a:r>
              <a:rPr lang="en-US" sz="2400" dirty="0"/>
              <a:t>In how many ways can the letters of the word REFERENCE be arranged?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how many ways can the letters of the word MATHEMATICS be arranged?</a:t>
            </a:r>
          </a:p>
          <a:p>
            <a:r>
              <a:rPr lang="en-US" sz="2400" dirty="0" smtClean="0"/>
              <a:t>There are 15 students in my class.  5 got an A, 4 got a B, 3 got a C, 2 got an D, and 1 got an F.  In how many different ways could grades have been assigned?</a:t>
            </a:r>
          </a:p>
          <a:p>
            <a:r>
              <a:rPr lang="en-US" sz="2400" dirty="0" smtClean="0"/>
              <a:t>A tic-tac-toe board contains 5 </a:t>
            </a:r>
            <a:r>
              <a:rPr lang="en-US" sz="2400" dirty="0" err="1" smtClean="0"/>
              <a:t>Xs</a:t>
            </a:r>
            <a:r>
              <a:rPr lang="en-US" sz="2400" dirty="0" smtClean="0"/>
              <a:t> and 4 </a:t>
            </a:r>
            <a:r>
              <a:rPr lang="en-US" sz="2400" dirty="0" err="1" smtClean="0"/>
              <a:t>Os</a:t>
            </a:r>
            <a:r>
              <a:rPr lang="en-US" sz="2400" dirty="0" smtClean="0"/>
              <a:t>.  </a:t>
            </a:r>
          </a:p>
          <a:p>
            <a:pPr lvl="1"/>
            <a:r>
              <a:rPr lang="en-US" sz="2000" dirty="0" smtClean="0"/>
              <a:t>How many unique boards are possible?</a:t>
            </a:r>
          </a:p>
          <a:p>
            <a:r>
              <a:rPr lang="en-US" sz="2400" dirty="0" smtClean="0"/>
              <a:t>Suppose there are </a:t>
            </a:r>
            <a:r>
              <a:rPr lang="en-US" sz="2400" dirty="0" smtClean="0"/>
              <a:t>4 </a:t>
            </a:r>
            <a:r>
              <a:rPr lang="en-US" sz="2400" dirty="0" smtClean="0"/>
              <a:t>boys and </a:t>
            </a:r>
            <a:r>
              <a:rPr lang="en-US" sz="2400" dirty="0" smtClean="0"/>
              <a:t>7 </a:t>
            </a:r>
            <a:r>
              <a:rPr lang="en-US" sz="2400" dirty="0" smtClean="0"/>
              <a:t>girls on a basketball team.  </a:t>
            </a:r>
          </a:p>
          <a:p>
            <a:pPr lvl="1"/>
            <a:r>
              <a:rPr lang="en-US" sz="2000" dirty="0" smtClean="0"/>
              <a:t>How many starting line ups (5 players) are there?</a:t>
            </a:r>
          </a:p>
          <a:p>
            <a:pPr lvl="1"/>
            <a:r>
              <a:rPr lang="en-US" sz="2000" dirty="0" smtClean="0"/>
              <a:t>How many of these have at least three girls?</a:t>
            </a:r>
          </a:p>
          <a:p>
            <a:r>
              <a:rPr lang="en-US" sz="2400" dirty="0" smtClean="0"/>
              <a:t>How many 5-card poker hands contain one pair and nothing higher?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00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Complement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</a:t>
            </a:r>
            <a:r>
              <a:rPr lang="en-US" dirty="0"/>
              <a:t>it is difficult or time consuming to calculate the number of ways a particular event happens but it is easy to calculate the number of ways that it DOESN'T happen.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know the total number of events </a:t>
            </a:r>
            <a:r>
              <a:rPr lang="en-US" dirty="0" smtClean="0"/>
              <a:t>and </a:t>
            </a:r>
            <a:r>
              <a:rPr lang="en-US" dirty="0"/>
              <a:t>the number of ways an event doesn't happen than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5181600"/>
            <a:ext cx="2019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students at UNI are NOT taking discrete this semester?</a:t>
            </a:r>
          </a:p>
          <a:p>
            <a:r>
              <a:rPr lang="en-US" dirty="0" smtClean="0"/>
              <a:t>If you roll three dice, how many outcomes contain at least one 6?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many different poker hands consist of only a straight (not a straight flush?)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Inclusion/Exclusion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trying to count the number of ways that two events can happen, simply adding the sizes of the sets will </a:t>
            </a:r>
            <a:r>
              <a:rPr lang="en-US" dirty="0" err="1" smtClean="0"/>
              <a:t>overcount</a:t>
            </a:r>
            <a:r>
              <a:rPr lang="en-US" dirty="0" smtClean="0"/>
              <a:t> if they have outcomes in common.</a:t>
            </a:r>
          </a:p>
          <a:p>
            <a:r>
              <a:rPr lang="en-US" dirty="0" smtClean="0"/>
              <a:t>In this case you have to subtract the union of the sets.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105400"/>
            <a:ext cx="453081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study considered 87 defective motors.  42 had insulation breakdown.  54 had overheated.  </a:t>
            </a:r>
          </a:p>
          <a:p>
            <a:pPr lvl="1"/>
            <a:r>
              <a:rPr lang="en-US" dirty="0" smtClean="0"/>
              <a:t>How many had done both?</a:t>
            </a:r>
            <a:endParaRPr lang="en-US" dirty="0"/>
          </a:p>
          <a:p>
            <a:r>
              <a:rPr lang="en-US" dirty="0" smtClean="0"/>
              <a:t>100 students took the entrance exam.  80 passed the math portion.  85 passed the English portion.  75 passed both.  </a:t>
            </a:r>
          </a:p>
          <a:p>
            <a:pPr lvl="1"/>
            <a:r>
              <a:rPr lang="en-US" dirty="0" smtClean="0"/>
              <a:t>How many failed both?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are THREE sets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numbers between 1 and 1000 are divisible by 2, 3, 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86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3754</TotalTime>
  <Words>377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Sections 10.7, 10.10, and 10.11</vt:lpstr>
      <vt:lpstr>Activity #1 </vt:lpstr>
      <vt:lpstr>The Complement Principle</vt:lpstr>
      <vt:lpstr>Examples</vt:lpstr>
      <vt:lpstr>The Inclusion/Exclusion Principle</vt:lpstr>
      <vt:lpstr>Examples</vt:lpstr>
      <vt:lpstr>What if there are THREE sets involved?</vt:lpstr>
      <vt:lpstr>Example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248</cp:revision>
  <dcterms:created xsi:type="dcterms:W3CDTF">2003-08-11T17:41:56Z</dcterms:created>
  <dcterms:modified xsi:type="dcterms:W3CDTF">2018-04-11T17:58:28Z</dcterms:modified>
</cp:coreProperties>
</file>