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303" r:id="rId2"/>
    <p:sldId id="304" r:id="rId3"/>
    <p:sldId id="305" r:id="rId4"/>
    <p:sldId id="307" r:id="rId5"/>
    <p:sldId id="308" r:id="rId6"/>
    <p:sldId id="309" r:id="rId7"/>
    <p:sldId id="310" r:id="rId8"/>
    <p:sldId id="269" r:id="rId9"/>
    <p:sldId id="270" r:id="rId10"/>
    <p:sldId id="271" r:id="rId11"/>
    <p:sldId id="272" r:id="rId12"/>
    <p:sldId id="318" r:id="rId13"/>
    <p:sldId id="273" r:id="rId14"/>
    <p:sldId id="319" r:id="rId15"/>
    <p:sldId id="274" r:id="rId16"/>
    <p:sldId id="275" r:id="rId17"/>
    <p:sldId id="276" r:id="rId18"/>
    <p:sldId id="277" r:id="rId19"/>
    <p:sldId id="278" r:id="rId20"/>
    <p:sldId id="279" r:id="rId21"/>
    <p:sldId id="280" r:id="rId22"/>
    <p:sldId id="315" r:id="rId23"/>
    <p:sldId id="316" r:id="rId24"/>
    <p:sldId id="281"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94" y="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DF09C9-F635-4A07-B168-E8937A2D562B}" type="datetimeFigureOut">
              <a:rPr lang="en-US" smtClean="0"/>
              <a:t>8/28/2024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D3E2B7-0C71-41DA-BDFA-C7B9355E344C}" type="slidenum">
              <a:rPr lang="en-US" smtClean="0"/>
              <a:t>‹#›</a:t>
            </a:fld>
            <a:endParaRPr lang="en-US"/>
          </a:p>
        </p:txBody>
      </p:sp>
    </p:spTree>
    <p:extLst>
      <p:ext uri="{BB962C8B-B14F-4D97-AF65-F5344CB8AC3E}">
        <p14:creationId xmlns:p14="http://schemas.microsoft.com/office/powerpoint/2010/main" val="2066505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lgn="r" eaLnBrk="1" hangingPunct="1"/>
            <a:fld id="{90D5812A-A514-4C74-87E4-E099A38CF759}" type="slidenum">
              <a:rPr lang="en-US" altLang="en-US" sz="1200">
                <a:latin typeface="Arial" charset="0"/>
              </a:rPr>
              <a:pPr algn="r" eaLnBrk="1" hangingPunct="1"/>
              <a:t>1</a:t>
            </a:fld>
            <a:endParaRPr lang="en-US" altLang="en-US" sz="1200">
              <a:latin typeface="Arial" charset="0"/>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lgn="r" eaLnBrk="1" hangingPunct="1"/>
            <a:fld id="{F355A791-EF68-4F5B-B02F-A937C1EE2FA6}" type="slidenum">
              <a:rPr lang="en-US" altLang="en-US" sz="1200">
                <a:latin typeface="Arial" charset="0"/>
              </a:rPr>
              <a:pPr algn="r" eaLnBrk="1" hangingPunct="1"/>
              <a:t>10</a:t>
            </a:fld>
            <a:endParaRPr lang="en-US" altLang="en-US" sz="1200">
              <a:latin typeface="Arial" charset="0"/>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lgn="r" eaLnBrk="1" hangingPunct="1"/>
            <a:fld id="{0E1FEC2D-0DF1-41E4-9F8E-8302BB9FC1B1}" type="slidenum">
              <a:rPr lang="en-US" altLang="en-US" sz="1200">
                <a:latin typeface="Arial" charset="0"/>
              </a:rPr>
              <a:pPr algn="r" eaLnBrk="1" hangingPunct="1"/>
              <a:t>11</a:t>
            </a:fld>
            <a:endParaRPr lang="en-US" altLang="en-US" sz="1200">
              <a:latin typeface="Arial" charset="0"/>
            </a:endParaRP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lgn="r" eaLnBrk="1" hangingPunct="1"/>
            <a:fld id="{578EED3F-128D-4EE5-A021-A7D4BDD139E2}" type="slidenum">
              <a:rPr lang="en-US" altLang="en-US" sz="1200">
                <a:latin typeface="Arial" charset="0"/>
              </a:rPr>
              <a:pPr algn="r" eaLnBrk="1" hangingPunct="1"/>
              <a:t>13</a:t>
            </a:fld>
            <a:endParaRPr lang="en-US" altLang="en-US" sz="1200">
              <a:latin typeface="Arial" charset="0"/>
            </a:endParaRPr>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lgn="r" eaLnBrk="1" hangingPunct="1"/>
            <a:fld id="{2DCDD037-2A32-4465-BF09-434EC4B32912}" type="slidenum">
              <a:rPr lang="en-US" altLang="en-US" sz="1200">
                <a:latin typeface="Arial" charset="0"/>
              </a:rPr>
              <a:pPr algn="r" eaLnBrk="1" hangingPunct="1"/>
              <a:t>15</a:t>
            </a:fld>
            <a:endParaRPr lang="en-US" altLang="en-US" sz="1200">
              <a:latin typeface="Arial" charset="0"/>
            </a:endParaRPr>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lgn="r" eaLnBrk="1" hangingPunct="1"/>
            <a:fld id="{8D44621B-E62E-482C-8495-E95D3014350C}" type="slidenum">
              <a:rPr lang="en-US" altLang="en-US" sz="1200">
                <a:latin typeface="Arial" charset="0"/>
              </a:rPr>
              <a:pPr algn="r" eaLnBrk="1" hangingPunct="1"/>
              <a:t>16</a:t>
            </a:fld>
            <a:endParaRPr lang="en-US" altLang="en-US" sz="1200">
              <a:latin typeface="Arial" charset="0"/>
            </a:endParaRPr>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lgn="r" eaLnBrk="1" hangingPunct="1"/>
            <a:fld id="{E3964295-453E-4BDA-850B-69B273660806}" type="slidenum">
              <a:rPr lang="en-US" altLang="en-US" sz="1200">
                <a:latin typeface="Arial" charset="0"/>
              </a:rPr>
              <a:pPr algn="r" eaLnBrk="1" hangingPunct="1"/>
              <a:t>17</a:t>
            </a:fld>
            <a:endParaRPr lang="en-US" altLang="en-US" sz="1200">
              <a:latin typeface="Arial" charset="0"/>
            </a:endParaRPr>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lgn="r" eaLnBrk="1" hangingPunct="1"/>
            <a:fld id="{83A86FC7-2FE1-4911-AC97-A5EC0153A748}" type="slidenum">
              <a:rPr lang="en-US" altLang="en-US" sz="1200">
                <a:latin typeface="Arial" charset="0"/>
              </a:rPr>
              <a:pPr algn="r" eaLnBrk="1" hangingPunct="1"/>
              <a:t>18</a:t>
            </a:fld>
            <a:endParaRPr lang="en-US" altLang="en-US" sz="1200">
              <a:latin typeface="Arial" charset="0"/>
            </a:endParaRPr>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lgn="r" eaLnBrk="1" hangingPunct="1"/>
            <a:fld id="{34BE0087-234D-4C15-BD14-0B80DA0B8BDC}" type="slidenum">
              <a:rPr lang="en-US" altLang="en-US" sz="1200">
                <a:latin typeface="Arial" charset="0"/>
              </a:rPr>
              <a:pPr algn="r" eaLnBrk="1" hangingPunct="1"/>
              <a:t>19</a:t>
            </a:fld>
            <a:endParaRPr lang="en-US" altLang="en-US" sz="1200">
              <a:latin typeface="Arial" charset="0"/>
            </a:endParaRPr>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lgn="r" eaLnBrk="1" hangingPunct="1"/>
            <a:fld id="{BC1AB15E-FA5A-4B83-8057-0ADD961EB811}" type="slidenum">
              <a:rPr lang="en-US" altLang="en-US" sz="1200">
                <a:latin typeface="Arial" charset="0"/>
              </a:rPr>
              <a:pPr algn="r" eaLnBrk="1" hangingPunct="1"/>
              <a:t>20</a:t>
            </a:fld>
            <a:endParaRPr lang="en-US" altLang="en-US" sz="1200">
              <a:latin typeface="Arial" charset="0"/>
            </a:endParaRPr>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lgn="r" eaLnBrk="1" hangingPunct="1"/>
            <a:fld id="{401250B2-2712-4995-88E3-134D674A1070}" type="slidenum">
              <a:rPr lang="en-US" altLang="en-US" sz="1200">
                <a:latin typeface="Arial" charset="0"/>
              </a:rPr>
              <a:pPr algn="r" eaLnBrk="1" hangingPunct="1"/>
              <a:t>21</a:t>
            </a:fld>
            <a:endParaRPr lang="en-US" altLang="en-US" sz="1200">
              <a:latin typeface="Arial" charset="0"/>
            </a:endParaRPr>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lgn="r" eaLnBrk="1" hangingPunct="1"/>
            <a:fld id="{5BC0FDDE-BBC7-4A75-94C6-CE540B2A9AF9}" type="slidenum">
              <a:rPr lang="en-US" altLang="en-US" sz="1200">
                <a:latin typeface="Arial" charset="0"/>
              </a:rPr>
              <a:pPr algn="r" eaLnBrk="1" hangingPunct="1"/>
              <a:t>2</a:t>
            </a:fld>
            <a:endParaRPr lang="en-US" altLang="en-US" sz="1200">
              <a:latin typeface="Arial" charset="0"/>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lgn="r" eaLnBrk="1" hangingPunct="1"/>
            <a:fld id="{DE58E0A4-3C51-4218-8364-D5F51D0570D9}" type="slidenum">
              <a:rPr lang="en-US" altLang="en-US" sz="1200">
                <a:latin typeface="Arial" charset="0"/>
              </a:rPr>
              <a:pPr algn="r" eaLnBrk="1" hangingPunct="1"/>
              <a:t>22</a:t>
            </a:fld>
            <a:endParaRPr lang="en-US" altLang="en-US" sz="1200">
              <a:latin typeface="Arial" charset="0"/>
            </a:endParaRPr>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lgn="r" eaLnBrk="1" hangingPunct="1"/>
            <a:fld id="{CE4923A2-2812-4854-AE06-421267B556C2}" type="slidenum">
              <a:rPr lang="en-US" altLang="en-US" sz="1200">
                <a:latin typeface="Arial" charset="0"/>
              </a:rPr>
              <a:pPr algn="r" eaLnBrk="1" hangingPunct="1"/>
              <a:t>23</a:t>
            </a:fld>
            <a:endParaRPr lang="en-US" altLang="en-US" sz="1200">
              <a:latin typeface="Arial" charset="0"/>
            </a:endParaRPr>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lgn="r" eaLnBrk="1" hangingPunct="1"/>
            <a:fld id="{95BCCA85-B184-44EA-B2BD-4D263BC63654}" type="slidenum">
              <a:rPr lang="en-US" altLang="en-US" sz="1200">
                <a:latin typeface="Arial" charset="0"/>
              </a:rPr>
              <a:pPr algn="r" eaLnBrk="1" hangingPunct="1"/>
              <a:t>24</a:t>
            </a:fld>
            <a:endParaRPr lang="en-US" altLang="en-US" sz="1200">
              <a:latin typeface="Arial" charset="0"/>
            </a:endParaRPr>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lgn="r" eaLnBrk="1" hangingPunct="1"/>
            <a:fld id="{6C32E4FC-3842-4BD0-B3C6-ADA56B85C137}" type="slidenum">
              <a:rPr lang="en-US" altLang="en-US" sz="1200">
                <a:latin typeface="Arial" charset="0"/>
              </a:rPr>
              <a:pPr algn="r" eaLnBrk="1" hangingPunct="1"/>
              <a:t>3</a:t>
            </a:fld>
            <a:endParaRPr lang="en-US" altLang="en-US" sz="1200">
              <a:latin typeface="Arial" charset="0"/>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lgn="r" eaLnBrk="1" hangingPunct="1"/>
            <a:fld id="{A7C6B174-9E0E-400F-9F17-C06B8BA98457}" type="slidenum">
              <a:rPr lang="en-US" altLang="en-US" sz="1200">
                <a:latin typeface="Arial" charset="0"/>
              </a:rPr>
              <a:pPr algn="r" eaLnBrk="1" hangingPunct="1"/>
              <a:t>4</a:t>
            </a:fld>
            <a:endParaRPr lang="en-US" altLang="en-US" sz="1200">
              <a:latin typeface="Arial" charset="0"/>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lgn="r" eaLnBrk="1" hangingPunct="1"/>
            <a:fld id="{80A3706A-240F-4F59-BDDF-62C38831C225}" type="slidenum">
              <a:rPr lang="en-US" altLang="en-US" sz="1200">
                <a:latin typeface="Arial" charset="0"/>
              </a:rPr>
              <a:pPr algn="r" eaLnBrk="1" hangingPunct="1"/>
              <a:t>5</a:t>
            </a:fld>
            <a:endParaRPr lang="en-US" altLang="en-US" sz="1200">
              <a:latin typeface="Arial" charset="0"/>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lgn="r" eaLnBrk="1" hangingPunct="1"/>
            <a:fld id="{A7A89DAC-E7C3-472E-9B1D-A20F93C569A6}" type="slidenum">
              <a:rPr lang="en-US" altLang="en-US" sz="1200">
                <a:latin typeface="Arial" charset="0"/>
              </a:rPr>
              <a:pPr algn="r" eaLnBrk="1" hangingPunct="1"/>
              <a:t>6</a:t>
            </a:fld>
            <a:endParaRPr lang="en-US" altLang="en-US" sz="1200">
              <a:latin typeface="Arial" charset="0"/>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lgn="r" eaLnBrk="1" hangingPunct="1"/>
            <a:fld id="{274729B5-165A-4175-8F35-949EA7BFDC42}" type="slidenum">
              <a:rPr lang="en-US" altLang="en-US" sz="1200">
                <a:latin typeface="Arial" charset="0"/>
              </a:rPr>
              <a:pPr algn="r" eaLnBrk="1" hangingPunct="1"/>
              <a:t>7</a:t>
            </a:fld>
            <a:endParaRPr lang="en-US" altLang="en-US" sz="1200">
              <a:latin typeface="Arial" charset="0"/>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lgn="r" eaLnBrk="1" hangingPunct="1"/>
            <a:fld id="{50F0C483-2775-41DA-8750-49C0799CCD0C}" type="slidenum">
              <a:rPr lang="en-US" altLang="en-US" sz="1200">
                <a:latin typeface="Arial" charset="0"/>
              </a:rPr>
              <a:pPr algn="r" eaLnBrk="1" hangingPunct="1"/>
              <a:t>8</a:t>
            </a:fld>
            <a:endParaRPr lang="en-US" altLang="en-US" sz="1200">
              <a:latin typeface="Arial" charset="0"/>
            </a:endParaRP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lgn="r" eaLnBrk="1" hangingPunct="1"/>
            <a:fld id="{309077D2-C673-42BC-9E64-7F5C2034F798}" type="slidenum">
              <a:rPr lang="en-US" altLang="en-US" sz="1200">
                <a:latin typeface="Arial" charset="0"/>
              </a:rPr>
              <a:pPr algn="r" eaLnBrk="1" hangingPunct="1"/>
              <a:t>9</a:t>
            </a:fld>
            <a:endParaRPr lang="en-US" altLang="en-US" sz="1200">
              <a:latin typeface="Arial" charset="0"/>
            </a:endParaRP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95FD36B-6678-4C24-BFE9-1135468AEDF7}" type="datetimeFigureOut">
              <a:rPr lang="en-US" smtClean="0"/>
              <a:t>8/28/2024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CBEB37-4D95-4336-80B3-F75BB516C124}" type="slidenum">
              <a:rPr lang="en-US" smtClean="0"/>
              <a:t>‹#›</a:t>
            </a:fld>
            <a:endParaRPr lang="en-US"/>
          </a:p>
        </p:txBody>
      </p:sp>
    </p:spTree>
    <p:extLst>
      <p:ext uri="{BB962C8B-B14F-4D97-AF65-F5344CB8AC3E}">
        <p14:creationId xmlns:p14="http://schemas.microsoft.com/office/powerpoint/2010/main" val="21125323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5FD36B-6678-4C24-BFE9-1135468AEDF7}" type="datetimeFigureOut">
              <a:rPr lang="en-US" smtClean="0"/>
              <a:t>8/28/2024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CBEB37-4D95-4336-80B3-F75BB516C124}" type="slidenum">
              <a:rPr lang="en-US" smtClean="0"/>
              <a:t>‹#›</a:t>
            </a:fld>
            <a:endParaRPr lang="en-US"/>
          </a:p>
        </p:txBody>
      </p:sp>
    </p:spTree>
    <p:extLst>
      <p:ext uri="{BB962C8B-B14F-4D97-AF65-F5344CB8AC3E}">
        <p14:creationId xmlns:p14="http://schemas.microsoft.com/office/powerpoint/2010/main" val="30077035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5FD36B-6678-4C24-BFE9-1135468AEDF7}" type="datetimeFigureOut">
              <a:rPr lang="en-US" smtClean="0"/>
              <a:t>8/28/2024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CBEB37-4D95-4336-80B3-F75BB516C124}" type="slidenum">
              <a:rPr lang="en-US" smtClean="0"/>
              <a:t>‹#›</a:t>
            </a:fld>
            <a:endParaRPr lang="en-US"/>
          </a:p>
        </p:txBody>
      </p:sp>
    </p:spTree>
    <p:extLst>
      <p:ext uri="{BB962C8B-B14F-4D97-AF65-F5344CB8AC3E}">
        <p14:creationId xmlns:p14="http://schemas.microsoft.com/office/powerpoint/2010/main" val="223873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5FD36B-6678-4C24-BFE9-1135468AEDF7}" type="datetimeFigureOut">
              <a:rPr lang="en-US" smtClean="0"/>
              <a:t>8/28/2024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CBEB37-4D95-4336-80B3-F75BB516C124}" type="slidenum">
              <a:rPr lang="en-US" smtClean="0"/>
              <a:t>‹#›</a:t>
            </a:fld>
            <a:endParaRPr lang="en-US"/>
          </a:p>
        </p:txBody>
      </p:sp>
    </p:spTree>
    <p:extLst>
      <p:ext uri="{BB962C8B-B14F-4D97-AF65-F5344CB8AC3E}">
        <p14:creationId xmlns:p14="http://schemas.microsoft.com/office/powerpoint/2010/main" val="1205703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5FD36B-6678-4C24-BFE9-1135468AEDF7}" type="datetimeFigureOut">
              <a:rPr lang="en-US" smtClean="0"/>
              <a:t>8/28/2024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CBEB37-4D95-4336-80B3-F75BB516C124}" type="slidenum">
              <a:rPr lang="en-US" smtClean="0"/>
              <a:t>‹#›</a:t>
            </a:fld>
            <a:endParaRPr lang="en-US"/>
          </a:p>
        </p:txBody>
      </p:sp>
    </p:spTree>
    <p:extLst>
      <p:ext uri="{BB962C8B-B14F-4D97-AF65-F5344CB8AC3E}">
        <p14:creationId xmlns:p14="http://schemas.microsoft.com/office/powerpoint/2010/main" val="1108358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95FD36B-6678-4C24-BFE9-1135468AEDF7}" type="datetimeFigureOut">
              <a:rPr lang="en-US" smtClean="0"/>
              <a:t>8/28/2024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CBEB37-4D95-4336-80B3-F75BB516C124}" type="slidenum">
              <a:rPr lang="en-US" smtClean="0"/>
              <a:t>‹#›</a:t>
            </a:fld>
            <a:endParaRPr lang="en-US"/>
          </a:p>
        </p:txBody>
      </p:sp>
    </p:spTree>
    <p:extLst>
      <p:ext uri="{BB962C8B-B14F-4D97-AF65-F5344CB8AC3E}">
        <p14:creationId xmlns:p14="http://schemas.microsoft.com/office/powerpoint/2010/main" val="1090926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95FD36B-6678-4C24-BFE9-1135468AEDF7}" type="datetimeFigureOut">
              <a:rPr lang="en-US" smtClean="0"/>
              <a:t>8/28/2024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CBEB37-4D95-4336-80B3-F75BB516C124}" type="slidenum">
              <a:rPr lang="en-US" smtClean="0"/>
              <a:t>‹#›</a:t>
            </a:fld>
            <a:endParaRPr lang="en-US"/>
          </a:p>
        </p:txBody>
      </p:sp>
    </p:spTree>
    <p:extLst>
      <p:ext uri="{BB962C8B-B14F-4D97-AF65-F5344CB8AC3E}">
        <p14:creationId xmlns:p14="http://schemas.microsoft.com/office/powerpoint/2010/main" val="1993930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95FD36B-6678-4C24-BFE9-1135468AEDF7}" type="datetimeFigureOut">
              <a:rPr lang="en-US" smtClean="0"/>
              <a:t>8/28/2024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CBEB37-4D95-4336-80B3-F75BB516C124}" type="slidenum">
              <a:rPr lang="en-US" smtClean="0"/>
              <a:t>‹#›</a:t>
            </a:fld>
            <a:endParaRPr lang="en-US"/>
          </a:p>
        </p:txBody>
      </p:sp>
    </p:spTree>
    <p:extLst>
      <p:ext uri="{BB962C8B-B14F-4D97-AF65-F5344CB8AC3E}">
        <p14:creationId xmlns:p14="http://schemas.microsoft.com/office/powerpoint/2010/main" val="108891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5FD36B-6678-4C24-BFE9-1135468AEDF7}" type="datetimeFigureOut">
              <a:rPr lang="en-US" smtClean="0"/>
              <a:t>8/28/2024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CBEB37-4D95-4336-80B3-F75BB516C124}" type="slidenum">
              <a:rPr lang="en-US" smtClean="0"/>
              <a:t>‹#›</a:t>
            </a:fld>
            <a:endParaRPr lang="en-US"/>
          </a:p>
        </p:txBody>
      </p:sp>
    </p:spTree>
    <p:extLst>
      <p:ext uri="{BB962C8B-B14F-4D97-AF65-F5344CB8AC3E}">
        <p14:creationId xmlns:p14="http://schemas.microsoft.com/office/powerpoint/2010/main" val="3662947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5FD36B-6678-4C24-BFE9-1135468AEDF7}" type="datetimeFigureOut">
              <a:rPr lang="en-US" smtClean="0"/>
              <a:t>8/28/2024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CBEB37-4D95-4336-80B3-F75BB516C124}" type="slidenum">
              <a:rPr lang="en-US" smtClean="0"/>
              <a:t>‹#›</a:t>
            </a:fld>
            <a:endParaRPr lang="en-US"/>
          </a:p>
        </p:txBody>
      </p:sp>
    </p:spTree>
    <p:extLst>
      <p:ext uri="{BB962C8B-B14F-4D97-AF65-F5344CB8AC3E}">
        <p14:creationId xmlns:p14="http://schemas.microsoft.com/office/powerpoint/2010/main" val="1871330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5FD36B-6678-4C24-BFE9-1135468AEDF7}" type="datetimeFigureOut">
              <a:rPr lang="en-US" smtClean="0"/>
              <a:t>8/28/2024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CBEB37-4D95-4336-80B3-F75BB516C124}" type="slidenum">
              <a:rPr lang="en-US" smtClean="0"/>
              <a:t>‹#›</a:t>
            </a:fld>
            <a:endParaRPr lang="en-US"/>
          </a:p>
        </p:txBody>
      </p:sp>
    </p:spTree>
    <p:extLst>
      <p:ext uri="{BB962C8B-B14F-4D97-AF65-F5344CB8AC3E}">
        <p14:creationId xmlns:p14="http://schemas.microsoft.com/office/powerpoint/2010/main" val="3099666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5FD36B-6678-4C24-BFE9-1135468AEDF7}" type="datetimeFigureOut">
              <a:rPr lang="en-US" smtClean="0"/>
              <a:t>8/28/2024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CBEB37-4D95-4336-80B3-F75BB516C124}" type="slidenum">
              <a:rPr lang="en-US" smtClean="0"/>
              <a:t>‹#›</a:t>
            </a:fld>
            <a:endParaRPr lang="en-US"/>
          </a:p>
        </p:txBody>
      </p:sp>
    </p:spTree>
    <p:extLst>
      <p:ext uri="{BB962C8B-B14F-4D97-AF65-F5344CB8AC3E}">
        <p14:creationId xmlns:p14="http://schemas.microsoft.com/office/powerpoint/2010/main" val="24600031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llk.media.mit.edu/"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1.png"/><Relationship Id="rId5" Type="http://schemas.openxmlformats.org/officeDocument/2006/relationships/hyperlink" Target="http://www.gseis.ucla.edu/faculty/kafai/" TargetMode="External"/><Relationship Id="rId4" Type="http://schemas.openxmlformats.org/officeDocument/2006/relationships/hyperlink" Target="http://www.media.mit.edu/"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1828800"/>
            <a:ext cx="7924800" cy="303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2"/>
          <p:cNvSpPr>
            <a:spLocks noGrp="1" noChangeArrowheads="1"/>
          </p:cNvSpPr>
          <p:nvPr>
            <p:ph type="title" idx="4294967295"/>
          </p:nvPr>
        </p:nvSpPr>
        <p:spPr/>
        <p:txBody>
          <a:bodyPr/>
          <a:lstStyle/>
          <a:p>
            <a:pPr eaLnBrk="1" hangingPunct="1"/>
            <a:endParaRPr lang="en-US" altLang="en-US" dirty="0"/>
          </a:p>
        </p:txBody>
      </p:sp>
    </p:spTree>
    <p:extLst>
      <p:ext uri="{BB962C8B-B14F-4D97-AF65-F5344CB8AC3E}">
        <p14:creationId xmlns:p14="http://schemas.microsoft.com/office/powerpoint/2010/main" val="35038026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p:txBody>
          <a:bodyPr/>
          <a:lstStyle/>
          <a:p>
            <a:pPr eaLnBrk="1" hangingPunct="1"/>
            <a:r>
              <a:rPr lang="en-US" altLang="en-US"/>
              <a:t>Programming In Scratch!</a:t>
            </a:r>
          </a:p>
        </p:txBody>
      </p:sp>
      <p:sp>
        <p:nvSpPr>
          <p:cNvPr id="18435" name="Rectangle 3"/>
          <p:cNvSpPr>
            <a:spLocks noGrp="1" noChangeArrowheads="1"/>
          </p:cNvSpPr>
          <p:nvPr>
            <p:ph type="body" idx="4294967295"/>
          </p:nvPr>
        </p:nvSpPr>
        <p:spPr/>
        <p:txBody>
          <a:bodyPr/>
          <a:lstStyle/>
          <a:p>
            <a:pPr eaLnBrk="1" hangingPunct="1">
              <a:lnSpc>
                <a:spcPct val="90000"/>
              </a:lnSpc>
            </a:pPr>
            <a:r>
              <a:rPr lang="en-US" altLang="en-US" sz="2800" dirty="0"/>
              <a:t>The first thing you need to do is to click on the sprite you want to program,  and select the “Scripts” tab.</a:t>
            </a:r>
          </a:p>
          <a:p>
            <a:pPr eaLnBrk="1" hangingPunct="1">
              <a:lnSpc>
                <a:spcPct val="90000"/>
              </a:lnSpc>
            </a:pPr>
            <a:r>
              <a:rPr lang="en-US" altLang="en-US" sz="2800" dirty="0"/>
              <a:t>Since your cat sprite is the only thing that can be animated,  make sure you have it selected.</a:t>
            </a:r>
          </a:p>
          <a:p>
            <a:pPr eaLnBrk="1" hangingPunct="1">
              <a:lnSpc>
                <a:spcPct val="90000"/>
              </a:lnSpc>
            </a:pPr>
            <a:r>
              <a:rPr lang="en-US" altLang="en-US" sz="2800" dirty="0"/>
              <a:t>The Scripts area is where you “build” your program by using the programming blocks.</a:t>
            </a:r>
          </a:p>
        </p:txBody>
      </p:sp>
    </p:spTree>
    <p:extLst>
      <p:ext uri="{BB962C8B-B14F-4D97-AF65-F5344CB8AC3E}">
        <p14:creationId xmlns:p14="http://schemas.microsoft.com/office/powerpoint/2010/main" val="19205974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p:txBody>
          <a:bodyPr/>
          <a:lstStyle/>
          <a:p>
            <a:pPr eaLnBrk="1" hangingPunct="1"/>
            <a:r>
              <a:rPr lang="en-US" altLang="en-US"/>
              <a:t>Programming In Scratch!</a:t>
            </a:r>
          </a:p>
        </p:txBody>
      </p:sp>
      <p:sp>
        <p:nvSpPr>
          <p:cNvPr id="19459" name="Rectangle 3"/>
          <p:cNvSpPr>
            <a:spLocks noGrp="1" noChangeArrowheads="1"/>
          </p:cNvSpPr>
          <p:nvPr>
            <p:ph type="body" idx="4294967295"/>
          </p:nvPr>
        </p:nvSpPr>
        <p:spPr>
          <a:xfrm>
            <a:off x="457200" y="1600200"/>
            <a:ext cx="4191000" cy="4525963"/>
          </a:xfrm>
        </p:spPr>
        <p:txBody>
          <a:bodyPr/>
          <a:lstStyle/>
          <a:p>
            <a:pPr eaLnBrk="1" hangingPunct="1"/>
            <a:r>
              <a:rPr lang="en-US" altLang="en-US" sz="2800" dirty="0"/>
              <a:t>On the left side of your Scratch window,  you will see a menu with 9 block pallets. </a:t>
            </a:r>
          </a:p>
          <a:p>
            <a:pPr eaLnBrk="1" hangingPunct="1"/>
            <a:r>
              <a:rPr lang="en-US" altLang="en-US" sz="2800" dirty="0"/>
              <a:t>Each of these switches to a portion of the block options featuring programming blocks in that particular area.</a:t>
            </a:r>
          </a:p>
        </p:txBody>
      </p:sp>
      <p:pic>
        <p:nvPicPr>
          <p:cNvPr id="2" name="Picture 1"/>
          <p:cNvPicPr>
            <a:picLocks noChangeAspect="1"/>
          </p:cNvPicPr>
          <p:nvPr/>
        </p:nvPicPr>
        <p:blipFill>
          <a:blip r:embed="rId3"/>
          <a:stretch>
            <a:fillRect/>
          </a:stretch>
        </p:blipFill>
        <p:spPr>
          <a:xfrm>
            <a:off x="5257800" y="1226256"/>
            <a:ext cx="3790950" cy="5546019"/>
          </a:xfrm>
          <a:prstGeom prst="rect">
            <a:avLst/>
          </a:prstGeom>
        </p:spPr>
      </p:pic>
    </p:spTree>
    <p:extLst>
      <p:ext uri="{BB962C8B-B14F-4D97-AF65-F5344CB8AC3E}">
        <p14:creationId xmlns:p14="http://schemas.microsoft.com/office/powerpoint/2010/main" val="34916680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14430" y="1905000"/>
            <a:ext cx="8851011" cy="4343400"/>
          </a:xfrm>
          <a:prstGeom prst="rect">
            <a:avLst/>
          </a:prstGeom>
        </p:spPr>
      </p:pic>
      <p:sp>
        <p:nvSpPr>
          <p:cNvPr id="5" name="Title 4"/>
          <p:cNvSpPr>
            <a:spLocks noGrp="1"/>
          </p:cNvSpPr>
          <p:nvPr>
            <p:ph type="title"/>
          </p:nvPr>
        </p:nvSpPr>
        <p:spPr/>
        <p:txBody>
          <a:bodyPr/>
          <a:lstStyle/>
          <a:p>
            <a:r>
              <a:rPr lang="en-US" dirty="0"/>
              <a:t>Block Pallets</a:t>
            </a:r>
          </a:p>
        </p:txBody>
      </p:sp>
    </p:spTree>
    <p:extLst>
      <p:ext uri="{BB962C8B-B14F-4D97-AF65-F5344CB8AC3E}">
        <p14:creationId xmlns:p14="http://schemas.microsoft.com/office/powerpoint/2010/main" val="31304488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p:txBody>
          <a:bodyPr/>
          <a:lstStyle/>
          <a:p>
            <a:pPr eaLnBrk="1" hangingPunct="1"/>
            <a:r>
              <a:rPr lang="en-US" altLang="en-US">
                <a:solidFill>
                  <a:srgbClr val="0000CC"/>
                </a:solidFill>
              </a:rPr>
              <a:t>Motion</a:t>
            </a:r>
            <a:endParaRPr lang="en-US" altLang="en-US"/>
          </a:p>
        </p:txBody>
      </p:sp>
      <p:sp>
        <p:nvSpPr>
          <p:cNvPr id="20483" name="Rectangle 3"/>
          <p:cNvSpPr>
            <a:spLocks noGrp="1" noChangeArrowheads="1"/>
          </p:cNvSpPr>
          <p:nvPr>
            <p:ph type="body" idx="4294967295"/>
          </p:nvPr>
        </p:nvSpPr>
        <p:spPr/>
        <p:txBody>
          <a:bodyPr/>
          <a:lstStyle/>
          <a:p>
            <a:pPr eaLnBrk="1" hangingPunct="1"/>
            <a:r>
              <a:rPr lang="en-US" altLang="en-US" dirty="0"/>
              <a:t>When you click on the motion button,  you will see the programming blocks that can be used with your sprite.</a:t>
            </a:r>
          </a:p>
        </p:txBody>
      </p:sp>
    </p:spTree>
    <p:extLst>
      <p:ext uri="{BB962C8B-B14F-4D97-AF65-F5344CB8AC3E}">
        <p14:creationId xmlns:p14="http://schemas.microsoft.com/office/powerpoint/2010/main" val="40530490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POGIL Activity</a:t>
            </a:r>
          </a:p>
        </p:txBody>
      </p:sp>
      <p:sp>
        <p:nvSpPr>
          <p:cNvPr id="3" name="Content Placeholder 2"/>
          <p:cNvSpPr>
            <a:spLocks noGrp="1"/>
          </p:cNvSpPr>
          <p:nvPr>
            <p:ph idx="1"/>
          </p:nvPr>
        </p:nvSpPr>
        <p:spPr/>
        <p:txBody>
          <a:bodyPr/>
          <a:lstStyle/>
          <a:p>
            <a:r>
              <a:rPr lang="en-US" dirty="0"/>
              <a:t>Let's have you explore Scratch for a few minutes with your group.</a:t>
            </a:r>
          </a:p>
        </p:txBody>
      </p:sp>
    </p:spTree>
    <p:extLst>
      <p:ext uri="{BB962C8B-B14F-4D97-AF65-F5344CB8AC3E}">
        <p14:creationId xmlns:p14="http://schemas.microsoft.com/office/powerpoint/2010/main" val="17465808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p:txBody>
          <a:bodyPr/>
          <a:lstStyle/>
          <a:p>
            <a:pPr eaLnBrk="1" hangingPunct="1"/>
            <a:r>
              <a:rPr lang="en-US" altLang="en-US">
                <a:solidFill>
                  <a:srgbClr val="0000CC"/>
                </a:solidFill>
              </a:rPr>
              <a:t>Motion</a:t>
            </a:r>
            <a:endParaRPr lang="en-US" altLang="en-US"/>
          </a:p>
        </p:txBody>
      </p:sp>
      <p:sp>
        <p:nvSpPr>
          <p:cNvPr id="21507" name="Rectangle 3"/>
          <p:cNvSpPr>
            <a:spLocks noGrp="1" noChangeArrowheads="1"/>
          </p:cNvSpPr>
          <p:nvPr>
            <p:ph type="body" idx="4294967295"/>
          </p:nvPr>
        </p:nvSpPr>
        <p:spPr/>
        <p:txBody>
          <a:bodyPr>
            <a:normAutofit lnSpcReduction="10000"/>
          </a:bodyPr>
          <a:lstStyle/>
          <a:p>
            <a:pPr eaLnBrk="1" hangingPunct="1">
              <a:lnSpc>
                <a:spcPct val="90000"/>
              </a:lnSpc>
            </a:pPr>
            <a:r>
              <a:rPr lang="en-US" altLang="en-US" sz="2800" dirty="0"/>
              <a:t>Drag out the “move 10 steps” block.</a:t>
            </a:r>
          </a:p>
          <a:p>
            <a:pPr eaLnBrk="1" hangingPunct="1">
              <a:lnSpc>
                <a:spcPct val="90000"/>
              </a:lnSpc>
            </a:pPr>
            <a:endParaRPr lang="en-US" altLang="en-US" sz="2800" dirty="0"/>
          </a:p>
          <a:p>
            <a:pPr eaLnBrk="1" hangingPunct="1">
              <a:lnSpc>
                <a:spcPct val="90000"/>
              </a:lnSpc>
            </a:pPr>
            <a:endParaRPr lang="en-US" altLang="en-US" sz="2800" dirty="0"/>
          </a:p>
          <a:p>
            <a:pPr eaLnBrk="1" hangingPunct="1">
              <a:lnSpc>
                <a:spcPct val="90000"/>
              </a:lnSpc>
            </a:pPr>
            <a:endParaRPr lang="en-US" altLang="en-US" sz="2800" dirty="0"/>
          </a:p>
          <a:p>
            <a:pPr eaLnBrk="1" hangingPunct="1">
              <a:lnSpc>
                <a:spcPct val="90000"/>
              </a:lnSpc>
            </a:pPr>
            <a:endParaRPr lang="en-US" altLang="en-US" sz="2800" dirty="0"/>
          </a:p>
          <a:p>
            <a:pPr eaLnBrk="1" hangingPunct="1">
              <a:lnSpc>
                <a:spcPct val="90000"/>
              </a:lnSpc>
            </a:pPr>
            <a:endParaRPr lang="en-US" altLang="en-US" sz="2800" dirty="0"/>
          </a:p>
          <a:p>
            <a:pPr eaLnBrk="1" hangingPunct="1">
              <a:lnSpc>
                <a:spcPct val="90000"/>
              </a:lnSpc>
            </a:pPr>
            <a:r>
              <a:rPr lang="en-US" altLang="en-US" sz="2800" dirty="0"/>
              <a:t>“Circular-edged” boxes contain “numbers” but the values are changeable.</a:t>
            </a:r>
          </a:p>
          <a:p>
            <a:pPr eaLnBrk="1" hangingPunct="1">
              <a:lnSpc>
                <a:spcPct val="90000"/>
              </a:lnSpc>
            </a:pPr>
            <a:r>
              <a:rPr lang="en-US" altLang="en-US" sz="2800" dirty="0"/>
              <a:t>Change the “10” to “50” by clicking in the block and typing in 50.</a:t>
            </a:r>
          </a:p>
          <a:p>
            <a:pPr eaLnBrk="1" hangingPunct="1">
              <a:lnSpc>
                <a:spcPct val="90000"/>
              </a:lnSpc>
              <a:buFontTx/>
              <a:buNone/>
            </a:pPr>
            <a:endParaRPr lang="en-US" altLang="en-US" sz="2800" dirty="0"/>
          </a:p>
        </p:txBody>
      </p:sp>
      <p:pic>
        <p:nvPicPr>
          <p:cNvPr id="2" name="Picture 1"/>
          <p:cNvPicPr>
            <a:picLocks noChangeAspect="1"/>
          </p:cNvPicPr>
          <p:nvPr/>
        </p:nvPicPr>
        <p:blipFill>
          <a:blip r:embed="rId3"/>
          <a:stretch>
            <a:fillRect/>
          </a:stretch>
        </p:blipFill>
        <p:spPr>
          <a:xfrm>
            <a:off x="1371600" y="1981200"/>
            <a:ext cx="5029200" cy="2103233"/>
          </a:xfrm>
          <a:prstGeom prst="rect">
            <a:avLst/>
          </a:prstGeom>
        </p:spPr>
      </p:pic>
      <p:cxnSp>
        <p:nvCxnSpPr>
          <p:cNvPr id="4" name="Straight Arrow Connector 3"/>
          <p:cNvCxnSpPr/>
          <p:nvPr/>
        </p:nvCxnSpPr>
        <p:spPr>
          <a:xfrm>
            <a:off x="2895600" y="2895600"/>
            <a:ext cx="1905000" cy="7620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17145968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p:txBody>
          <a:bodyPr/>
          <a:lstStyle/>
          <a:p>
            <a:pPr eaLnBrk="1" hangingPunct="1"/>
            <a:r>
              <a:rPr lang="en-US" altLang="en-US">
                <a:solidFill>
                  <a:srgbClr val="0000CC"/>
                </a:solidFill>
              </a:rPr>
              <a:t>Motion</a:t>
            </a:r>
            <a:endParaRPr lang="en-US" altLang="en-US"/>
          </a:p>
        </p:txBody>
      </p:sp>
      <p:sp>
        <p:nvSpPr>
          <p:cNvPr id="22531" name="Rectangle 3"/>
          <p:cNvSpPr>
            <a:spLocks noGrp="1" noChangeArrowheads="1"/>
          </p:cNvSpPr>
          <p:nvPr>
            <p:ph type="body" idx="4294967295"/>
          </p:nvPr>
        </p:nvSpPr>
        <p:spPr/>
        <p:txBody>
          <a:bodyPr/>
          <a:lstStyle/>
          <a:p>
            <a:pPr eaLnBrk="1" hangingPunct="1"/>
            <a:r>
              <a:rPr lang="en-US" altLang="en-US" dirty="0"/>
              <a:t>To see your sprite move 50 pixels to the right, click on the block in the Script area.  Cool,  isn’t it?!</a:t>
            </a:r>
          </a:p>
          <a:p>
            <a:pPr eaLnBrk="1" hangingPunct="1">
              <a:buFontTx/>
              <a:buNone/>
            </a:pPr>
            <a:endParaRPr lang="en-US" altLang="en-US" dirty="0"/>
          </a:p>
        </p:txBody>
      </p:sp>
    </p:spTree>
    <p:extLst>
      <p:ext uri="{BB962C8B-B14F-4D97-AF65-F5344CB8AC3E}">
        <p14:creationId xmlns:p14="http://schemas.microsoft.com/office/powerpoint/2010/main" val="24304253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p:txBody>
          <a:bodyPr/>
          <a:lstStyle/>
          <a:p>
            <a:pPr eaLnBrk="1" hangingPunct="1"/>
            <a:r>
              <a:rPr lang="en-US" altLang="en-US"/>
              <a:t>What Is A Pixel?</a:t>
            </a:r>
          </a:p>
        </p:txBody>
      </p:sp>
      <p:sp>
        <p:nvSpPr>
          <p:cNvPr id="23555" name="Rectangle 3"/>
          <p:cNvSpPr>
            <a:spLocks noGrp="1" noChangeArrowheads="1"/>
          </p:cNvSpPr>
          <p:nvPr>
            <p:ph type="body" idx="4294967295"/>
          </p:nvPr>
        </p:nvSpPr>
        <p:spPr/>
        <p:txBody>
          <a:bodyPr/>
          <a:lstStyle/>
          <a:p>
            <a:pPr eaLnBrk="1" hangingPunct="1">
              <a:lnSpc>
                <a:spcPct val="90000"/>
              </a:lnSpc>
            </a:pPr>
            <a:r>
              <a:rPr lang="en-US" altLang="en-US" sz="2800"/>
              <a:t>We’ve been talking about </a:t>
            </a:r>
            <a:r>
              <a:rPr lang="en-US" altLang="en-US" sz="2800">
                <a:solidFill>
                  <a:schemeClr val="hlink"/>
                </a:solidFill>
              </a:rPr>
              <a:t>pixels</a:t>
            </a:r>
            <a:r>
              <a:rPr lang="en-US" altLang="en-US" sz="2800"/>
              <a:t> – what is a </a:t>
            </a:r>
            <a:r>
              <a:rPr lang="en-US" altLang="en-US" sz="2800">
                <a:solidFill>
                  <a:schemeClr val="hlink"/>
                </a:solidFill>
              </a:rPr>
              <a:t>pixel</a:t>
            </a:r>
            <a:r>
              <a:rPr lang="en-US" altLang="en-US" sz="2800"/>
              <a:t>?</a:t>
            </a:r>
          </a:p>
          <a:p>
            <a:pPr eaLnBrk="1" hangingPunct="1">
              <a:lnSpc>
                <a:spcPct val="90000"/>
              </a:lnSpc>
            </a:pPr>
            <a:r>
              <a:rPr lang="en-US" altLang="en-US" sz="2800"/>
              <a:t>A pixel is one of the small units that make up an image on a computer or television screen. </a:t>
            </a:r>
          </a:p>
          <a:p>
            <a:pPr eaLnBrk="1" hangingPunct="1">
              <a:lnSpc>
                <a:spcPct val="90000"/>
              </a:lnSpc>
            </a:pPr>
            <a:r>
              <a:rPr lang="en-US" altLang="en-US" sz="2800"/>
              <a:t>It is derived from the words </a:t>
            </a:r>
            <a:r>
              <a:rPr lang="en-US" altLang="en-US" sz="2800">
                <a:solidFill>
                  <a:schemeClr val="hlink"/>
                </a:solidFill>
              </a:rPr>
              <a:t>picture</a:t>
            </a:r>
            <a:r>
              <a:rPr lang="en-US" altLang="en-US" sz="2800"/>
              <a:t> and </a:t>
            </a:r>
            <a:r>
              <a:rPr lang="en-US" altLang="en-US" sz="2800">
                <a:solidFill>
                  <a:schemeClr val="hlink"/>
                </a:solidFill>
              </a:rPr>
              <a:t>element</a:t>
            </a:r>
            <a:r>
              <a:rPr lang="en-US" altLang="en-US" sz="2800"/>
              <a:t> to make pixel!</a:t>
            </a:r>
            <a:br>
              <a:rPr lang="en-US" altLang="en-US" sz="2800"/>
            </a:br>
            <a:endParaRPr lang="en-US" altLang="en-US" sz="2800"/>
          </a:p>
          <a:p>
            <a:pPr eaLnBrk="1" hangingPunct="1">
              <a:lnSpc>
                <a:spcPct val="90000"/>
              </a:lnSpc>
            </a:pPr>
            <a:endParaRPr lang="en-US" altLang="en-US" sz="2800"/>
          </a:p>
        </p:txBody>
      </p:sp>
    </p:spTree>
    <p:extLst>
      <p:ext uri="{BB962C8B-B14F-4D97-AF65-F5344CB8AC3E}">
        <p14:creationId xmlns:p14="http://schemas.microsoft.com/office/powerpoint/2010/main" val="2047653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p:txBody>
          <a:bodyPr/>
          <a:lstStyle/>
          <a:p>
            <a:pPr eaLnBrk="1" hangingPunct="1"/>
            <a:r>
              <a:rPr lang="en-US" altLang="en-US">
                <a:solidFill>
                  <a:srgbClr val="0000CC"/>
                </a:solidFill>
              </a:rPr>
              <a:t>Motion</a:t>
            </a:r>
          </a:p>
        </p:txBody>
      </p:sp>
      <p:sp>
        <p:nvSpPr>
          <p:cNvPr id="24579" name="Rectangle 3"/>
          <p:cNvSpPr>
            <a:spLocks noGrp="1" noChangeArrowheads="1"/>
          </p:cNvSpPr>
          <p:nvPr>
            <p:ph type="body" idx="4294967295"/>
          </p:nvPr>
        </p:nvSpPr>
        <p:spPr/>
        <p:txBody>
          <a:bodyPr/>
          <a:lstStyle/>
          <a:p>
            <a:pPr eaLnBrk="1" hangingPunct="1"/>
            <a:r>
              <a:rPr lang="en-US" altLang="en-US"/>
              <a:t>You can also set the motion block to move a negative number of pixels by typing a negative number in the block.</a:t>
            </a:r>
          </a:p>
          <a:p>
            <a:pPr eaLnBrk="1" hangingPunct="1"/>
            <a:r>
              <a:rPr lang="en-US" altLang="en-US"/>
              <a:t>This will move your sprite that number of pixels in the opposite direction.</a:t>
            </a:r>
          </a:p>
        </p:txBody>
      </p:sp>
    </p:spTree>
    <p:extLst>
      <p:ext uri="{BB962C8B-B14F-4D97-AF65-F5344CB8AC3E}">
        <p14:creationId xmlns:p14="http://schemas.microsoft.com/office/powerpoint/2010/main" val="29172908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p:txBody>
          <a:bodyPr/>
          <a:lstStyle/>
          <a:p>
            <a:pPr eaLnBrk="1" hangingPunct="1"/>
            <a:r>
              <a:rPr lang="en-US" altLang="en-US">
                <a:solidFill>
                  <a:srgbClr val="0000CC"/>
                </a:solidFill>
              </a:rPr>
              <a:t>Motion</a:t>
            </a:r>
          </a:p>
        </p:txBody>
      </p:sp>
      <p:sp>
        <p:nvSpPr>
          <p:cNvPr id="25603" name="Rectangle 3"/>
          <p:cNvSpPr>
            <a:spLocks noGrp="1" noChangeArrowheads="1"/>
          </p:cNvSpPr>
          <p:nvPr>
            <p:ph type="body" idx="4294967295"/>
          </p:nvPr>
        </p:nvSpPr>
        <p:spPr/>
        <p:txBody>
          <a:bodyPr/>
          <a:lstStyle/>
          <a:p>
            <a:pPr eaLnBrk="1" hangingPunct="1">
              <a:lnSpc>
                <a:spcPct val="80000"/>
              </a:lnSpc>
            </a:pPr>
            <a:r>
              <a:rPr lang="en-US" altLang="en-US" sz="2800" dirty="0"/>
              <a:t>Drag out a </a:t>
            </a:r>
            <a:r>
              <a:rPr lang="en-US" altLang="en-US" sz="2800" b="1" dirty="0"/>
              <a:t>second</a:t>
            </a:r>
            <a:r>
              <a:rPr lang="en-US" altLang="en-US" sz="2800" dirty="0"/>
              <a:t> “move 10 steps” block.</a:t>
            </a:r>
          </a:p>
          <a:p>
            <a:pPr eaLnBrk="1" hangingPunct="1">
              <a:lnSpc>
                <a:spcPct val="80000"/>
              </a:lnSpc>
            </a:pPr>
            <a:endParaRPr lang="en-US" altLang="en-US" sz="2800" dirty="0"/>
          </a:p>
          <a:p>
            <a:pPr eaLnBrk="1" hangingPunct="1">
              <a:lnSpc>
                <a:spcPct val="80000"/>
              </a:lnSpc>
            </a:pPr>
            <a:endParaRPr lang="en-US" altLang="en-US" sz="2800" dirty="0"/>
          </a:p>
          <a:p>
            <a:pPr eaLnBrk="1" hangingPunct="1">
              <a:lnSpc>
                <a:spcPct val="80000"/>
              </a:lnSpc>
            </a:pPr>
            <a:endParaRPr lang="en-US" altLang="en-US" sz="2800" dirty="0"/>
          </a:p>
          <a:p>
            <a:pPr eaLnBrk="1" hangingPunct="1">
              <a:lnSpc>
                <a:spcPct val="80000"/>
              </a:lnSpc>
            </a:pPr>
            <a:r>
              <a:rPr lang="en-US" altLang="en-US" sz="2800" dirty="0"/>
              <a:t>Change the “10” to “-50” by clicking in the block and typing in -50.</a:t>
            </a:r>
          </a:p>
          <a:p>
            <a:pPr eaLnBrk="1" hangingPunct="1">
              <a:lnSpc>
                <a:spcPct val="80000"/>
              </a:lnSpc>
            </a:pPr>
            <a:r>
              <a:rPr lang="en-US" altLang="en-US" sz="2800" dirty="0"/>
              <a:t>To see your sprite move 50 pixels to the LEFT, click on the block in the Script area.</a:t>
            </a:r>
          </a:p>
        </p:txBody>
      </p:sp>
    </p:spTree>
    <p:extLst>
      <p:ext uri="{BB962C8B-B14F-4D97-AF65-F5344CB8AC3E}">
        <p14:creationId xmlns:p14="http://schemas.microsoft.com/office/powerpoint/2010/main" val="2083830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p:txBody>
          <a:bodyPr/>
          <a:lstStyle/>
          <a:p>
            <a:pPr eaLnBrk="1" hangingPunct="1"/>
            <a:r>
              <a:rPr lang="en-US" altLang="en-US"/>
              <a:t>What is Scratch?</a:t>
            </a:r>
          </a:p>
        </p:txBody>
      </p:sp>
      <p:sp>
        <p:nvSpPr>
          <p:cNvPr id="5123" name="Rectangle 3"/>
          <p:cNvSpPr>
            <a:spLocks noGrp="1" noChangeArrowheads="1"/>
          </p:cNvSpPr>
          <p:nvPr>
            <p:ph type="body" idx="4294967295"/>
          </p:nvPr>
        </p:nvSpPr>
        <p:spPr>
          <a:xfrm>
            <a:off x="457200" y="1905000"/>
            <a:ext cx="8229600" cy="4525963"/>
          </a:xfrm>
        </p:spPr>
        <p:txBody>
          <a:bodyPr/>
          <a:lstStyle/>
          <a:p>
            <a:pPr eaLnBrk="1" hangingPunct="1"/>
            <a:r>
              <a:rPr lang="en-US" altLang="en-US" dirty="0"/>
              <a:t>Scratch is an ongoing project developed by the </a:t>
            </a:r>
            <a:r>
              <a:rPr lang="en-US" altLang="en-US" dirty="0">
                <a:hlinkClick r:id="rId3"/>
              </a:rPr>
              <a:t>Lifelong Kindergarten</a:t>
            </a:r>
            <a:r>
              <a:rPr lang="en-US" altLang="en-US" dirty="0"/>
              <a:t> research group at the </a:t>
            </a:r>
            <a:r>
              <a:rPr lang="en-US" altLang="en-US" dirty="0">
                <a:hlinkClick r:id="rId4"/>
              </a:rPr>
              <a:t>MIT Media Lab</a:t>
            </a:r>
            <a:r>
              <a:rPr lang="en-US" altLang="en-US" dirty="0"/>
              <a:t>,  in collaboration with </a:t>
            </a:r>
            <a:r>
              <a:rPr lang="en-US" altLang="en-US" dirty="0">
                <a:hlinkClick r:id="rId5"/>
              </a:rPr>
              <a:t>KIDS research group</a:t>
            </a:r>
            <a:r>
              <a:rPr lang="en-US" altLang="en-US" dirty="0"/>
              <a:t> at the UCLA Graduate School of Education &amp; Information Studies. </a:t>
            </a:r>
          </a:p>
        </p:txBody>
      </p:sp>
      <p:pic>
        <p:nvPicPr>
          <p:cNvPr id="5124"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52600" y="76200"/>
            <a:ext cx="4800600" cy="183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881626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p:txBody>
          <a:bodyPr/>
          <a:lstStyle/>
          <a:p>
            <a:pPr eaLnBrk="1" hangingPunct="1"/>
            <a:r>
              <a:rPr lang="en-US" altLang="en-US"/>
              <a:t>More </a:t>
            </a:r>
            <a:r>
              <a:rPr lang="en-US" altLang="en-US">
                <a:solidFill>
                  <a:srgbClr val="0000CC"/>
                </a:solidFill>
              </a:rPr>
              <a:t>Motion</a:t>
            </a:r>
            <a:endParaRPr lang="en-US" altLang="en-US"/>
          </a:p>
        </p:txBody>
      </p:sp>
      <p:sp>
        <p:nvSpPr>
          <p:cNvPr id="26627" name="Rectangle 3"/>
          <p:cNvSpPr>
            <a:spLocks noGrp="1" noChangeArrowheads="1"/>
          </p:cNvSpPr>
          <p:nvPr>
            <p:ph type="body" idx="4294967295"/>
          </p:nvPr>
        </p:nvSpPr>
        <p:spPr/>
        <p:txBody>
          <a:bodyPr/>
          <a:lstStyle/>
          <a:p>
            <a:pPr eaLnBrk="1" hangingPunct="1"/>
            <a:r>
              <a:rPr lang="en-US" altLang="en-US" dirty="0"/>
              <a:t>Now,  add the “turn 15 degrees” block to the other block of code.</a:t>
            </a:r>
          </a:p>
          <a:p>
            <a:pPr eaLnBrk="1" hangingPunct="1"/>
            <a:r>
              <a:rPr lang="en-US" altLang="en-US" dirty="0"/>
              <a:t>When you see the gray shadow below the first block of code,  you can release your mouse.  That shadow means that the 2 blocks will “snap” together.</a:t>
            </a:r>
          </a:p>
        </p:txBody>
      </p:sp>
      <p:pic>
        <p:nvPicPr>
          <p:cNvPr id="2" name="Picture 1"/>
          <p:cNvPicPr>
            <a:picLocks noChangeAspect="1"/>
          </p:cNvPicPr>
          <p:nvPr/>
        </p:nvPicPr>
        <p:blipFill>
          <a:blip r:embed="rId3"/>
          <a:stretch>
            <a:fillRect/>
          </a:stretch>
        </p:blipFill>
        <p:spPr>
          <a:xfrm>
            <a:off x="2590800" y="4953000"/>
            <a:ext cx="2743200" cy="1638300"/>
          </a:xfrm>
          <a:prstGeom prst="rect">
            <a:avLst/>
          </a:prstGeom>
        </p:spPr>
      </p:pic>
    </p:spTree>
    <p:extLst>
      <p:ext uri="{BB962C8B-B14F-4D97-AF65-F5344CB8AC3E}">
        <p14:creationId xmlns:p14="http://schemas.microsoft.com/office/powerpoint/2010/main" val="13892388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p:txBody>
          <a:bodyPr/>
          <a:lstStyle/>
          <a:p>
            <a:pPr eaLnBrk="1" hangingPunct="1"/>
            <a:r>
              <a:rPr lang="en-US" altLang="en-US"/>
              <a:t>More </a:t>
            </a:r>
            <a:r>
              <a:rPr lang="en-US" altLang="en-US">
                <a:solidFill>
                  <a:srgbClr val="0000CC"/>
                </a:solidFill>
              </a:rPr>
              <a:t>Motion</a:t>
            </a:r>
            <a:endParaRPr lang="en-US" altLang="en-US"/>
          </a:p>
        </p:txBody>
      </p:sp>
      <p:sp>
        <p:nvSpPr>
          <p:cNvPr id="27651" name="Rectangle 3"/>
          <p:cNvSpPr>
            <a:spLocks noGrp="1" noChangeArrowheads="1"/>
          </p:cNvSpPr>
          <p:nvPr>
            <p:ph type="body" idx="4294967295"/>
          </p:nvPr>
        </p:nvSpPr>
        <p:spPr/>
        <p:txBody>
          <a:bodyPr/>
          <a:lstStyle/>
          <a:p>
            <a:pPr eaLnBrk="1" hangingPunct="1"/>
            <a:r>
              <a:rPr lang="en-US" altLang="en-US" dirty="0"/>
              <a:t>Again,  you can change the number of degrees by clicking in that area and typing in the number of degrees you’d like your sprite to rotate.</a:t>
            </a:r>
          </a:p>
          <a:p>
            <a:pPr eaLnBrk="1" hangingPunct="1"/>
            <a:r>
              <a:rPr lang="en-US" altLang="en-US" dirty="0"/>
              <a:t>Double click on the blocks to see your sprite move and rotate in a single sequence of actions!</a:t>
            </a:r>
          </a:p>
        </p:txBody>
      </p:sp>
    </p:spTree>
    <p:extLst>
      <p:ext uri="{BB962C8B-B14F-4D97-AF65-F5344CB8AC3E}">
        <p14:creationId xmlns:p14="http://schemas.microsoft.com/office/powerpoint/2010/main" val="34673349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idx="4294967295"/>
          </p:nvPr>
        </p:nvSpPr>
        <p:spPr/>
        <p:txBody>
          <a:bodyPr/>
          <a:lstStyle/>
          <a:p>
            <a:pPr eaLnBrk="1" hangingPunct="1"/>
            <a:r>
              <a:rPr lang="en-US" altLang="en-US"/>
              <a:t>The Scratch Stage</a:t>
            </a:r>
          </a:p>
        </p:txBody>
      </p:sp>
      <p:sp>
        <p:nvSpPr>
          <p:cNvPr id="31747" name="Rectangle 3"/>
          <p:cNvSpPr>
            <a:spLocks noGrp="1" noChangeArrowheads="1"/>
          </p:cNvSpPr>
          <p:nvPr>
            <p:ph type="body" idx="4294967295"/>
          </p:nvPr>
        </p:nvSpPr>
        <p:spPr/>
        <p:txBody>
          <a:bodyPr/>
          <a:lstStyle/>
          <a:p>
            <a:pPr eaLnBrk="1" hangingPunct="1"/>
            <a:r>
              <a:rPr lang="en-US" altLang="en-US" sz="2800"/>
              <a:t>The Scratch stage is 480 pixels wide and 360 pixels high.</a:t>
            </a:r>
          </a:p>
        </p:txBody>
      </p:sp>
      <p:sp>
        <p:nvSpPr>
          <p:cNvPr id="31748" name="Line 4"/>
          <p:cNvSpPr>
            <a:spLocks noChangeShapeType="1"/>
          </p:cNvSpPr>
          <p:nvPr/>
        </p:nvSpPr>
        <p:spPr bwMode="auto">
          <a:xfrm>
            <a:off x="4648200" y="2590800"/>
            <a:ext cx="0" cy="27432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49" name="Line 5"/>
          <p:cNvSpPr>
            <a:spLocks noChangeShapeType="1"/>
          </p:cNvSpPr>
          <p:nvPr/>
        </p:nvSpPr>
        <p:spPr bwMode="auto">
          <a:xfrm>
            <a:off x="2133600" y="3810000"/>
            <a:ext cx="5181600" cy="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50" name="Text Box 6"/>
          <p:cNvSpPr txBox="1">
            <a:spLocks noChangeArrowheads="1"/>
          </p:cNvSpPr>
          <p:nvPr/>
        </p:nvSpPr>
        <p:spPr bwMode="auto">
          <a:xfrm>
            <a:off x="1889125" y="3775075"/>
            <a:ext cx="698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r>
              <a:rPr lang="en-US" altLang="en-US"/>
              <a:t>-240</a:t>
            </a:r>
          </a:p>
        </p:txBody>
      </p:sp>
      <p:sp>
        <p:nvSpPr>
          <p:cNvPr id="31751" name="Text Box 7"/>
          <p:cNvSpPr txBox="1">
            <a:spLocks noChangeArrowheads="1"/>
          </p:cNvSpPr>
          <p:nvPr/>
        </p:nvSpPr>
        <p:spPr bwMode="auto">
          <a:xfrm>
            <a:off x="7162800" y="3810000"/>
            <a:ext cx="6032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r>
              <a:rPr lang="en-US" altLang="en-US"/>
              <a:t>240</a:t>
            </a:r>
          </a:p>
        </p:txBody>
      </p:sp>
      <p:sp>
        <p:nvSpPr>
          <p:cNvPr id="31752" name="Text Box 8"/>
          <p:cNvSpPr txBox="1">
            <a:spLocks noChangeArrowheads="1"/>
          </p:cNvSpPr>
          <p:nvPr/>
        </p:nvSpPr>
        <p:spPr bwMode="auto">
          <a:xfrm>
            <a:off x="4343400" y="2300288"/>
            <a:ext cx="56673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r>
              <a:rPr lang="en-US" altLang="en-US"/>
              <a:t>180</a:t>
            </a:r>
          </a:p>
        </p:txBody>
      </p:sp>
      <p:sp>
        <p:nvSpPr>
          <p:cNvPr id="31753" name="Text Box 9"/>
          <p:cNvSpPr txBox="1">
            <a:spLocks noChangeArrowheads="1"/>
          </p:cNvSpPr>
          <p:nvPr/>
        </p:nvSpPr>
        <p:spPr bwMode="auto">
          <a:xfrm>
            <a:off x="4419600" y="5410200"/>
            <a:ext cx="66198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r>
              <a:rPr lang="en-US" altLang="en-US"/>
              <a:t>-180</a:t>
            </a:r>
          </a:p>
        </p:txBody>
      </p:sp>
    </p:spTree>
    <p:extLst>
      <p:ext uri="{BB962C8B-B14F-4D97-AF65-F5344CB8AC3E}">
        <p14:creationId xmlns:p14="http://schemas.microsoft.com/office/powerpoint/2010/main" val="16429515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p:txBody>
          <a:bodyPr/>
          <a:lstStyle/>
          <a:p>
            <a:pPr eaLnBrk="1" hangingPunct="1"/>
            <a:r>
              <a:rPr lang="en-US" altLang="en-US"/>
              <a:t>The Scratch Stage</a:t>
            </a:r>
          </a:p>
        </p:txBody>
      </p:sp>
      <p:sp>
        <p:nvSpPr>
          <p:cNvPr id="32771" name="Rectangle 3"/>
          <p:cNvSpPr>
            <a:spLocks noGrp="1" noChangeArrowheads="1"/>
          </p:cNvSpPr>
          <p:nvPr>
            <p:ph type="body" idx="4294967295"/>
          </p:nvPr>
        </p:nvSpPr>
        <p:spPr/>
        <p:txBody>
          <a:bodyPr/>
          <a:lstStyle/>
          <a:p>
            <a:pPr eaLnBrk="1" hangingPunct="1"/>
            <a:r>
              <a:rPr lang="en-US" altLang="en-US" sz="2800"/>
              <a:t>Sprites can face different “directions” based on a degree turn from 0 (north)</a:t>
            </a:r>
          </a:p>
          <a:p>
            <a:pPr eaLnBrk="1" hangingPunct="1"/>
            <a:endParaRPr lang="en-US" altLang="en-US" sz="2800"/>
          </a:p>
        </p:txBody>
      </p:sp>
      <p:sp>
        <p:nvSpPr>
          <p:cNvPr id="32772" name="Line 4"/>
          <p:cNvSpPr>
            <a:spLocks noChangeShapeType="1"/>
          </p:cNvSpPr>
          <p:nvPr/>
        </p:nvSpPr>
        <p:spPr bwMode="auto">
          <a:xfrm>
            <a:off x="4648200" y="3124200"/>
            <a:ext cx="0" cy="14478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2773" name="Line 5"/>
          <p:cNvSpPr>
            <a:spLocks noChangeShapeType="1"/>
          </p:cNvSpPr>
          <p:nvPr/>
        </p:nvSpPr>
        <p:spPr bwMode="auto">
          <a:xfrm>
            <a:off x="3810000" y="3810000"/>
            <a:ext cx="1676400" cy="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2774" name="Text Box 6"/>
          <p:cNvSpPr txBox="1">
            <a:spLocks noChangeArrowheads="1"/>
          </p:cNvSpPr>
          <p:nvPr/>
        </p:nvSpPr>
        <p:spPr bwMode="auto">
          <a:xfrm>
            <a:off x="3251200" y="3595688"/>
            <a:ext cx="5588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r>
              <a:rPr lang="en-US" altLang="en-US"/>
              <a:t>-90</a:t>
            </a:r>
          </a:p>
        </p:txBody>
      </p:sp>
      <p:sp>
        <p:nvSpPr>
          <p:cNvPr id="32775" name="Text Box 7"/>
          <p:cNvSpPr txBox="1">
            <a:spLocks noChangeArrowheads="1"/>
          </p:cNvSpPr>
          <p:nvPr/>
        </p:nvSpPr>
        <p:spPr bwMode="auto">
          <a:xfrm>
            <a:off x="5638800" y="3595688"/>
            <a:ext cx="463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r>
              <a:rPr lang="en-US" altLang="en-US"/>
              <a:t>90</a:t>
            </a:r>
          </a:p>
        </p:txBody>
      </p:sp>
      <p:sp>
        <p:nvSpPr>
          <p:cNvPr id="32776" name="Text Box 8"/>
          <p:cNvSpPr txBox="1">
            <a:spLocks noChangeArrowheads="1"/>
          </p:cNvSpPr>
          <p:nvPr/>
        </p:nvSpPr>
        <p:spPr bwMode="auto">
          <a:xfrm>
            <a:off x="4476750" y="2757488"/>
            <a:ext cx="323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r>
              <a:rPr lang="en-US" altLang="en-US"/>
              <a:t>0</a:t>
            </a:r>
          </a:p>
        </p:txBody>
      </p:sp>
      <p:sp>
        <p:nvSpPr>
          <p:cNvPr id="32777" name="Text Box 9"/>
          <p:cNvSpPr txBox="1">
            <a:spLocks noChangeArrowheads="1"/>
          </p:cNvSpPr>
          <p:nvPr/>
        </p:nvSpPr>
        <p:spPr bwMode="auto">
          <a:xfrm>
            <a:off x="4419600" y="4586288"/>
            <a:ext cx="56673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r>
              <a:rPr lang="en-US" altLang="en-US"/>
              <a:t>180</a:t>
            </a:r>
          </a:p>
        </p:txBody>
      </p:sp>
    </p:spTree>
    <p:extLst>
      <p:ext uri="{BB962C8B-B14F-4D97-AF65-F5344CB8AC3E}">
        <p14:creationId xmlns:p14="http://schemas.microsoft.com/office/powerpoint/2010/main" val="7406539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idx="4294967295"/>
          </p:nvPr>
        </p:nvSpPr>
        <p:spPr>
          <a:xfrm>
            <a:off x="685800" y="152400"/>
            <a:ext cx="6870700" cy="762000"/>
          </a:xfrm>
        </p:spPr>
        <p:txBody>
          <a:bodyPr/>
          <a:lstStyle/>
          <a:p>
            <a:pPr eaLnBrk="1" hangingPunct="1"/>
            <a:r>
              <a:rPr lang="en-US" altLang="en-US" dirty="0"/>
              <a:t>Another Helpful Tool</a:t>
            </a:r>
          </a:p>
        </p:txBody>
      </p:sp>
      <p:sp>
        <p:nvSpPr>
          <p:cNvPr id="28675" name="Rectangle 3"/>
          <p:cNvSpPr>
            <a:spLocks noGrp="1" noChangeArrowheads="1"/>
          </p:cNvSpPr>
          <p:nvPr>
            <p:ph type="body" idx="4294967295"/>
          </p:nvPr>
        </p:nvSpPr>
        <p:spPr>
          <a:xfrm>
            <a:off x="533400" y="1219200"/>
            <a:ext cx="8001000" cy="4038600"/>
          </a:xfrm>
        </p:spPr>
        <p:txBody>
          <a:bodyPr/>
          <a:lstStyle/>
          <a:p>
            <a:pPr eaLnBrk="1" hangingPunct="1">
              <a:lnSpc>
                <a:spcPct val="80000"/>
              </a:lnSpc>
            </a:pPr>
            <a:r>
              <a:rPr lang="en-US" altLang="en-US" sz="2800" dirty="0"/>
              <a:t>You can delete a block by right clicking and choosing “delete” or,  more easily,  by just dragging it from the Script area!</a:t>
            </a:r>
          </a:p>
        </p:txBody>
      </p:sp>
    </p:spTree>
    <p:extLst>
      <p:ext uri="{BB962C8B-B14F-4D97-AF65-F5344CB8AC3E}">
        <p14:creationId xmlns:p14="http://schemas.microsoft.com/office/powerpoint/2010/main" val="15317946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p:txBody>
          <a:bodyPr/>
          <a:lstStyle/>
          <a:p>
            <a:pPr eaLnBrk="1" hangingPunct="1"/>
            <a:r>
              <a:rPr lang="en-US" altLang="en-US"/>
              <a:t>What is Scratch?</a:t>
            </a:r>
          </a:p>
        </p:txBody>
      </p:sp>
      <p:sp>
        <p:nvSpPr>
          <p:cNvPr id="6147" name="Rectangle 3"/>
          <p:cNvSpPr>
            <a:spLocks noGrp="1" noChangeArrowheads="1"/>
          </p:cNvSpPr>
          <p:nvPr>
            <p:ph type="body" idx="4294967295"/>
          </p:nvPr>
        </p:nvSpPr>
        <p:spPr>
          <a:xfrm>
            <a:off x="457200" y="1874837"/>
            <a:ext cx="8229600" cy="4525963"/>
          </a:xfrm>
        </p:spPr>
        <p:txBody>
          <a:bodyPr/>
          <a:lstStyle/>
          <a:p>
            <a:pPr eaLnBrk="1" hangingPunct="1"/>
            <a:r>
              <a:rPr lang="en-US" altLang="en-US" dirty="0"/>
              <a:t>Scratch is a </a:t>
            </a:r>
            <a:r>
              <a:rPr lang="en-US" altLang="en-US" b="1" dirty="0">
                <a:solidFill>
                  <a:srgbClr val="FFC000"/>
                </a:solidFill>
              </a:rPr>
              <a:t>free</a:t>
            </a:r>
            <a:r>
              <a:rPr lang="en-US" altLang="en-US" dirty="0"/>
              <a:t> programmable toolkit that enables kids (target ages 8-18) to </a:t>
            </a:r>
            <a:r>
              <a:rPr lang="en-US" altLang="en-US" b="1" dirty="0">
                <a:solidFill>
                  <a:srgbClr val="FFC000"/>
                </a:solidFill>
              </a:rPr>
              <a:t>create</a:t>
            </a:r>
            <a:r>
              <a:rPr lang="en-US" altLang="en-US" dirty="0"/>
              <a:t> their own games,  animated stories,  and interactive art and </a:t>
            </a:r>
            <a:r>
              <a:rPr lang="en-US" altLang="en-US" b="1" dirty="0">
                <a:solidFill>
                  <a:srgbClr val="FFC000"/>
                </a:solidFill>
              </a:rPr>
              <a:t>share</a:t>
            </a:r>
            <a:r>
              <a:rPr lang="en-US" altLang="en-US" dirty="0"/>
              <a:t> their creations with one another over the Internet. </a:t>
            </a:r>
          </a:p>
          <a:p>
            <a:pPr eaLnBrk="1" hangingPunct="1">
              <a:buFontTx/>
              <a:buNone/>
            </a:pPr>
            <a:endParaRPr lang="en-US" altLang="en-US" dirty="0"/>
          </a:p>
        </p:txBody>
      </p:sp>
      <p:pic>
        <p:nvPicPr>
          <p:cNvPr id="614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76200"/>
            <a:ext cx="4800600" cy="183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290755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p:txBody>
          <a:bodyPr/>
          <a:lstStyle/>
          <a:p>
            <a:pPr eaLnBrk="1" hangingPunct="1"/>
            <a:r>
              <a:rPr lang="en-US" altLang="en-US"/>
              <a:t>What is Scratch?</a:t>
            </a:r>
          </a:p>
        </p:txBody>
      </p:sp>
      <p:sp>
        <p:nvSpPr>
          <p:cNvPr id="8195" name="Rectangle 3"/>
          <p:cNvSpPr>
            <a:spLocks noGrp="1" noChangeArrowheads="1"/>
          </p:cNvSpPr>
          <p:nvPr>
            <p:ph type="body" idx="4294967295"/>
          </p:nvPr>
        </p:nvSpPr>
        <p:spPr>
          <a:xfrm>
            <a:off x="457200" y="1798637"/>
            <a:ext cx="8229600" cy="4525963"/>
          </a:xfrm>
        </p:spPr>
        <p:txBody>
          <a:bodyPr/>
          <a:lstStyle/>
          <a:p>
            <a:pPr eaLnBrk="1" hangingPunct="1"/>
            <a:r>
              <a:rPr lang="en-US" altLang="en-US" dirty="0"/>
              <a:t>Scratch is an easy introductory programming language because users program primarily by connecting program blocks. (Kind of like building a stack of LEGO bricks)</a:t>
            </a:r>
          </a:p>
          <a:p>
            <a:pPr eaLnBrk="1" hangingPunct="1">
              <a:buFontTx/>
              <a:buNone/>
            </a:pPr>
            <a:endParaRPr lang="en-US" altLang="en-US" dirty="0"/>
          </a:p>
        </p:txBody>
      </p:sp>
      <p:pic>
        <p:nvPicPr>
          <p:cNvPr id="819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76200"/>
            <a:ext cx="4800600" cy="183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p:cNvPicPr>
            <a:picLocks noChangeAspect="1"/>
          </p:cNvPicPr>
          <p:nvPr/>
        </p:nvPicPr>
        <p:blipFill>
          <a:blip r:embed="rId4"/>
          <a:stretch>
            <a:fillRect/>
          </a:stretch>
        </p:blipFill>
        <p:spPr>
          <a:xfrm>
            <a:off x="2481262" y="3860083"/>
            <a:ext cx="3343275" cy="2466975"/>
          </a:xfrm>
          <a:prstGeom prst="rect">
            <a:avLst/>
          </a:prstGeom>
        </p:spPr>
      </p:pic>
    </p:spTree>
    <p:extLst>
      <p:ext uri="{BB962C8B-B14F-4D97-AF65-F5344CB8AC3E}">
        <p14:creationId xmlns:p14="http://schemas.microsoft.com/office/powerpoint/2010/main" val="735517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p:txBody>
          <a:bodyPr/>
          <a:lstStyle/>
          <a:p>
            <a:pPr eaLnBrk="1" hangingPunct="1"/>
            <a:r>
              <a:rPr lang="en-US" altLang="en-US"/>
              <a:t>What is Scratch?</a:t>
            </a:r>
          </a:p>
        </p:txBody>
      </p:sp>
      <p:sp>
        <p:nvSpPr>
          <p:cNvPr id="9219" name="Rectangle 3"/>
          <p:cNvSpPr>
            <a:spLocks noGrp="1" noChangeArrowheads="1"/>
          </p:cNvSpPr>
          <p:nvPr>
            <p:ph type="body" idx="4294967295"/>
          </p:nvPr>
        </p:nvSpPr>
        <p:spPr>
          <a:xfrm>
            <a:off x="457200" y="1874837"/>
            <a:ext cx="8229600" cy="4525963"/>
          </a:xfrm>
        </p:spPr>
        <p:txBody>
          <a:bodyPr/>
          <a:lstStyle/>
          <a:p>
            <a:pPr eaLnBrk="1" hangingPunct="1">
              <a:lnSpc>
                <a:spcPct val="90000"/>
              </a:lnSpc>
            </a:pPr>
            <a:r>
              <a:rPr lang="en-US" altLang="en-US" dirty="0"/>
              <a:t>Scratch takes advantage of new computational ideas and capabilities to make it easier for kids to get started with programming (lowering the floor) and to extend the range of what kids can create and learn (raising the ceiling). </a:t>
            </a:r>
          </a:p>
        </p:txBody>
      </p:sp>
      <p:pic>
        <p:nvPicPr>
          <p:cNvPr id="922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76200"/>
            <a:ext cx="4800600" cy="183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13009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p:txBody>
          <a:bodyPr/>
          <a:lstStyle/>
          <a:p>
            <a:pPr eaLnBrk="1" hangingPunct="1"/>
            <a:r>
              <a:rPr lang="en-US" altLang="en-US"/>
              <a:t>What is Scratch?</a:t>
            </a:r>
          </a:p>
        </p:txBody>
      </p:sp>
      <p:sp>
        <p:nvSpPr>
          <p:cNvPr id="10243" name="Rectangle 3"/>
          <p:cNvSpPr>
            <a:spLocks noGrp="1" noChangeArrowheads="1"/>
          </p:cNvSpPr>
          <p:nvPr>
            <p:ph type="body" idx="4294967295"/>
          </p:nvPr>
        </p:nvSpPr>
        <p:spPr>
          <a:xfrm>
            <a:off x="457200" y="1798637"/>
            <a:ext cx="8229600" cy="4525963"/>
          </a:xfrm>
        </p:spPr>
        <p:txBody>
          <a:bodyPr/>
          <a:lstStyle/>
          <a:p>
            <a:pPr eaLnBrk="1" hangingPunct="1"/>
            <a:r>
              <a:rPr lang="en-US" altLang="en-US" dirty="0"/>
              <a:t>Because there is virtually no typing involved it is impossible to get </a:t>
            </a:r>
            <a:r>
              <a:rPr lang="en-US" altLang="en-US" dirty="0">
                <a:solidFill>
                  <a:schemeClr val="tx2"/>
                </a:solidFill>
              </a:rPr>
              <a:t>syntax errors.</a:t>
            </a:r>
          </a:p>
          <a:p>
            <a:pPr eaLnBrk="1" hangingPunct="1">
              <a:buFontTx/>
              <a:buNone/>
            </a:pPr>
            <a:endParaRPr lang="en-US" altLang="en-US" dirty="0"/>
          </a:p>
        </p:txBody>
      </p:sp>
      <p:pic>
        <p:nvPicPr>
          <p:cNvPr id="1024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76200"/>
            <a:ext cx="4800600" cy="183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p:cNvPicPr>
            <a:picLocks noChangeAspect="1"/>
          </p:cNvPicPr>
          <p:nvPr/>
        </p:nvPicPr>
        <p:blipFill>
          <a:blip r:embed="rId4"/>
          <a:stretch>
            <a:fillRect/>
          </a:stretch>
        </p:blipFill>
        <p:spPr>
          <a:xfrm>
            <a:off x="2900362" y="3429000"/>
            <a:ext cx="3343275" cy="2466975"/>
          </a:xfrm>
          <a:prstGeom prst="rect">
            <a:avLst/>
          </a:prstGeom>
        </p:spPr>
      </p:pic>
    </p:spTree>
    <p:extLst>
      <p:ext uri="{BB962C8B-B14F-4D97-AF65-F5344CB8AC3E}">
        <p14:creationId xmlns:p14="http://schemas.microsoft.com/office/powerpoint/2010/main" val="1197622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p:txBody>
          <a:bodyPr/>
          <a:lstStyle/>
          <a:p>
            <a:pPr eaLnBrk="1" hangingPunct="1"/>
            <a:r>
              <a:rPr lang="en-US" altLang="en-US"/>
              <a:t>What is Scratch?</a:t>
            </a:r>
          </a:p>
        </p:txBody>
      </p:sp>
      <p:sp>
        <p:nvSpPr>
          <p:cNvPr id="11267" name="Rectangle 3"/>
          <p:cNvSpPr>
            <a:spLocks noGrp="1" noChangeArrowheads="1"/>
          </p:cNvSpPr>
          <p:nvPr>
            <p:ph type="body" idx="4294967295"/>
          </p:nvPr>
        </p:nvSpPr>
        <p:spPr>
          <a:xfrm>
            <a:off x="457200" y="1798637"/>
            <a:ext cx="8229600" cy="4525963"/>
          </a:xfrm>
        </p:spPr>
        <p:txBody>
          <a:bodyPr/>
          <a:lstStyle/>
          <a:p>
            <a:pPr eaLnBrk="1" hangingPunct="1"/>
            <a:r>
              <a:rPr lang="en-US" altLang="en-US" dirty="0"/>
              <a:t>The ultimate goal is to help kids become fluent with digital media,  empowering them to express themselves creatively and make connections to powerful ideas. </a:t>
            </a:r>
          </a:p>
        </p:txBody>
      </p:sp>
      <p:pic>
        <p:nvPicPr>
          <p:cNvPr id="1126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76200"/>
            <a:ext cx="4800600" cy="183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095887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he Scratch 3.0 interface includes many new featur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9175" y="3352800"/>
            <a:ext cx="6854825" cy="3327050"/>
          </a:xfrm>
          <a:prstGeom prst="rect">
            <a:avLst/>
          </a:prstGeom>
          <a:noFill/>
          <a:extLst>
            <a:ext uri="{909E8E84-426E-40DD-AFC4-6F175D3DCCD1}">
              <a14:hiddenFill xmlns:a14="http://schemas.microsoft.com/office/drawing/2010/main">
                <a:solidFill>
                  <a:srgbClr val="FFFFFF"/>
                </a:solidFill>
              </a14:hiddenFill>
            </a:ext>
          </a:extLst>
        </p:spPr>
      </p:pic>
      <p:sp>
        <p:nvSpPr>
          <p:cNvPr id="16387" name="Rectangle 2"/>
          <p:cNvSpPr>
            <a:spLocks noGrp="1" noChangeArrowheads="1"/>
          </p:cNvSpPr>
          <p:nvPr>
            <p:ph type="title" idx="4294967295"/>
          </p:nvPr>
        </p:nvSpPr>
        <p:spPr/>
        <p:txBody>
          <a:bodyPr/>
          <a:lstStyle/>
          <a:p>
            <a:pPr eaLnBrk="1" hangingPunct="1"/>
            <a:r>
              <a:rPr lang="en-US" altLang="en-US"/>
              <a:t>Getting Started With Scratch</a:t>
            </a:r>
          </a:p>
        </p:txBody>
      </p:sp>
      <p:sp>
        <p:nvSpPr>
          <p:cNvPr id="16388" name="Rectangle 3"/>
          <p:cNvSpPr>
            <a:spLocks noGrp="1" noChangeArrowheads="1"/>
          </p:cNvSpPr>
          <p:nvPr>
            <p:ph type="body" idx="4294967295"/>
          </p:nvPr>
        </p:nvSpPr>
        <p:spPr>
          <a:xfrm>
            <a:off x="0" y="1752600"/>
            <a:ext cx="3429000" cy="3657600"/>
          </a:xfrm>
        </p:spPr>
        <p:txBody>
          <a:bodyPr/>
          <a:lstStyle/>
          <a:p>
            <a:pPr eaLnBrk="1" hangingPunct="1">
              <a:lnSpc>
                <a:spcPct val="80000"/>
              </a:lnSpc>
              <a:buFontTx/>
              <a:buNone/>
            </a:pPr>
            <a:r>
              <a:rPr lang="en-US" altLang="en-US" sz="2400">
                <a:solidFill>
                  <a:srgbClr val="CC00CC"/>
                </a:solidFill>
              </a:rPr>
              <a:t>Stage</a:t>
            </a:r>
          </a:p>
          <a:p>
            <a:pPr eaLnBrk="1" hangingPunct="1">
              <a:lnSpc>
                <a:spcPct val="80000"/>
              </a:lnSpc>
              <a:buFontTx/>
              <a:buNone/>
            </a:pPr>
            <a:endParaRPr lang="en-US" altLang="en-US" sz="2400"/>
          </a:p>
          <a:p>
            <a:pPr eaLnBrk="1" hangingPunct="1">
              <a:lnSpc>
                <a:spcPct val="80000"/>
              </a:lnSpc>
              <a:buFontTx/>
              <a:buNone/>
            </a:pPr>
            <a:r>
              <a:rPr lang="en-US" altLang="en-US" sz="2400">
                <a:solidFill>
                  <a:srgbClr val="008000"/>
                </a:solidFill>
              </a:rPr>
              <a:t>Sprite List</a:t>
            </a:r>
          </a:p>
          <a:p>
            <a:pPr eaLnBrk="1" hangingPunct="1">
              <a:lnSpc>
                <a:spcPct val="80000"/>
              </a:lnSpc>
              <a:buFontTx/>
              <a:buNone/>
            </a:pPr>
            <a:r>
              <a:rPr lang="en-US" altLang="en-US" sz="2400">
                <a:solidFill>
                  <a:srgbClr val="008000"/>
                </a:solidFill>
              </a:rPr>
              <a:t>	(“the green room”)</a:t>
            </a:r>
          </a:p>
          <a:p>
            <a:pPr eaLnBrk="1" hangingPunct="1">
              <a:lnSpc>
                <a:spcPct val="80000"/>
              </a:lnSpc>
              <a:buFontTx/>
              <a:buNone/>
            </a:pPr>
            <a:endParaRPr lang="en-US" altLang="en-US" sz="2400"/>
          </a:p>
          <a:p>
            <a:pPr eaLnBrk="1" hangingPunct="1">
              <a:lnSpc>
                <a:spcPct val="80000"/>
              </a:lnSpc>
              <a:buFontTx/>
              <a:buNone/>
            </a:pPr>
            <a:r>
              <a:rPr lang="en-US" altLang="en-US" sz="2400">
                <a:solidFill>
                  <a:srgbClr val="FF9900"/>
                </a:solidFill>
              </a:rPr>
              <a:t>The Script Area</a:t>
            </a:r>
          </a:p>
          <a:p>
            <a:pPr eaLnBrk="1" hangingPunct="1">
              <a:lnSpc>
                <a:spcPct val="80000"/>
              </a:lnSpc>
              <a:buFontTx/>
              <a:buNone/>
            </a:pPr>
            <a:r>
              <a:rPr lang="en-US" altLang="en-US" sz="2400">
                <a:solidFill>
                  <a:srgbClr val="FF9900"/>
                </a:solidFill>
              </a:rPr>
              <a:t>	</a:t>
            </a:r>
          </a:p>
          <a:p>
            <a:pPr eaLnBrk="1" hangingPunct="1">
              <a:lnSpc>
                <a:spcPct val="80000"/>
              </a:lnSpc>
              <a:buFontTx/>
              <a:buNone/>
            </a:pPr>
            <a:r>
              <a:rPr lang="en-US" altLang="en-US" sz="2400">
                <a:solidFill>
                  <a:srgbClr val="0000CC"/>
                </a:solidFill>
              </a:rPr>
              <a:t>Code Block Area</a:t>
            </a:r>
          </a:p>
          <a:p>
            <a:pPr eaLnBrk="1" hangingPunct="1">
              <a:lnSpc>
                <a:spcPct val="80000"/>
              </a:lnSpc>
              <a:buFontTx/>
              <a:buNone/>
            </a:pPr>
            <a:endParaRPr lang="en-US" altLang="en-US" sz="2400"/>
          </a:p>
        </p:txBody>
      </p:sp>
      <p:sp>
        <p:nvSpPr>
          <p:cNvPr id="16389" name="Oval 5"/>
          <p:cNvSpPr>
            <a:spLocks noChangeArrowheads="1"/>
          </p:cNvSpPr>
          <p:nvPr/>
        </p:nvSpPr>
        <p:spPr bwMode="auto">
          <a:xfrm>
            <a:off x="6134100" y="3446600"/>
            <a:ext cx="3276600" cy="2209800"/>
          </a:xfrm>
          <a:prstGeom prst="ellipse">
            <a:avLst/>
          </a:prstGeom>
          <a:noFill/>
          <a:ln w="57150">
            <a:solidFill>
              <a:srgbClr val="CC00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endParaRPr lang="en-US" altLang="en-US"/>
          </a:p>
        </p:txBody>
      </p:sp>
      <p:sp>
        <p:nvSpPr>
          <p:cNvPr id="16390" name="Oval 6"/>
          <p:cNvSpPr>
            <a:spLocks noChangeArrowheads="1"/>
          </p:cNvSpPr>
          <p:nvPr/>
        </p:nvSpPr>
        <p:spPr bwMode="auto">
          <a:xfrm>
            <a:off x="6128107" y="5334000"/>
            <a:ext cx="3276600" cy="1600200"/>
          </a:xfrm>
          <a:prstGeom prst="ellipse">
            <a:avLst/>
          </a:prstGeom>
          <a:noFill/>
          <a:ln w="57150">
            <a:solidFill>
              <a:srgbClr val="008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lgn="ctr"/>
            <a:endParaRPr lang="en-US" altLang="en-US">
              <a:solidFill>
                <a:srgbClr val="008000"/>
              </a:solidFill>
            </a:endParaRPr>
          </a:p>
        </p:txBody>
      </p:sp>
      <p:sp>
        <p:nvSpPr>
          <p:cNvPr id="16391" name="Oval 7"/>
          <p:cNvSpPr>
            <a:spLocks noChangeArrowheads="1"/>
          </p:cNvSpPr>
          <p:nvPr/>
        </p:nvSpPr>
        <p:spPr bwMode="auto">
          <a:xfrm>
            <a:off x="4229100" y="3081374"/>
            <a:ext cx="1905000" cy="3733800"/>
          </a:xfrm>
          <a:prstGeom prst="ellipse">
            <a:avLst/>
          </a:prstGeom>
          <a:noFill/>
          <a:ln w="57150">
            <a:solidFill>
              <a:srgbClr val="FF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lgn="ctr"/>
            <a:endParaRPr lang="en-US" altLang="en-US">
              <a:solidFill>
                <a:srgbClr val="FF9900"/>
              </a:solidFill>
            </a:endParaRPr>
          </a:p>
        </p:txBody>
      </p:sp>
      <p:sp>
        <p:nvSpPr>
          <p:cNvPr id="16392" name="Oval 8"/>
          <p:cNvSpPr>
            <a:spLocks noChangeArrowheads="1"/>
          </p:cNvSpPr>
          <p:nvPr/>
        </p:nvSpPr>
        <p:spPr bwMode="auto">
          <a:xfrm>
            <a:off x="2514599" y="3077028"/>
            <a:ext cx="1370013" cy="3534771"/>
          </a:xfrm>
          <a:prstGeom prst="ellipse">
            <a:avLst/>
          </a:prstGeom>
          <a:noFill/>
          <a:ln w="57150">
            <a:solidFill>
              <a:srgbClr val="0000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endParaRPr lang="en-US" altLang="en-US"/>
          </a:p>
        </p:txBody>
      </p:sp>
    </p:spTree>
    <p:extLst>
      <p:ext uri="{BB962C8B-B14F-4D97-AF65-F5344CB8AC3E}">
        <p14:creationId xmlns:p14="http://schemas.microsoft.com/office/powerpoint/2010/main" val="21784922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p:txBody>
          <a:bodyPr/>
          <a:lstStyle/>
          <a:p>
            <a:pPr eaLnBrk="1" hangingPunct="1"/>
            <a:r>
              <a:rPr lang="en-US" altLang="en-US"/>
              <a:t>Meeting Your Sprite!</a:t>
            </a:r>
          </a:p>
        </p:txBody>
      </p:sp>
      <p:sp>
        <p:nvSpPr>
          <p:cNvPr id="17411" name="Rectangle 3"/>
          <p:cNvSpPr>
            <a:spLocks noGrp="1" noChangeArrowheads="1"/>
          </p:cNvSpPr>
          <p:nvPr>
            <p:ph type="body" idx="4294967295"/>
          </p:nvPr>
        </p:nvSpPr>
        <p:spPr>
          <a:xfrm>
            <a:off x="685800" y="1828800"/>
            <a:ext cx="7696200" cy="4191000"/>
          </a:xfrm>
        </p:spPr>
        <p:txBody>
          <a:bodyPr/>
          <a:lstStyle/>
          <a:p>
            <a:pPr eaLnBrk="1" hangingPunct="1">
              <a:lnSpc>
                <a:spcPct val="90000"/>
              </a:lnSpc>
            </a:pPr>
            <a:r>
              <a:rPr lang="en-US" altLang="en-US" sz="2800" dirty="0"/>
              <a:t>You will notice that the default </a:t>
            </a:r>
            <a:r>
              <a:rPr lang="en-US" altLang="en-US" sz="2800" dirty="0">
                <a:solidFill>
                  <a:schemeClr val="hlink"/>
                </a:solidFill>
              </a:rPr>
              <a:t>sprite </a:t>
            </a:r>
            <a:r>
              <a:rPr lang="en-US" altLang="en-US" sz="2800" dirty="0"/>
              <a:t>is an orange cat.  (A </a:t>
            </a:r>
            <a:r>
              <a:rPr lang="en-US" altLang="en-US" sz="2800" dirty="0">
                <a:solidFill>
                  <a:schemeClr val="hlink"/>
                </a:solidFill>
              </a:rPr>
              <a:t>sprite</a:t>
            </a:r>
            <a:r>
              <a:rPr lang="en-US" altLang="en-US" sz="2800" dirty="0"/>
              <a:t> is a small graphic that can be moved independently around the screen,  producing animated effects.)</a:t>
            </a:r>
          </a:p>
          <a:p>
            <a:pPr eaLnBrk="1" hangingPunct="1">
              <a:lnSpc>
                <a:spcPct val="90000"/>
              </a:lnSpc>
            </a:pPr>
            <a:endParaRPr lang="en-US" altLang="en-US" sz="2800" dirty="0"/>
          </a:p>
          <a:p>
            <a:pPr eaLnBrk="1" hangingPunct="1">
              <a:lnSpc>
                <a:spcPct val="90000"/>
              </a:lnSpc>
            </a:pPr>
            <a:r>
              <a:rPr lang="en-US" altLang="en-US" sz="2800" dirty="0"/>
              <a:t>You can choose a different sprite to program from a library in Scratch,  or you can draw your own! </a:t>
            </a:r>
          </a:p>
        </p:txBody>
      </p:sp>
    </p:spTree>
    <p:extLst>
      <p:ext uri="{BB962C8B-B14F-4D97-AF65-F5344CB8AC3E}">
        <p14:creationId xmlns:p14="http://schemas.microsoft.com/office/powerpoint/2010/main" val="12963426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TotalTime>
  <Words>840</Words>
  <Application>Microsoft Office PowerPoint</Application>
  <PresentationFormat>On-screen Show (4:3)</PresentationFormat>
  <Paragraphs>104</Paragraphs>
  <Slides>24</Slides>
  <Notes>22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Arial</vt:lpstr>
      <vt:lpstr>Calibri</vt:lpstr>
      <vt:lpstr>Office Theme</vt:lpstr>
      <vt:lpstr>PowerPoint Presentation</vt:lpstr>
      <vt:lpstr>What is Scratch?</vt:lpstr>
      <vt:lpstr>What is Scratch?</vt:lpstr>
      <vt:lpstr>What is Scratch?</vt:lpstr>
      <vt:lpstr>What is Scratch?</vt:lpstr>
      <vt:lpstr>What is Scratch?</vt:lpstr>
      <vt:lpstr>What is Scratch?</vt:lpstr>
      <vt:lpstr>Getting Started With Scratch</vt:lpstr>
      <vt:lpstr>Meeting Your Sprite!</vt:lpstr>
      <vt:lpstr>Programming In Scratch!</vt:lpstr>
      <vt:lpstr>Programming In Scratch!</vt:lpstr>
      <vt:lpstr>Block Pallets</vt:lpstr>
      <vt:lpstr>Motion</vt:lpstr>
      <vt:lpstr>POGIL Activity</vt:lpstr>
      <vt:lpstr>Motion</vt:lpstr>
      <vt:lpstr>Motion</vt:lpstr>
      <vt:lpstr>What Is A Pixel?</vt:lpstr>
      <vt:lpstr>Motion</vt:lpstr>
      <vt:lpstr>Motion</vt:lpstr>
      <vt:lpstr>More Motion</vt:lpstr>
      <vt:lpstr>More Motion</vt:lpstr>
      <vt:lpstr>The Scratch Stage</vt:lpstr>
      <vt:lpstr>The Scratch Stage</vt:lpstr>
      <vt:lpstr>Another Helpful Tool</vt:lpstr>
    </vt:vector>
  </TitlesOfParts>
  <Company>University of Northern Iowa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Programming Environments for Secondary Education</dc:title>
  <dc:creator>Ben Schafer</dc:creator>
  <cp:lastModifiedBy>Ben Schafer</cp:lastModifiedBy>
  <cp:revision>24</cp:revision>
  <dcterms:created xsi:type="dcterms:W3CDTF">2013-08-12T01:21:02Z</dcterms:created>
  <dcterms:modified xsi:type="dcterms:W3CDTF">2024-08-28T14:49:19Z</dcterms:modified>
</cp:coreProperties>
</file>