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90" r:id="rId2"/>
    <p:sldId id="492" r:id="rId3"/>
    <p:sldId id="506" r:id="rId4"/>
    <p:sldId id="504" r:id="rId5"/>
    <p:sldId id="507" r:id="rId6"/>
    <p:sldId id="493" r:id="rId7"/>
    <p:sldId id="509" r:id="rId8"/>
    <p:sldId id="508" r:id="rId9"/>
    <p:sldId id="505" r:id="rId10"/>
    <p:sldId id="496" r:id="rId11"/>
    <p:sldId id="488" r:id="rId12"/>
    <p:sldId id="495" r:id="rId13"/>
    <p:sldId id="497" r:id="rId14"/>
    <p:sldId id="499" r:id="rId15"/>
    <p:sldId id="498" r:id="rId16"/>
    <p:sldId id="500" r:id="rId17"/>
    <p:sldId id="501" r:id="rId18"/>
    <p:sldId id="503" r:id="rId19"/>
    <p:sldId id="510" r:id="rId20"/>
    <p:sldId id="491" r:id="rId21"/>
    <p:sldId id="511" r:id="rId22"/>
    <p:sldId id="512" r:id="rId23"/>
    <p:sldId id="447" r:id="rId24"/>
    <p:sldId id="484" r:id="rId25"/>
    <p:sldId id="513" r:id="rId26"/>
    <p:sldId id="485" r:id="rId27"/>
    <p:sldId id="494" r:id="rId28"/>
    <p:sldId id="514" r:id="rId29"/>
    <p:sldId id="486" r:id="rId30"/>
    <p:sldId id="451" r:id="rId31"/>
  </p:sldIdLst>
  <p:sldSz cx="12192000" cy="6858000"/>
  <p:notesSz cx="6858000" cy="9144000"/>
  <p:defaultTextStyle>
    <a:defPPr>
      <a:defRPr lang="en-US"/>
    </a:defPPr>
    <a:lvl1pPr marL="0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4563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09413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4121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18827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73678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28238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82800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37497" algn="l" defTabSz="90941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08285"/>
    <a:srgbClr val="00ADBC"/>
    <a:srgbClr val="00B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607" autoAdjust="0"/>
  </p:normalViewPr>
  <p:slideViewPr>
    <p:cSldViewPr snapToGrid="0">
      <p:cViewPr varScale="1">
        <p:scale>
          <a:sx n="48" d="100"/>
          <a:sy n="48" d="100"/>
        </p:scale>
        <p:origin x="1373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0BA72-A5FD-41F6-B87F-0BE06D868F33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803B2-8D27-45D6-B660-C440AD9FD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83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563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9413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4121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8827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3678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8238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2800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7497" algn="l" defTabSz="9094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43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25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0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10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12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31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51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49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05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272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902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972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85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19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115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80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15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9415" indent="-349415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85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4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6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baseline="0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2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4563" indent="0" algn="ctr">
              <a:buNone/>
              <a:defRPr sz="2000"/>
            </a:lvl2pPr>
            <a:lvl3pPr marL="909413" indent="0" algn="ctr">
              <a:buNone/>
              <a:defRPr sz="1900"/>
            </a:lvl3pPr>
            <a:lvl4pPr marL="1364121" indent="0" algn="ctr">
              <a:buNone/>
              <a:defRPr sz="1600"/>
            </a:lvl4pPr>
            <a:lvl5pPr marL="1818827" indent="0" algn="ctr">
              <a:buNone/>
              <a:defRPr sz="1600"/>
            </a:lvl5pPr>
            <a:lvl6pPr marL="2273678" indent="0" algn="ctr">
              <a:buNone/>
              <a:defRPr sz="1600"/>
            </a:lvl6pPr>
            <a:lvl7pPr marL="2728238" indent="0" algn="ctr">
              <a:buNone/>
              <a:defRPr sz="1600"/>
            </a:lvl7pPr>
            <a:lvl8pPr marL="3182800" indent="0" algn="ctr">
              <a:buNone/>
              <a:defRPr sz="1600"/>
            </a:lvl8pPr>
            <a:lvl9pPr marL="363749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6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1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39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39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4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0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003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45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094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4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188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736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282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82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374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5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563" indent="0">
              <a:buNone/>
              <a:defRPr sz="2000" b="1"/>
            </a:lvl2pPr>
            <a:lvl3pPr marL="909413" indent="0">
              <a:buNone/>
              <a:defRPr sz="1900" b="1"/>
            </a:lvl3pPr>
            <a:lvl4pPr marL="1364121" indent="0">
              <a:buNone/>
              <a:defRPr sz="1600" b="1"/>
            </a:lvl4pPr>
            <a:lvl5pPr marL="1818827" indent="0">
              <a:buNone/>
              <a:defRPr sz="1600" b="1"/>
            </a:lvl5pPr>
            <a:lvl6pPr marL="2273678" indent="0">
              <a:buNone/>
              <a:defRPr sz="1600" b="1"/>
            </a:lvl6pPr>
            <a:lvl7pPr marL="2728238" indent="0">
              <a:buNone/>
              <a:defRPr sz="1600" b="1"/>
            </a:lvl7pPr>
            <a:lvl8pPr marL="3182800" indent="0">
              <a:buNone/>
              <a:defRPr sz="1600" b="1"/>
            </a:lvl8pPr>
            <a:lvl9pPr marL="363749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563" indent="0">
              <a:buNone/>
              <a:defRPr sz="2000" b="1"/>
            </a:lvl2pPr>
            <a:lvl3pPr marL="909413" indent="0">
              <a:buNone/>
              <a:defRPr sz="1900" b="1"/>
            </a:lvl3pPr>
            <a:lvl4pPr marL="1364121" indent="0">
              <a:buNone/>
              <a:defRPr sz="1600" b="1"/>
            </a:lvl4pPr>
            <a:lvl5pPr marL="1818827" indent="0">
              <a:buNone/>
              <a:defRPr sz="1600" b="1"/>
            </a:lvl5pPr>
            <a:lvl6pPr marL="2273678" indent="0">
              <a:buNone/>
              <a:defRPr sz="1600" b="1"/>
            </a:lvl6pPr>
            <a:lvl7pPr marL="2728238" indent="0">
              <a:buNone/>
              <a:defRPr sz="1600" b="1"/>
            </a:lvl7pPr>
            <a:lvl8pPr marL="3182800" indent="0">
              <a:buNone/>
              <a:defRPr sz="1600" b="1"/>
            </a:lvl8pPr>
            <a:lvl9pPr marL="363749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9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5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704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4563" indent="0">
              <a:buNone/>
              <a:defRPr sz="1500"/>
            </a:lvl2pPr>
            <a:lvl3pPr marL="909413" indent="0">
              <a:buNone/>
              <a:defRPr sz="1200"/>
            </a:lvl3pPr>
            <a:lvl4pPr marL="1364121" indent="0">
              <a:buNone/>
              <a:defRPr sz="1100"/>
            </a:lvl4pPr>
            <a:lvl5pPr marL="1818827" indent="0">
              <a:buNone/>
              <a:defRPr sz="1100"/>
            </a:lvl5pPr>
            <a:lvl6pPr marL="2273678" indent="0">
              <a:buNone/>
              <a:defRPr sz="1100"/>
            </a:lvl6pPr>
            <a:lvl7pPr marL="2728238" indent="0">
              <a:buNone/>
              <a:defRPr sz="1100"/>
            </a:lvl7pPr>
            <a:lvl8pPr marL="3182800" indent="0">
              <a:buNone/>
              <a:defRPr sz="1100"/>
            </a:lvl8pPr>
            <a:lvl9pPr marL="363749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8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70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4563" indent="0">
              <a:buNone/>
              <a:defRPr sz="2800"/>
            </a:lvl2pPr>
            <a:lvl3pPr marL="909413" indent="0">
              <a:buNone/>
              <a:defRPr sz="2400"/>
            </a:lvl3pPr>
            <a:lvl4pPr marL="1364121" indent="0">
              <a:buNone/>
              <a:defRPr sz="2000"/>
            </a:lvl4pPr>
            <a:lvl5pPr marL="1818827" indent="0">
              <a:buNone/>
              <a:defRPr sz="2000"/>
            </a:lvl5pPr>
            <a:lvl6pPr marL="2273678" indent="0">
              <a:buNone/>
              <a:defRPr sz="2000"/>
            </a:lvl6pPr>
            <a:lvl7pPr marL="2728238" indent="0">
              <a:buNone/>
              <a:defRPr sz="2000"/>
            </a:lvl7pPr>
            <a:lvl8pPr marL="3182800" indent="0">
              <a:buNone/>
              <a:defRPr sz="2000"/>
            </a:lvl8pPr>
            <a:lvl9pPr marL="363749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4563" indent="0">
              <a:buNone/>
              <a:defRPr sz="1500"/>
            </a:lvl2pPr>
            <a:lvl3pPr marL="909413" indent="0">
              <a:buNone/>
              <a:defRPr sz="1200"/>
            </a:lvl3pPr>
            <a:lvl4pPr marL="1364121" indent="0">
              <a:buNone/>
              <a:defRPr sz="1100"/>
            </a:lvl4pPr>
            <a:lvl5pPr marL="1818827" indent="0">
              <a:buNone/>
              <a:defRPr sz="1100"/>
            </a:lvl5pPr>
            <a:lvl6pPr marL="2273678" indent="0">
              <a:buNone/>
              <a:defRPr sz="1100"/>
            </a:lvl6pPr>
            <a:lvl7pPr marL="2728238" indent="0">
              <a:buNone/>
              <a:defRPr sz="1100"/>
            </a:lvl7pPr>
            <a:lvl8pPr marL="3182800" indent="0">
              <a:buNone/>
              <a:defRPr sz="1100"/>
            </a:lvl8pPr>
            <a:lvl9pPr marL="363749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0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000" tIns="45718" rIns="91000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000" tIns="45718" rIns="9100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FE942-620F-48B1-A26D-F9776A4A987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000" tIns="45718" rIns="9100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000" tIns="45718" rIns="9100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2C312-8400-4348-8A67-80D9535E0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0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0941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7426" indent="-227426" algn="l" defTabSz="90941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2278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6838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1400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45980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00813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55521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0227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5078" indent="-227426" algn="l" defTabSz="90941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4563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09413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121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18827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73678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28238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800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37497" algn="l" defTabSz="90941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xmV5uHWNa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381650"/>
            <a:ext cx="12192000" cy="347662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524000" y="350261"/>
            <a:ext cx="9144000" cy="2340139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Helvetica" panose="020B0604020202020204" pitchFamily="34" charset="0"/>
                <a:cs typeface="Helvetica" panose="020B0604020202020204" pitchFamily="34" charset="0"/>
              </a:rPr>
              <a:t>Functions</a:t>
            </a:r>
          </a:p>
        </p:txBody>
      </p:sp>
      <p:sp>
        <p:nvSpPr>
          <p:cNvPr id="5" name="Subtitle 6"/>
          <p:cNvSpPr txBox="1">
            <a:spLocks/>
          </p:cNvSpPr>
          <p:nvPr/>
        </p:nvSpPr>
        <p:spPr>
          <a:xfrm>
            <a:off x="5907741" y="4075895"/>
            <a:ext cx="5522259" cy="779285"/>
          </a:xfrm>
          <a:prstGeom prst="rect">
            <a:avLst/>
          </a:prstGeom>
        </p:spPr>
        <p:txBody>
          <a:bodyPr vert="horz" lIns="91000" tIns="45718" rIns="91000" bIns="45718" rtlCol="0">
            <a:noAutofit/>
          </a:bodyPr>
          <a:lstStyle>
            <a:lvl1pPr marL="0" indent="0" algn="ctr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4563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9413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4121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8827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3678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28238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82800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37497" indent="0" algn="ctr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26" name="Picture 2" descr="Conjunction junction what's your function? | Childhood memories, Childhood,  My childhood memo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311" y="1520330"/>
            <a:ext cx="6959209" cy="479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243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1141204"/>
            <a:ext cx="10365107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Helvetica" panose="020B0604020202020204" pitchFamily="34" charset="0"/>
                <a:cs typeface="Helvetica" panose="020B0604020202020204" pitchFamily="34" charset="0"/>
              </a:rPr>
              <a:t>Vocabulary Review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379" y="1903578"/>
            <a:ext cx="9297466" cy="475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78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812813"/>
            <a:ext cx="10365107" cy="1299677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 would the algorithm/program look like for this shape?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843" y="2411268"/>
            <a:ext cx="3719981" cy="369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68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928" tIns="45718" rIns="89928" bIns="45718"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244" y="1938337"/>
            <a:ext cx="9966277" cy="46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97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812813"/>
            <a:ext cx="10365107" cy="1299677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 would the algorithm/program look like for this shape if you used loops?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843" y="2411268"/>
            <a:ext cx="3719981" cy="369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06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1117511"/>
            <a:ext cx="10365107" cy="690280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That was BETTER, but it is still pretty long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843" y="2411268"/>
            <a:ext cx="3719981" cy="3698227"/>
          </a:xfrm>
          <a:prstGeom prst="rect">
            <a:avLst/>
          </a:prstGeom>
        </p:spPr>
      </p:pic>
      <p:sp>
        <p:nvSpPr>
          <p:cNvPr id="7" name="Shape 175"/>
          <p:cNvSpPr txBox="1">
            <a:spLocks/>
          </p:cNvSpPr>
          <p:nvPr/>
        </p:nvSpPr>
        <p:spPr>
          <a:xfrm>
            <a:off x="1376908" y="1769157"/>
            <a:ext cx="10365107" cy="46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What might we do that could make our program even shorter?</a:t>
            </a:r>
          </a:p>
        </p:txBody>
      </p:sp>
    </p:spTree>
    <p:extLst>
      <p:ext uri="{BB962C8B-B14F-4D97-AF65-F5344CB8AC3E}">
        <p14:creationId xmlns:p14="http://schemas.microsoft.com/office/powerpoint/2010/main" val="1530897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>
                <a:latin typeface="Gotham Bold"/>
                <a:cs typeface="Helvetica" panose="020B0604020202020204" pitchFamily="34" charset="0"/>
              </a:rPr>
              <a:t>Unplugged Activity</a:t>
            </a:r>
            <a:endParaRPr lang="en" dirty="0">
              <a:latin typeface="Gotham Bold"/>
              <a:cs typeface="Helvetica" panose="020B0604020202020204" pitchFamily="34" charset="0"/>
            </a:endParaRP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033" y="1804465"/>
            <a:ext cx="8755394" cy="4606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839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812813"/>
            <a:ext cx="10365107" cy="1299677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 would the algorithm/program look like for this shape if you used functions?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843" y="2411268"/>
            <a:ext cx="3719981" cy="369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37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812813"/>
            <a:ext cx="10365107" cy="1299677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 would the algorithm/program look like for this shape if you used functions?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480" y="2441922"/>
            <a:ext cx="3892775" cy="379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59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812813"/>
            <a:ext cx="10365107" cy="1299677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Could we have used functions with the Chicken Dance?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B40467-2B3C-43E6-82A9-052AA54E9E5E}"/>
              </a:ext>
            </a:extLst>
          </p:cNvPr>
          <p:cNvSpPr/>
          <p:nvPr/>
        </p:nvSpPr>
        <p:spPr>
          <a:xfrm>
            <a:off x="1042480" y="2422358"/>
            <a:ext cx="1025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3200" dirty="0">
                <a:hlinkClick r:id="rId3"/>
              </a:rPr>
              <a:t>https://www.youtube.com/watch?v=4xmV5uHWNag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5439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87121"/>
            <a:ext cx="11627893" cy="591791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sz="4000" dirty="0">
                <a:latin typeface="Gotham Bold"/>
                <a:cs typeface="Helvetica" panose="020B0604020202020204" pitchFamily="34" charset="0"/>
              </a:rPr>
              <a:t>Unplugged Activity – Today is SONG day!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remembers the song “Little Bunny Foo </a:t>
            </a:r>
            <a:r>
              <a:rPr lang="en-US" dirty="0" err="1"/>
              <a:t>Foo</a:t>
            </a:r>
            <a:r>
              <a:rPr lang="en-US" dirty="0"/>
              <a:t>?”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sing it.</a:t>
            </a:r>
          </a:p>
        </p:txBody>
      </p:sp>
    </p:spTree>
    <p:extLst>
      <p:ext uri="{BB962C8B-B14F-4D97-AF65-F5344CB8AC3E}">
        <p14:creationId xmlns:p14="http://schemas.microsoft.com/office/powerpoint/2010/main" val="378137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Write out the ALGORITHM for what you did this morning as you got ready to come to campus.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35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87121"/>
            <a:ext cx="11627893" cy="591791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sz="4000" dirty="0">
                <a:latin typeface="Gotham Bold"/>
                <a:cs typeface="Helvetica" panose="020B0604020202020204" pitchFamily="34" charset="0"/>
              </a:rPr>
              <a:t>Unplugged Activity – Today is SONG day!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481" y="1804465"/>
            <a:ext cx="238125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749" y="1804464"/>
            <a:ext cx="29813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209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Unplugged Activity – Songwriting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How did you know to sing that “Little Bunny Foo </a:t>
            </a:r>
            <a:r>
              <a:rPr lang="en-US" sz="3200" dirty="0" err="1"/>
              <a:t>Foo</a:t>
            </a:r>
            <a:r>
              <a:rPr lang="en-US" sz="3200" dirty="0"/>
              <a:t>” part several times?  It’s only written down once.</a:t>
            </a:r>
          </a:p>
          <a:p>
            <a:r>
              <a:rPr lang="en-US" sz="3200" dirty="0"/>
              <a:t>What happened?</a:t>
            </a:r>
          </a:p>
          <a:p>
            <a:pPr lvl="1"/>
            <a:r>
              <a:rPr lang="en-US" dirty="0"/>
              <a:t>We </a:t>
            </a:r>
            <a:r>
              <a:rPr lang="en-US" dirty="0">
                <a:solidFill>
                  <a:srgbClr val="FF0000"/>
                </a:solidFill>
              </a:rPr>
              <a:t>defined</a:t>
            </a:r>
            <a:r>
              <a:rPr lang="en-US" dirty="0"/>
              <a:t> a chorus – a chunk of song we are going to use several times</a:t>
            </a:r>
          </a:p>
          <a:p>
            <a:pPr lvl="1"/>
            <a:r>
              <a:rPr lang="en-US" dirty="0"/>
              <a:t>We wrote down every place we wanted to use the chorus (“</a:t>
            </a:r>
            <a:r>
              <a:rPr lang="en-US" dirty="0">
                <a:solidFill>
                  <a:srgbClr val="FF0000"/>
                </a:solidFill>
              </a:rPr>
              <a:t>called</a:t>
            </a:r>
            <a:r>
              <a:rPr lang="en-US" dirty="0"/>
              <a:t>” the chorus)</a:t>
            </a:r>
          </a:p>
          <a:p>
            <a:pPr lvl="1"/>
            <a:r>
              <a:rPr lang="en-US" dirty="0"/>
              <a:t>Every time the chorus was “called” you sang the chorus!</a:t>
            </a: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0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Unplugged Activity – Songwriting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1910688"/>
            <a:ext cx="10688727" cy="4756822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Why do you suppose we only wrote the chorus down once?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What are other benefits of only writing the chorus once?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Could you have done the same thing using a loop?</a:t>
            </a:r>
            <a:endParaRPr lang="en-US" sz="28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1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Unplugged Activity – Songwriting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033" y="1804465"/>
            <a:ext cx="8755394" cy="4606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356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Unplugged Activity – Songwriting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1910688"/>
            <a:ext cx="10688727" cy="4756822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The chorus is acting like something we use in computer science – a </a:t>
            </a:r>
            <a:r>
              <a:rPr lang="en-US" sz="3200" b="1" dirty="0">
                <a:solidFill>
                  <a:srgbClr val="FF0000"/>
                </a:solidFill>
              </a:rPr>
              <a:t>Function</a:t>
            </a:r>
            <a:r>
              <a:rPr lang="en-US" sz="3200" dirty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Why might a computer scientist want to be able to write/use a function?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294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Your Turn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1910688"/>
            <a:ext cx="10688727" cy="4756822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See if you can identify the </a:t>
            </a:r>
            <a:r>
              <a:rPr lang="en-US" sz="3200">
                <a:solidFill>
                  <a:srgbClr val="000000"/>
                </a:solidFill>
              </a:rPr>
              <a:t>Chorus/Function in this song</a:t>
            </a:r>
            <a:endParaRPr lang="en-US" sz="32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89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But what about this song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395784" y="1804465"/>
            <a:ext cx="2652215" cy="4863045"/>
          </a:xfrm>
          <a:prstGeom prst="rect">
            <a:avLst/>
          </a:prstGeom>
        </p:spPr>
        <p:txBody>
          <a:bodyPr vert="horz" lIns="91000" tIns="45718" rIns="91000" bIns="45718" rtlCol="0">
            <a:no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r>
              <a:rPr lang="en-US" sz="1400" dirty="0"/>
              <a:t>And on his farm he had a cow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With a moo </a:t>
            </a:r>
            <a:r>
              <a:rPr lang="en-US" sz="1400" dirty="0" err="1"/>
              <a:t>moo</a:t>
            </a:r>
            <a:r>
              <a:rPr lang="en-US" sz="1400" dirty="0"/>
              <a:t> here</a:t>
            </a:r>
            <a:br>
              <a:rPr lang="en-US" sz="1400" dirty="0"/>
            </a:br>
            <a:r>
              <a:rPr lang="en-US" sz="1400" dirty="0"/>
              <a:t>And a moo </a:t>
            </a:r>
            <a:r>
              <a:rPr lang="en-US" sz="1400" dirty="0" err="1"/>
              <a:t>moo</a:t>
            </a:r>
            <a:r>
              <a:rPr lang="en-US" sz="1400" dirty="0"/>
              <a:t> there</a:t>
            </a:r>
            <a:br>
              <a:rPr lang="en-US" sz="1400" dirty="0"/>
            </a:br>
            <a:r>
              <a:rPr lang="en-US" sz="1400" dirty="0"/>
              <a:t>Here a moo, there a moo</a:t>
            </a:r>
            <a:br>
              <a:rPr lang="en-US" sz="1400" dirty="0"/>
            </a:br>
            <a:r>
              <a:rPr lang="en-US" sz="1400" dirty="0"/>
              <a:t>Everywhere a moo </a:t>
            </a:r>
            <a:r>
              <a:rPr lang="en-US" sz="1400" dirty="0" err="1"/>
              <a:t>moo</a:t>
            </a:r>
            <a:br>
              <a:rPr lang="en-US" sz="1400" dirty="0"/>
            </a:b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r>
              <a:rPr lang="en-US" sz="1400" dirty="0"/>
              <a:t>And on his farm he had a pig</a:t>
            </a:r>
            <a:br>
              <a:rPr lang="en-US" sz="1400" dirty="0"/>
            </a:br>
            <a:r>
              <a:rPr lang="en-US" sz="1400" dirty="0"/>
              <a:t>E-I-E-I-O</a:t>
            </a:r>
          </a:p>
          <a:p>
            <a:pPr marL="0" indent="0">
              <a:buNone/>
            </a:pPr>
            <a:br>
              <a:rPr lang="en-US" sz="1400" dirty="0"/>
            </a:br>
            <a:r>
              <a:rPr lang="en-US" sz="1400" dirty="0"/>
              <a:t>With a oink </a:t>
            </a:r>
            <a:r>
              <a:rPr lang="en-US" sz="1400" dirty="0" err="1"/>
              <a:t>oink</a:t>
            </a:r>
            <a:r>
              <a:rPr lang="en-US" sz="1400" dirty="0"/>
              <a:t> here</a:t>
            </a:r>
            <a:br>
              <a:rPr lang="en-US" sz="1400" dirty="0"/>
            </a:br>
            <a:r>
              <a:rPr lang="en-US" sz="1400" dirty="0"/>
              <a:t>And a oink </a:t>
            </a:r>
            <a:r>
              <a:rPr lang="en-US" sz="1400" dirty="0" err="1"/>
              <a:t>oink</a:t>
            </a:r>
            <a:r>
              <a:rPr lang="en-US" sz="1400" dirty="0"/>
              <a:t> there</a:t>
            </a:r>
            <a:br>
              <a:rPr lang="en-US" sz="1400" dirty="0"/>
            </a:br>
            <a:r>
              <a:rPr lang="en-US" sz="1400" dirty="0"/>
              <a:t>Here a oink, there a oink</a:t>
            </a:r>
            <a:br>
              <a:rPr lang="en-US" sz="1400" dirty="0"/>
            </a:br>
            <a:r>
              <a:rPr lang="en-US" sz="1400" dirty="0"/>
              <a:t>Everywhere a oink </a:t>
            </a:r>
            <a:r>
              <a:rPr lang="en-US" sz="1400" dirty="0" err="1"/>
              <a:t>oink</a:t>
            </a:r>
            <a:br>
              <a:rPr lang="en-US" sz="1400" dirty="0"/>
            </a:b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7" name="Shape 191"/>
          <p:cNvSpPr txBox="1">
            <a:spLocks/>
          </p:cNvSpPr>
          <p:nvPr/>
        </p:nvSpPr>
        <p:spPr>
          <a:xfrm>
            <a:off x="3679308" y="1807839"/>
            <a:ext cx="2804615" cy="4863045"/>
          </a:xfrm>
          <a:prstGeom prst="rect">
            <a:avLst/>
          </a:prstGeom>
        </p:spPr>
        <p:txBody>
          <a:bodyPr vert="horz" lIns="91000" tIns="45718" rIns="91000" bIns="45718" rtlCol="0">
            <a:no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r>
              <a:rPr lang="en-US" sz="1400" dirty="0"/>
              <a:t>And on his farm he had a duck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With a quack </a:t>
            </a:r>
            <a:r>
              <a:rPr lang="en-US" sz="1400" dirty="0" err="1"/>
              <a:t>quack</a:t>
            </a:r>
            <a:r>
              <a:rPr lang="en-US" sz="1400" dirty="0"/>
              <a:t> here</a:t>
            </a:r>
            <a:br>
              <a:rPr lang="en-US" sz="1400" dirty="0"/>
            </a:br>
            <a:r>
              <a:rPr lang="en-US" sz="1400" dirty="0"/>
              <a:t>And a quack </a:t>
            </a:r>
            <a:r>
              <a:rPr lang="en-US" sz="1400" dirty="0" err="1"/>
              <a:t>quack</a:t>
            </a:r>
            <a:r>
              <a:rPr lang="en-US" sz="1400" dirty="0"/>
              <a:t> there</a:t>
            </a:r>
            <a:br>
              <a:rPr lang="en-US" sz="1400" dirty="0"/>
            </a:br>
            <a:r>
              <a:rPr lang="en-US" sz="1400" dirty="0"/>
              <a:t>Here a quack, there a quack</a:t>
            </a:r>
            <a:br>
              <a:rPr lang="en-US" sz="1400" dirty="0"/>
            </a:br>
            <a:r>
              <a:rPr lang="en-US" sz="1400" dirty="0"/>
              <a:t>Everywhere a quack </a:t>
            </a:r>
            <a:r>
              <a:rPr lang="en-US" sz="1400" dirty="0" err="1"/>
              <a:t>quack</a:t>
            </a:r>
            <a:br>
              <a:rPr lang="en-US" sz="1400" dirty="0"/>
            </a:b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r>
              <a:rPr lang="en-US" sz="1400" dirty="0"/>
              <a:t>And on his farm he had a horse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With a neigh </a:t>
            </a:r>
            <a:r>
              <a:rPr lang="en-US" sz="1400" dirty="0" err="1"/>
              <a:t>neigh</a:t>
            </a:r>
            <a:r>
              <a:rPr lang="en-US" sz="1400" dirty="0"/>
              <a:t> here</a:t>
            </a:r>
            <a:br>
              <a:rPr lang="en-US" sz="1400" dirty="0"/>
            </a:br>
            <a:r>
              <a:rPr lang="en-US" sz="1400" dirty="0"/>
              <a:t>And a neigh </a:t>
            </a:r>
            <a:r>
              <a:rPr lang="en-US" sz="1400" dirty="0" err="1"/>
              <a:t>neigh</a:t>
            </a:r>
            <a:r>
              <a:rPr lang="en-US" sz="1400" dirty="0"/>
              <a:t> there</a:t>
            </a:r>
            <a:br>
              <a:rPr lang="en-US" sz="1400" dirty="0"/>
            </a:br>
            <a:r>
              <a:rPr lang="en-US" sz="1400" dirty="0"/>
              <a:t>Here a neigh, there a neigh</a:t>
            </a:r>
            <a:br>
              <a:rPr lang="en-US" sz="1400" dirty="0"/>
            </a:br>
            <a:r>
              <a:rPr lang="en-US" sz="1400" dirty="0"/>
              <a:t>Everywhere a neigh </a:t>
            </a:r>
            <a:r>
              <a:rPr lang="en-US" sz="1400" dirty="0" err="1"/>
              <a:t>neigh</a:t>
            </a:r>
            <a:br>
              <a:rPr lang="en-US" sz="1400" dirty="0"/>
            </a:b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" name="Shape 191"/>
          <p:cNvSpPr txBox="1">
            <a:spLocks/>
          </p:cNvSpPr>
          <p:nvPr/>
        </p:nvSpPr>
        <p:spPr>
          <a:xfrm>
            <a:off x="7896882" y="1379590"/>
            <a:ext cx="2804615" cy="4863045"/>
          </a:xfrm>
          <a:prstGeom prst="rect">
            <a:avLst/>
          </a:prstGeom>
        </p:spPr>
        <p:txBody>
          <a:bodyPr vert="horz" lIns="91000" tIns="45718" rIns="91000" bIns="45718" rtlCol="0">
            <a:no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r>
              <a:rPr lang="en-US" sz="1400" dirty="0"/>
              <a:t>And on his farm he had a lamb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With a baa </a:t>
            </a:r>
            <a:r>
              <a:rPr lang="en-US" sz="1400" dirty="0" err="1"/>
              <a:t>baa</a:t>
            </a:r>
            <a:r>
              <a:rPr lang="en-US" sz="1400" dirty="0"/>
              <a:t> here</a:t>
            </a:r>
            <a:br>
              <a:rPr lang="en-US" sz="1400" dirty="0"/>
            </a:br>
            <a:r>
              <a:rPr lang="en-US" sz="1400" dirty="0"/>
              <a:t>And a baa </a:t>
            </a:r>
            <a:r>
              <a:rPr lang="en-US" sz="1400" dirty="0" err="1"/>
              <a:t>baa</a:t>
            </a:r>
            <a:r>
              <a:rPr lang="en-US" sz="1400" dirty="0"/>
              <a:t> there</a:t>
            </a:r>
            <a:br>
              <a:rPr lang="en-US" sz="1400" dirty="0"/>
            </a:br>
            <a:r>
              <a:rPr lang="en-US" sz="1400" dirty="0"/>
              <a:t>Here a baa, there a baa</a:t>
            </a:r>
            <a:br>
              <a:rPr lang="en-US" sz="1400" dirty="0"/>
            </a:br>
            <a:r>
              <a:rPr lang="en-US" sz="1400" dirty="0"/>
              <a:t>Everywhere a baa </a:t>
            </a:r>
            <a:r>
              <a:rPr lang="en-US" sz="1400" dirty="0" err="1"/>
              <a:t>baa</a:t>
            </a:r>
            <a:br>
              <a:rPr lang="en-US" sz="1400" dirty="0"/>
            </a:b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r>
              <a:rPr lang="en-US" sz="1400" dirty="0"/>
              <a:t>And on his farm he had some chickens</a:t>
            </a:r>
            <a:br>
              <a:rPr lang="en-US" sz="1400" dirty="0"/>
            </a:br>
            <a:r>
              <a:rPr lang="en-US" sz="1400" dirty="0"/>
              <a:t>E-I-E-I-O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With a cluck </a:t>
            </a:r>
            <a:r>
              <a:rPr lang="en-US" sz="1400" dirty="0" err="1"/>
              <a:t>cluck</a:t>
            </a:r>
            <a:r>
              <a:rPr lang="en-US" sz="1400" dirty="0"/>
              <a:t> here</a:t>
            </a:r>
            <a:br>
              <a:rPr lang="en-US" sz="1400" dirty="0"/>
            </a:br>
            <a:r>
              <a:rPr lang="en-US" sz="1400" dirty="0"/>
              <a:t>And a cluck </a:t>
            </a:r>
            <a:r>
              <a:rPr lang="en-US" sz="1400" dirty="0" err="1"/>
              <a:t>cluck</a:t>
            </a:r>
            <a:r>
              <a:rPr lang="en-US" sz="1400" dirty="0"/>
              <a:t> there</a:t>
            </a:r>
            <a:br>
              <a:rPr lang="en-US" sz="1400" dirty="0"/>
            </a:br>
            <a:r>
              <a:rPr lang="en-US" sz="1400" dirty="0"/>
              <a:t>Here a cluck, there a cluck</a:t>
            </a:r>
            <a:br>
              <a:rPr lang="en-US" sz="1400" dirty="0"/>
            </a:br>
            <a:r>
              <a:rPr lang="en-US" sz="1400" dirty="0"/>
              <a:t>Everywhere a cluck </a:t>
            </a:r>
            <a:r>
              <a:rPr lang="en-US" sz="1400" dirty="0" err="1"/>
              <a:t>cluck</a:t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dirty="0"/>
              <a:t>Old MacDonald had a farm</a:t>
            </a:r>
            <a:br>
              <a:rPr lang="en-US" sz="1400" dirty="0"/>
            </a:br>
            <a:r>
              <a:rPr lang="en-US" sz="1400" dirty="0"/>
              <a:t>E-I-E-I-OOOOOOO.........</a:t>
            </a:r>
          </a:p>
          <a:p>
            <a:pPr marL="454852" lvl="1" indent="0">
              <a:buNone/>
              <a:defRPr sz="1800">
                <a:solidFill>
                  <a:srgbClr val="000000"/>
                </a:solidFill>
              </a:defRPr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831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7744" y="75622"/>
            <a:ext cx="5093711" cy="601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58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Your Turn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755" y="2218170"/>
            <a:ext cx="7840498" cy="175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95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395784" y="1161569"/>
            <a:ext cx="11627893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Gotham Bold"/>
                <a:cs typeface="Helvetica" panose="020B0604020202020204" pitchFamily="34" charset="0"/>
              </a:rPr>
              <a:t>Unplugged Activity – Songwriting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1910688"/>
            <a:ext cx="10688727" cy="4756822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Would you rather write lyrics over and over again or define a chorus?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Does it make sense to make a new chorus for every time it’s needed in a song?</a:t>
            </a:r>
            <a:endParaRPr lang="en-US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Do you think it’s possible to make multiple choruses for the same song?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3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1141204"/>
            <a:ext cx="10365107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Helvetica" panose="020B0604020202020204" pitchFamily="34" charset="0"/>
                <a:cs typeface="Helvetica" panose="020B0604020202020204" pitchFamily="34" charset="0"/>
              </a:rPr>
              <a:t>Vocabulary Review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379" y="1903578"/>
            <a:ext cx="9297466" cy="475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5988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8" name="Shape 175"/>
          <p:cNvSpPr txBox="1">
            <a:spLocks/>
          </p:cNvSpPr>
          <p:nvPr/>
        </p:nvSpPr>
        <p:spPr>
          <a:xfrm>
            <a:off x="927733" y="1141204"/>
            <a:ext cx="10365107" cy="642896"/>
          </a:xfrm>
          <a:prstGeom prst="rect">
            <a:avLst/>
          </a:prstGeom>
          <a:noFill/>
          <a:ln>
            <a:noFill/>
          </a:ln>
        </p:spPr>
        <p:txBody>
          <a:bodyPr vert="horz" wrap="square" lIns="79685" tIns="40050" rIns="79685" bIns="4005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3333"/>
              </a:lnSpc>
              <a:spcBef>
                <a:spcPts val="0"/>
              </a:spcBef>
              <a:buClr>
                <a:schemeClr val="accent1"/>
              </a:buClr>
              <a:buSzPct val="25000"/>
            </a:pPr>
            <a:r>
              <a:rPr lang="en" dirty="0">
                <a:latin typeface="Helvetica" panose="020B0604020202020204" pitchFamily="34" charset="0"/>
                <a:cs typeface="Helvetica" panose="020B0604020202020204" pitchFamily="34" charset="0"/>
              </a:rPr>
              <a:t>Debrief</a:t>
            </a:r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What do you like about the lesson itself?</a:t>
            </a:r>
          </a:p>
          <a:p>
            <a:endParaRPr lang="en-US" sz="3200" dirty="0"/>
          </a:p>
          <a:p>
            <a:r>
              <a:rPr lang="en-US" sz="3200" dirty="0"/>
              <a:t>Where might your students struggle with this?</a:t>
            </a:r>
          </a:p>
          <a:p>
            <a:endParaRPr lang="en-US" sz="3200" dirty="0"/>
          </a:p>
          <a:p>
            <a:r>
              <a:rPr lang="en-US" sz="3200" dirty="0"/>
              <a:t>What might you try differently?</a:t>
            </a:r>
          </a:p>
          <a:p>
            <a:r>
              <a:rPr lang="en-US" sz="3200" dirty="0"/>
              <a:t>What additional activities could you do?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6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Write out the ALGORITHM for what you did this morning as you got ready to come to campus.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 </a:t>
            </a:r>
            <a:r>
              <a:rPr lang="en-US" sz="2800" b="1" dirty="0">
                <a:solidFill>
                  <a:srgbClr val="000000"/>
                </a:solidFill>
              </a:rPr>
              <a:t>loop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an </a:t>
            </a:r>
            <a:r>
              <a:rPr lang="en-US" sz="2800" b="1" dirty="0">
                <a:solidFill>
                  <a:srgbClr val="000000"/>
                </a:solidFill>
              </a:rPr>
              <a:t>event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 </a:t>
            </a:r>
            <a:r>
              <a:rPr lang="en-US" sz="2800" b="1" dirty="0">
                <a:solidFill>
                  <a:srgbClr val="000000"/>
                </a:solidFill>
              </a:rPr>
              <a:t>conditional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4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928" tIns="45718" rIns="89928" bIns="45718"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244" y="1938337"/>
            <a:ext cx="9966277" cy="46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66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4FC7ED-B9FA-45C4-8615-1E2E8A172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307" y="1141204"/>
            <a:ext cx="10572705" cy="480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06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31" y="866915"/>
            <a:ext cx="11006938" cy="5633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83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Write out the ALGORITHM for what you did this morning as you got ready to come to campus.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 </a:t>
            </a:r>
            <a:r>
              <a:rPr lang="en-US" sz="2800" b="1" dirty="0">
                <a:solidFill>
                  <a:srgbClr val="000000"/>
                </a:solidFill>
              </a:rPr>
              <a:t>loop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an </a:t>
            </a:r>
            <a:r>
              <a:rPr lang="en-US" sz="2800" b="1" dirty="0">
                <a:solidFill>
                  <a:srgbClr val="000000"/>
                </a:solidFill>
              </a:rPr>
              <a:t>event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 </a:t>
            </a:r>
            <a:r>
              <a:rPr lang="en-US" sz="2800" b="1" dirty="0">
                <a:solidFill>
                  <a:srgbClr val="000000"/>
                </a:solidFill>
              </a:rPr>
              <a:t>conditional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6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0"/>
            <a:ext cx="12192000" cy="866775"/>
          </a:xfrm>
          <a:prstGeom prst="rect">
            <a:avLst/>
          </a:prstGeom>
          <a:solidFill>
            <a:srgbClr val="00AD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00" tIns="45718" rIns="91000" bIns="45718" rtlCol="0" anchor="ctr"/>
          <a:lstStyle/>
          <a:p>
            <a:pPr algn="ctr"/>
            <a:endParaRPr lang="en-US"/>
          </a:p>
        </p:txBody>
      </p:sp>
      <p:sp>
        <p:nvSpPr>
          <p:cNvPr id="6" name="Shape 191"/>
          <p:cNvSpPr txBox="1">
            <a:spLocks/>
          </p:cNvSpPr>
          <p:nvPr/>
        </p:nvSpPr>
        <p:spPr>
          <a:xfrm>
            <a:off x="1042480" y="2286008"/>
            <a:ext cx="10688727" cy="4381501"/>
          </a:xfrm>
          <a:prstGeom prst="rect">
            <a:avLst/>
          </a:prstGeom>
        </p:spPr>
        <p:txBody>
          <a:bodyPr vert="horz" lIns="91000" tIns="45718" rIns="91000" bIns="45718" rtlCol="0">
            <a:normAutofit/>
          </a:bodyPr>
          <a:lstStyle>
            <a:lvl1pPr marL="227426" indent="-227426" algn="l" defTabSz="909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2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683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140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5980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0813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5521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0227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5078" indent="-227426" algn="l" defTabSz="909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Write out the ALGORITHM for what you did this morning as you got ready to come to campus.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 </a:t>
            </a:r>
            <a:r>
              <a:rPr lang="en-US" sz="2800" b="1" dirty="0">
                <a:solidFill>
                  <a:srgbClr val="000000"/>
                </a:solidFill>
              </a:rPr>
              <a:t>loop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an </a:t>
            </a:r>
            <a:r>
              <a:rPr lang="en-US" sz="2800" b="1" dirty="0">
                <a:solidFill>
                  <a:srgbClr val="000000"/>
                </a:solidFill>
              </a:rPr>
              <a:t>event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Was there a place in your algorithm where you used a </a:t>
            </a:r>
            <a:r>
              <a:rPr lang="en-US" sz="2800" b="1" dirty="0">
                <a:solidFill>
                  <a:srgbClr val="000000"/>
                </a:solidFill>
              </a:rPr>
              <a:t>conditional</a:t>
            </a:r>
            <a:r>
              <a:rPr lang="en-US" sz="2800" dirty="0">
                <a:solidFill>
                  <a:srgbClr val="000000"/>
                </a:solidFill>
              </a:rPr>
              <a:t>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000000"/>
                </a:solidFill>
              </a:rPr>
              <a:t>Clearly there are differences between and event and a conditional.  But what are they?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26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8837</TotalTime>
  <Words>919</Words>
  <Application>Microsoft Office PowerPoint</Application>
  <PresentationFormat>Widescreen</PresentationFormat>
  <Paragraphs>114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Gotham Bold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Apone</dc:creator>
  <cp:lastModifiedBy>John B Schafer</cp:lastModifiedBy>
  <cp:revision>201</cp:revision>
  <dcterms:created xsi:type="dcterms:W3CDTF">2014-08-20T22:31:29Z</dcterms:created>
  <dcterms:modified xsi:type="dcterms:W3CDTF">2023-09-06T13:48:18Z</dcterms:modified>
</cp:coreProperties>
</file>