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505" r:id="rId2"/>
    <p:sldId id="504" r:id="rId3"/>
    <p:sldId id="484" r:id="rId4"/>
    <p:sldId id="487" r:id="rId5"/>
    <p:sldId id="488" r:id="rId6"/>
    <p:sldId id="489" r:id="rId7"/>
    <p:sldId id="490" r:id="rId8"/>
    <p:sldId id="491" r:id="rId9"/>
    <p:sldId id="492" r:id="rId10"/>
    <p:sldId id="493" r:id="rId11"/>
    <p:sldId id="494" r:id="rId12"/>
    <p:sldId id="495" r:id="rId13"/>
    <p:sldId id="496" r:id="rId14"/>
    <p:sldId id="497" r:id="rId15"/>
    <p:sldId id="498" r:id="rId16"/>
    <p:sldId id="499" r:id="rId17"/>
    <p:sldId id="500" r:id="rId18"/>
    <p:sldId id="501" r:id="rId19"/>
    <p:sldId id="502" r:id="rId20"/>
    <p:sldId id="503" r:id="rId21"/>
    <p:sldId id="405" r:id="rId22"/>
    <p:sldId id="483" r:id="rId23"/>
  </p:sldIdLst>
  <p:sldSz cx="12192000" cy="6858000"/>
  <p:notesSz cx="6858000" cy="9144000"/>
  <p:defaultTextStyle>
    <a:defPPr>
      <a:defRPr lang="en-US"/>
    </a:defPPr>
    <a:lvl1pPr marL="0" algn="l" defTabSz="9094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4563" algn="l" defTabSz="9094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09413" algn="l" defTabSz="9094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4121" algn="l" defTabSz="9094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18827" algn="l" defTabSz="9094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73678" algn="l" defTabSz="9094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28238" algn="l" defTabSz="9094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82800" algn="l" defTabSz="9094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37497" algn="l" defTabSz="9094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ADBC"/>
    <a:srgbClr val="00B0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0BA72-A5FD-41F6-B87F-0BE06D868F33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803B2-8D27-45D6-B660-C440AD9FD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83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94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4563" algn="l" defTabSz="9094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9413" algn="l" defTabSz="9094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4121" algn="l" defTabSz="9094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8827" algn="l" defTabSz="9094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3678" algn="l" defTabSz="9094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8238" algn="l" defTabSz="9094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2800" algn="l" defTabSz="9094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37497" algn="l" defTabSz="9094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And why is studying</a:t>
            </a:r>
            <a:r>
              <a:rPr lang="en-US" baseline="0" dirty="0"/>
              <a:t> computer science important to our country?</a:t>
            </a:r>
          </a:p>
          <a:p>
            <a:pPr marL="342900" indent="-342900">
              <a:buFont typeface="Arial"/>
              <a:buChar char="•"/>
            </a:pPr>
            <a:r>
              <a:rPr lang="en-US" baseline="0" dirty="0"/>
              <a:t>One good reason is this is where the jobs are.</a:t>
            </a:r>
          </a:p>
          <a:p>
            <a:pPr marL="342900" indent="-342900">
              <a:buFont typeface="Arial"/>
              <a:buChar char="•"/>
            </a:pPr>
            <a:r>
              <a:rPr lang="en-US" baseline="0" dirty="0"/>
              <a:t>Here are [CLICK] national projections on STEM jobs in our country from the Bureau of Labor Statistics</a:t>
            </a:r>
          </a:p>
          <a:p>
            <a:pPr marL="342900" indent="-342900">
              <a:buFont typeface="Arial"/>
              <a:buChar char="•"/>
            </a:pPr>
            <a:r>
              <a:rPr lang="en-US" baseline="0" dirty="0"/>
              <a:t>This graph shows that out of all the NEW “STEM” jobs in our economy, more than 60% will be in computing related occupations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869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And why is studying</a:t>
            </a:r>
            <a:r>
              <a:rPr lang="en-US" baseline="0" dirty="0"/>
              <a:t> computer science important to our country?</a:t>
            </a:r>
          </a:p>
          <a:p>
            <a:pPr marL="342900" indent="-342900">
              <a:buFont typeface="Arial"/>
              <a:buChar char="•"/>
            </a:pPr>
            <a:r>
              <a:rPr lang="en-US" baseline="0" dirty="0"/>
              <a:t>One good reason is this is where the jobs are.</a:t>
            </a:r>
          </a:p>
          <a:p>
            <a:pPr marL="342900" indent="-342900">
              <a:buFont typeface="Arial"/>
              <a:buChar char="•"/>
            </a:pPr>
            <a:r>
              <a:rPr lang="en-US" baseline="0" dirty="0"/>
              <a:t>Here are [CLICK] national projections on STEM jobs in our country from the Bureau of Labor Statistics</a:t>
            </a:r>
          </a:p>
          <a:p>
            <a:pPr marL="342900" indent="-342900">
              <a:buFont typeface="Arial"/>
              <a:buChar char="•"/>
            </a:pPr>
            <a:r>
              <a:rPr lang="en-US" baseline="0" dirty="0"/>
              <a:t>This graph shows that out of all the NEW “STEM” jobs in our economy, more than 60% will be in computing related occupations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90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And why is studying</a:t>
            </a:r>
            <a:r>
              <a:rPr lang="en-US" baseline="0" dirty="0"/>
              <a:t> computer science important to our country?</a:t>
            </a:r>
          </a:p>
          <a:p>
            <a:pPr marL="342900" indent="-342900">
              <a:buFont typeface="Arial"/>
              <a:buChar char="•"/>
            </a:pPr>
            <a:r>
              <a:rPr lang="en-US" baseline="0" dirty="0"/>
              <a:t>One good reason is this is where the jobs are.</a:t>
            </a:r>
          </a:p>
          <a:p>
            <a:pPr marL="342900" indent="-342900">
              <a:buFont typeface="Arial"/>
              <a:buChar char="•"/>
            </a:pPr>
            <a:r>
              <a:rPr lang="en-US" baseline="0" dirty="0"/>
              <a:t>Here are [CLICK] national projections on STEM jobs in our country from the Bureau of Labor Statistics</a:t>
            </a:r>
          </a:p>
          <a:p>
            <a:pPr marL="342900" indent="-342900">
              <a:buFont typeface="Arial"/>
              <a:buChar char="•"/>
            </a:pPr>
            <a:r>
              <a:rPr lang="en-US" baseline="0" dirty="0"/>
              <a:t>This graph shows that out of all the NEW “STEM” jobs in our economy, more than 60% will be in computing related occupations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919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And why is studying</a:t>
            </a:r>
            <a:r>
              <a:rPr lang="en-US" baseline="0" dirty="0"/>
              <a:t> computer science important to our country?</a:t>
            </a:r>
          </a:p>
          <a:p>
            <a:pPr marL="342900" indent="-342900">
              <a:buFont typeface="Arial"/>
              <a:buChar char="•"/>
            </a:pPr>
            <a:r>
              <a:rPr lang="en-US" baseline="0" dirty="0"/>
              <a:t>One good reason is this is where the jobs are.</a:t>
            </a:r>
          </a:p>
          <a:p>
            <a:pPr marL="342900" indent="-342900">
              <a:buFont typeface="Arial"/>
              <a:buChar char="•"/>
            </a:pPr>
            <a:r>
              <a:rPr lang="en-US" baseline="0" dirty="0"/>
              <a:t>Here are [CLICK] national projections on STEM jobs in our country from the Bureau of Labor Statistics</a:t>
            </a:r>
          </a:p>
          <a:p>
            <a:pPr marL="342900" indent="-342900">
              <a:buFont typeface="Arial"/>
              <a:buChar char="•"/>
            </a:pPr>
            <a:r>
              <a:rPr lang="en-US" baseline="0" dirty="0"/>
              <a:t>This graph shows that out of all the NEW “STEM” jobs in our economy, more than 60% will be in computing related occupations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919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And why is studying</a:t>
            </a:r>
            <a:r>
              <a:rPr lang="en-US" baseline="0" dirty="0"/>
              <a:t> computer science important to our country?</a:t>
            </a:r>
          </a:p>
          <a:p>
            <a:pPr marL="342900" indent="-342900">
              <a:buFont typeface="Arial"/>
              <a:buChar char="•"/>
            </a:pPr>
            <a:r>
              <a:rPr lang="en-US" baseline="0" dirty="0"/>
              <a:t>One good reason is this is where the jobs are.</a:t>
            </a:r>
          </a:p>
          <a:p>
            <a:pPr marL="342900" indent="-342900">
              <a:buFont typeface="Arial"/>
              <a:buChar char="•"/>
            </a:pPr>
            <a:r>
              <a:rPr lang="en-US" baseline="0" dirty="0"/>
              <a:t>Here are [CLICK] national projections on STEM jobs in our country from the Bureau of Labor Statistics</a:t>
            </a:r>
          </a:p>
          <a:p>
            <a:pPr marL="342900" indent="-342900">
              <a:buFont typeface="Arial"/>
              <a:buChar char="•"/>
            </a:pPr>
            <a:r>
              <a:rPr lang="en-US" baseline="0" dirty="0"/>
              <a:t>This graph shows that out of all the NEW “STEM” jobs in our economy, more than 60% will be in computing related occupations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919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And why is studying</a:t>
            </a:r>
            <a:r>
              <a:rPr lang="en-US" baseline="0" dirty="0"/>
              <a:t> computer science important to our country?</a:t>
            </a:r>
          </a:p>
          <a:p>
            <a:pPr marL="342900" indent="-342900">
              <a:buFont typeface="Arial"/>
              <a:buChar char="•"/>
            </a:pPr>
            <a:r>
              <a:rPr lang="en-US" baseline="0" dirty="0"/>
              <a:t>One good reason is this is where the jobs are.</a:t>
            </a:r>
          </a:p>
          <a:p>
            <a:pPr marL="342900" indent="-342900">
              <a:buFont typeface="Arial"/>
              <a:buChar char="•"/>
            </a:pPr>
            <a:r>
              <a:rPr lang="en-US" baseline="0" dirty="0"/>
              <a:t>Here are [CLICK] national projections on STEM jobs in our country from the Bureau of Labor Statistics</a:t>
            </a:r>
          </a:p>
          <a:p>
            <a:pPr marL="342900" indent="-342900">
              <a:buFont typeface="Arial"/>
              <a:buChar char="•"/>
            </a:pPr>
            <a:r>
              <a:rPr lang="en-US" baseline="0" dirty="0"/>
              <a:t>This graph shows that out of all the NEW “STEM” jobs in our economy, more than 60% will be in computing related occupations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187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And why is studying</a:t>
            </a:r>
            <a:r>
              <a:rPr lang="en-US" baseline="0" dirty="0"/>
              <a:t> computer science important to our country?</a:t>
            </a:r>
          </a:p>
          <a:p>
            <a:pPr marL="342900" indent="-342900">
              <a:buFont typeface="Arial"/>
              <a:buChar char="•"/>
            </a:pPr>
            <a:r>
              <a:rPr lang="en-US" baseline="0" dirty="0"/>
              <a:t>One good reason is this is where the jobs are.</a:t>
            </a:r>
          </a:p>
          <a:p>
            <a:pPr marL="342900" indent="-342900">
              <a:buFont typeface="Arial"/>
              <a:buChar char="•"/>
            </a:pPr>
            <a:r>
              <a:rPr lang="en-US" baseline="0" dirty="0"/>
              <a:t>Here are [CLICK] national projections on STEM jobs in our country from the Bureau of Labor Statistics</a:t>
            </a:r>
          </a:p>
          <a:p>
            <a:pPr marL="342900" indent="-342900">
              <a:buFont typeface="Arial"/>
              <a:buChar char="•"/>
            </a:pPr>
            <a:r>
              <a:rPr lang="en-US" baseline="0" dirty="0"/>
              <a:t>This graph shows that out of all the NEW “STEM” jobs in our economy, more than 60% will be in computing related occupations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5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And why is studying</a:t>
            </a:r>
            <a:r>
              <a:rPr lang="en-US" baseline="0" dirty="0"/>
              <a:t> computer science important to our country?</a:t>
            </a:r>
          </a:p>
          <a:p>
            <a:pPr marL="342900" indent="-342900">
              <a:buFont typeface="Arial"/>
              <a:buChar char="•"/>
            </a:pPr>
            <a:r>
              <a:rPr lang="en-US" baseline="0" dirty="0"/>
              <a:t>One good reason is this is where the jobs are.</a:t>
            </a:r>
          </a:p>
          <a:p>
            <a:pPr marL="342900" indent="-342900">
              <a:buFont typeface="Arial"/>
              <a:buChar char="•"/>
            </a:pPr>
            <a:r>
              <a:rPr lang="en-US" baseline="0" dirty="0"/>
              <a:t>Here are [CLICK] national projections on STEM jobs in our country from the Bureau of Labor Statistics</a:t>
            </a:r>
          </a:p>
          <a:p>
            <a:pPr marL="342900" indent="-342900">
              <a:buFont typeface="Arial"/>
              <a:buChar char="•"/>
            </a:pPr>
            <a:r>
              <a:rPr lang="en-US" baseline="0" dirty="0"/>
              <a:t>This graph shows that out of all the NEW “STEM” jobs in our economy, more than 60% will be in computing related occupations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01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And why is studying</a:t>
            </a:r>
            <a:r>
              <a:rPr lang="en-US" baseline="0" dirty="0"/>
              <a:t> computer science important to our country?</a:t>
            </a:r>
          </a:p>
          <a:p>
            <a:pPr marL="342900" indent="-342900">
              <a:buFont typeface="Arial"/>
              <a:buChar char="•"/>
            </a:pPr>
            <a:r>
              <a:rPr lang="en-US" baseline="0" dirty="0"/>
              <a:t>One good reason is this is where the jobs are.</a:t>
            </a:r>
          </a:p>
          <a:p>
            <a:pPr marL="342900" indent="-342900">
              <a:buFont typeface="Arial"/>
              <a:buChar char="•"/>
            </a:pPr>
            <a:r>
              <a:rPr lang="en-US" baseline="0" dirty="0"/>
              <a:t>Here are [CLICK] national projections on STEM jobs in our country from the Bureau of Labor Statistics</a:t>
            </a:r>
          </a:p>
          <a:p>
            <a:pPr marL="342900" indent="-342900">
              <a:buFont typeface="Arial"/>
              <a:buChar char="•"/>
            </a:pPr>
            <a:r>
              <a:rPr lang="en-US" baseline="0" dirty="0"/>
              <a:t>This graph shows that out of all the NEW “STEM” jobs in our economy, more than 60% will be in computing related occupations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316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And why is studying</a:t>
            </a:r>
            <a:r>
              <a:rPr lang="en-US" baseline="0" dirty="0"/>
              <a:t> computer science important to our country?</a:t>
            </a:r>
          </a:p>
          <a:p>
            <a:pPr marL="342900" indent="-342900">
              <a:buFont typeface="Arial"/>
              <a:buChar char="•"/>
            </a:pPr>
            <a:r>
              <a:rPr lang="en-US" baseline="0" dirty="0"/>
              <a:t>One good reason is this is where the jobs are.</a:t>
            </a:r>
          </a:p>
          <a:p>
            <a:pPr marL="342900" indent="-342900">
              <a:buFont typeface="Arial"/>
              <a:buChar char="•"/>
            </a:pPr>
            <a:r>
              <a:rPr lang="en-US" baseline="0" dirty="0"/>
              <a:t>Here are [CLICK] national projections on STEM jobs in our country from the Bureau of Labor Statistics</a:t>
            </a:r>
          </a:p>
          <a:p>
            <a:pPr marL="342900" indent="-342900">
              <a:buFont typeface="Arial"/>
              <a:buChar char="•"/>
            </a:pPr>
            <a:r>
              <a:rPr lang="en-US" baseline="0" dirty="0"/>
              <a:t>This graph shows that out of all the NEW “STEM” jobs in our economy, more than 60% will be in computing related occupations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38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And why is studying</a:t>
            </a:r>
            <a:r>
              <a:rPr lang="en-US" baseline="0" dirty="0"/>
              <a:t> computer science important to our country?</a:t>
            </a:r>
          </a:p>
          <a:p>
            <a:pPr marL="342900" indent="-342900">
              <a:buFont typeface="Arial"/>
              <a:buChar char="•"/>
            </a:pPr>
            <a:r>
              <a:rPr lang="en-US" baseline="0" dirty="0"/>
              <a:t>One good reason is this is where the jobs are.</a:t>
            </a:r>
          </a:p>
          <a:p>
            <a:pPr marL="342900" indent="-342900">
              <a:buFont typeface="Arial"/>
              <a:buChar char="•"/>
            </a:pPr>
            <a:r>
              <a:rPr lang="en-US" baseline="0" dirty="0"/>
              <a:t>Here are [CLICK] national projections on STEM jobs in our country from the Bureau of Labor Statistics</a:t>
            </a:r>
          </a:p>
          <a:p>
            <a:pPr marL="342900" indent="-342900">
              <a:buFont typeface="Arial"/>
              <a:buChar char="•"/>
            </a:pPr>
            <a:r>
              <a:rPr lang="en-US" baseline="0" dirty="0"/>
              <a:t>This graph shows that out of all the NEW “STEM” jobs in our economy, more than 60% will be in computing related occupations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72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And why is studying</a:t>
            </a:r>
            <a:r>
              <a:rPr lang="en-US" baseline="0" dirty="0"/>
              <a:t> computer science important to our country?</a:t>
            </a:r>
          </a:p>
          <a:p>
            <a:pPr marL="342900" indent="-342900">
              <a:buFont typeface="Arial"/>
              <a:buChar char="•"/>
            </a:pPr>
            <a:r>
              <a:rPr lang="en-US" baseline="0" dirty="0"/>
              <a:t>One good reason is this is where the jobs are.</a:t>
            </a:r>
          </a:p>
          <a:p>
            <a:pPr marL="342900" indent="-342900">
              <a:buFont typeface="Arial"/>
              <a:buChar char="•"/>
            </a:pPr>
            <a:r>
              <a:rPr lang="en-US" baseline="0" dirty="0"/>
              <a:t>Here are [CLICK] national projections on STEM jobs in our country from the Bureau of Labor Statistics</a:t>
            </a:r>
          </a:p>
          <a:p>
            <a:pPr marL="342900" indent="-342900">
              <a:buFont typeface="Arial"/>
              <a:buChar char="•"/>
            </a:pPr>
            <a:r>
              <a:rPr lang="en-US" baseline="0" dirty="0"/>
              <a:t>This graph shows that out of all the NEW “STEM” jobs in our economy, more than 60% will be in computing related occupations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104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4563" indent="0" algn="ctr">
              <a:buNone/>
              <a:defRPr sz="2000"/>
            </a:lvl2pPr>
            <a:lvl3pPr marL="909413" indent="0" algn="ctr">
              <a:buNone/>
              <a:defRPr sz="1900"/>
            </a:lvl3pPr>
            <a:lvl4pPr marL="1364121" indent="0" algn="ctr">
              <a:buNone/>
              <a:defRPr sz="1600"/>
            </a:lvl4pPr>
            <a:lvl5pPr marL="1818827" indent="0" algn="ctr">
              <a:buNone/>
              <a:defRPr sz="1600"/>
            </a:lvl5pPr>
            <a:lvl6pPr marL="2273678" indent="0" algn="ctr">
              <a:buNone/>
              <a:defRPr sz="1600"/>
            </a:lvl6pPr>
            <a:lvl7pPr marL="2728238" indent="0" algn="ctr">
              <a:buNone/>
              <a:defRPr sz="1600"/>
            </a:lvl7pPr>
            <a:lvl8pPr marL="3182800" indent="0" algn="ctr">
              <a:buNone/>
              <a:defRPr sz="1600"/>
            </a:lvl8pPr>
            <a:lvl9pPr marL="363749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E942-620F-48B1-A26D-F9776A4A9878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C312-8400-4348-8A67-80D9535E0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6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E942-620F-48B1-A26D-F9776A4A9878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C312-8400-4348-8A67-80D9535E0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12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39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39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E942-620F-48B1-A26D-F9776A4A9878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C312-8400-4348-8A67-80D9535E0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48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E942-620F-48B1-A26D-F9776A4A9878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C312-8400-4348-8A67-80D9535E0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08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03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45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94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41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188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736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282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82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374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E942-620F-48B1-A26D-F9776A4A9878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C312-8400-4348-8A67-80D9535E0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8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E942-620F-48B1-A26D-F9776A4A9878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C312-8400-4348-8A67-80D9535E0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55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563" indent="0">
              <a:buNone/>
              <a:defRPr sz="2000" b="1"/>
            </a:lvl2pPr>
            <a:lvl3pPr marL="909413" indent="0">
              <a:buNone/>
              <a:defRPr sz="1900" b="1"/>
            </a:lvl3pPr>
            <a:lvl4pPr marL="1364121" indent="0">
              <a:buNone/>
              <a:defRPr sz="1600" b="1"/>
            </a:lvl4pPr>
            <a:lvl5pPr marL="1818827" indent="0">
              <a:buNone/>
              <a:defRPr sz="1600" b="1"/>
            </a:lvl5pPr>
            <a:lvl6pPr marL="2273678" indent="0">
              <a:buNone/>
              <a:defRPr sz="1600" b="1"/>
            </a:lvl6pPr>
            <a:lvl7pPr marL="2728238" indent="0">
              <a:buNone/>
              <a:defRPr sz="1600" b="1"/>
            </a:lvl7pPr>
            <a:lvl8pPr marL="3182800" indent="0">
              <a:buNone/>
              <a:defRPr sz="1600" b="1"/>
            </a:lvl8pPr>
            <a:lvl9pPr marL="363749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563" indent="0">
              <a:buNone/>
              <a:defRPr sz="2000" b="1"/>
            </a:lvl2pPr>
            <a:lvl3pPr marL="909413" indent="0">
              <a:buNone/>
              <a:defRPr sz="1900" b="1"/>
            </a:lvl3pPr>
            <a:lvl4pPr marL="1364121" indent="0">
              <a:buNone/>
              <a:defRPr sz="1600" b="1"/>
            </a:lvl4pPr>
            <a:lvl5pPr marL="1818827" indent="0">
              <a:buNone/>
              <a:defRPr sz="1600" b="1"/>
            </a:lvl5pPr>
            <a:lvl6pPr marL="2273678" indent="0">
              <a:buNone/>
              <a:defRPr sz="1600" b="1"/>
            </a:lvl6pPr>
            <a:lvl7pPr marL="2728238" indent="0">
              <a:buNone/>
              <a:defRPr sz="1600" b="1"/>
            </a:lvl7pPr>
            <a:lvl8pPr marL="3182800" indent="0">
              <a:buNone/>
              <a:defRPr sz="1600" b="1"/>
            </a:lvl8pPr>
            <a:lvl9pPr marL="363749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E942-620F-48B1-A26D-F9776A4A9878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C312-8400-4348-8A67-80D9535E0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4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E942-620F-48B1-A26D-F9776A4A9878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C312-8400-4348-8A67-80D9535E0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98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E942-620F-48B1-A26D-F9776A4A9878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C312-8400-4348-8A67-80D9535E0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5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0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4563" indent="0">
              <a:buNone/>
              <a:defRPr sz="1500"/>
            </a:lvl2pPr>
            <a:lvl3pPr marL="909413" indent="0">
              <a:buNone/>
              <a:defRPr sz="1200"/>
            </a:lvl3pPr>
            <a:lvl4pPr marL="1364121" indent="0">
              <a:buNone/>
              <a:defRPr sz="1100"/>
            </a:lvl4pPr>
            <a:lvl5pPr marL="1818827" indent="0">
              <a:buNone/>
              <a:defRPr sz="1100"/>
            </a:lvl5pPr>
            <a:lvl6pPr marL="2273678" indent="0">
              <a:buNone/>
              <a:defRPr sz="1100"/>
            </a:lvl6pPr>
            <a:lvl7pPr marL="2728238" indent="0">
              <a:buNone/>
              <a:defRPr sz="1100"/>
            </a:lvl7pPr>
            <a:lvl8pPr marL="3182800" indent="0">
              <a:buNone/>
              <a:defRPr sz="1100"/>
            </a:lvl8pPr>
            <a:lvl9pPr marL="363749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E942-620F-48B1-A26D-F9776A4A9878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C312-8400-4348-8A67-80D9535E0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87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70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4563" indent="0">
              <a:buNone/>
              <a:defRPr sz="2800"/>
            </a:lvl2pPr>
            <a:lvl3pPr marL="909413" indent="0">
              <a:buNone/>
              <a:defRPr sz="2400"/>
            </a:lvl3pPr>
            <a:lvl4pPr marL="1364121" indent="0">
              <a:buNone/>
              <a:defRPr sz="2000"/>
            </a:lvl4pPr>
            <a:lvl5pPr marL="1818827" indent="0">
              <a:buNone/>
              <a:defRPr sz="2000"/>
            </a:lvl5pPr>
            <a:lvl6pPr marL="2273678" indent="0">
              <a:buNone/>
              <a:defRPr sz="2000"/>
            </a:lvl6pPr>
            <a:lvl7pPr marL="2728238" indent="0">
              <a:buNone/>
              <a:defRPr sz="2000"/>
            </a:lvl7pPr>
            <a:lvl8pPr marL="3182800" indent="0">
              <a:buNone/>
              <a:defRPr sz="2000"/>
            </a:lvl8pPr>
            <a:lvl9pPr marL="363749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4563" indent="0">
              <a:buNone/>
              <a:defRPr sz="1500"/>
            </a:lvl2pPr>
            <a:lvl3pPr marL="909413" indent="0">
              <a:buNone/>
              <a:defRPr sz="1200"/>
            </a:lvl3pPr>
            <a:lvl4pPr marL="1364121" indent="0">
              <a:buNone/>
              <a:defRPr sz="1100"/>
            </a:lvl4pPr>
            <a:lvl5pPr marL="1818827" indent="0">
              <a:buNone/>
              <a:defRPr sz="1100"/>
            </a:lvl5pPr>
            <a:lvl6pPr marL="2273678" indent="0">
              <a:buNone/>
              <a:defRPr sz="1100"/>
            </a:lvl6pPr>
            <a:lvl7pPr marL="2728238" indent="0">
              <a:buNone/>
              <a:defRPr sz="1100"/>
            </a:lvl7pPr>
            <a:lvl8pPr marL="3182800" indent="0">
              <a:buNone/>
              <a:defRPr sz="1100"/>
            </a:lvl8pPr>
            <a:lvl9pPr marL="363749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E942-620F-48B1-A26D-F9776A4A9878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2C312-8400-4348-8A67-80D9535E0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0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000" tIns="45718" rIns="91000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000" tIns="45718" rIns="91000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000" tIns="45718" rIns="910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FE942-620F-48B1-A26D-F9776A4A9878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000" tIns="45718" rIns="910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000" tIns="45718" rIns="910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2C312-8400-4348-8A67-80D9535E0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04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0941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426" indent="-227426" algn="l" defTabSz="90941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2278" indent="-227426" algn="l" defTabSz="909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6838" indent="-227426" algn="l" defTabSz="909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1400" indent="-227426" algn="l" defTabSz="909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45980" indent="-227426" algn="l" defTabSz="909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00813" indent="-227426" algn="l" defTabSz="909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55521" indent="-227426" algn="l" defTabSz="909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0227" indent="-227426" algn="l" defTabSz="909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5078" indent="-227426" algn="l" defTabSz="9094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94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4563" algn="l" defTabSz="9094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9413" algn="l" defTabSz="9094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121" algn="l" defTabSz="9094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827" algn="l" defTabSz="9094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73678" algn="l" defTabSz="9094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28238" algn="l" defTabSz="9094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82800" algn="l" defTabSz="9094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37497" algn="l" defTabSz="9094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xmV5uHWNa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C1-getting-loopy.mp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381650"/>
            <a:ext cx="12192000" cy="3476625"/>
          </a:xfrm>
          <a:prstGeom prst="rect">
            <a:avLst/>
          </a:prstGeom>
          <a:solidFill>
            <a:srgbClr val="00AD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0" tIns="45718" rIns="91000" bIns="45718" rtlCol="0" anchor="ctr"/>
          <a:lstStyle/>
          <a:p>
            <a:pPr algn="ctr"/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0" y="350261"/>
            <a:ext cx="9144000" cy="2340139"/>
          </a:xfrm>
        </p:spPr>
        <p:txBody>
          <a:bodyPr>
            <a:normAutofit/>
          </a:bodyPr>
          <a:lstStyle/>
          <a:p>
            <a:br>
              <a:rPr lang="en-US" sz="4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4400" dirty="0">
                <a:latin typeface="Helvetica" panose="020B0604020202020204" pitchFamily="34" charset="0"/>
                <a:cs typeface="Helvetica" panose="020B0604020202020204" pitchFamily="34" charset="0"/>
              </a:rPr>
              <a:t>Getting Loopy</a:t>
            </a:r>
          </a:p>
        </p:txBody>
      </p:sp>
      <p:sp>
        <p:nvSpPr>
          <p:cNvPr id="5" name="Subtitle 6"/>
          <p:cNvSpPr txBox="1">
            <a:spLocks/>
          </p:cNvSpPr>
          <p:nvPr/>
        </p:nvSpPr>
        <p:spPr>
          <a:xfrm>
            <a:off x="5907741" y="4075895"/>
            <a:ext cx="5522259" cy="779285"/>
          </a:xfrm>
          <a:prstGeom prst="rect">
            <a:avLst/>
          </a:prstGeom>
        </p:spPr>
        <p:txBody>
          <a:bodyPr vert="horz" lIns="91000" tIns="45718" rIns="91000" bIns="45718" rtlCol="0">
            <a:noAutofit/>
          </a:bodyPr>
          <a:lstStyle>
            <a:lvl1pPr marL="0" indent="0" algn="ctr" defTabSz="90941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563" indent="0" algn="ctr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413" indent="0" algn="ctr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121" indent="0" algn="ctr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8827" indent="0" algn="ctr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3678" indent="0" algn="ctr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8238" indent="0" algn="ctr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2800" indent="0" algn="ctr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7497" indent="0" algn="ctr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153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code.org/curriculum/course1/12/iter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729" y="-604355"/>
            <a:ext cx="6294119" cy="739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422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0"/>
            <a:ext cx="12192000" cy="866775"/>
          </a:xfrm>
          <a:prstGeom prst="rect">
            <a:avLst/>
          </a:prstGeom>
          <a:solidFill>
            <a:srgbClr val="00AD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28" tIns="45718" rIns="89928" bIns="45718" rtlCol="0" anchor="ctr"/>
          <a:lstStyle/>
          <a:p>
            <a:pPr algn="ctr"/>
            <a:endParaRPr lang="en-US"/>
          </a:p>
        </p:txBody>
      </p:sp>
      <p:sp>
        <p:nvSpPr>
          <p:cNvPr id="8" name="Shape 175"/>
          <p:cNvSpPr txBox="1">
            <a:spLocks/>
          </p:cNvSpPr>
          <p:nvPr/>
        </p:nvSpPr>
        <p:spPr>
          <a:xfrm>
            <a:off x="928447" y="1244407"/>
            <a:ext cx="8016599" cy="527928"/>
          </a:xfrm>
          <a:prstGeom prst="rect">
            <a:avLst/>
          </a:prstGeom>
          <a:noFill/>
          <a:ln>
            <a:noFill/>
          </a:ln>
        </p:spPr>
        <p:txBody>
          <a:bodyPr vert="horz" lIns="78613" tIns="40050" rIns="78613" bIns="4005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3333"/>
              </a:lnSpc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" sz="3500" dirty="0">
                <a:latin typeface="Helvetica" panose="020B0604020202020204" pitchFamily="34" charset="0"/>
                <a:cs typeface="Helvetica" panose="020B0604020202020204" pitchFamily="34" charset="0"/>
              </a:rPr>
              <a:t>Where DID we use a loop?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44" y="1938337"/>
            <a:ext cx="9966277" cy="46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231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0"/>
            <a:ext cx="12192000" cy="866775"/>
          </a:xfrm>
          <a:prstGeom prst="rect">
            <a:avLst/>
          </a:prstGeom>
          <a:solidFill>
            <a:srgbClr val="00AD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28" tIns="45718" rIns="89928" bIns="45718" rtlCol="0" anchor="ctr"/>
          <a:lstStyle/>
          <a:p>
            <a:pPr algn="ctr"/>
            <a:endParaRPr lang="en-US"/>
          </a:p>
        </p:txBody>
      </p:sp>
      <p:sp>
        <p:nvSpPr>
          <p:cNvPr id="8" name="Shape 175"/>
          <p:cNvSpPr txBox="1">
            <a:spLocks/>
          </p:cNvSpPr>
          <p:nvPr/>
        </p:nvSpPr>
        <p:spPr>
          <a:xfrm>
            <a:off x="927733" y="1141204"/>
            <a:ext cx="10365107" cy="642896"/>
          </a:xfrm>
          <a:prstGeom prst="rect">
            <a:avLst/>
          </a:prstGeom>
          <a:noFill/>
          <a:ln>
            <a:noFill/>
          </a:ln>
        </p:spPr>
        <p:txBody>
          <a:bodyPr vert="horz" wrap="square" lIns="78613" tIns="40050" rIns="78613" bIns="4005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3333"/>
              </a:lnSpc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" dirty="0">
                <a:latin typeface="Helvetica" panose="020B0604020202020204" pitchFamily="34" charset="0"/>
                <a:cs typeface="Helvetica" panose="020B0604020202020204" pitchFamily="34" charset="0"/>
              </a:rPr>
              <a:t>Getting Loopy Unplugged Activity  </a:t>
            </a:r>
          </a:p>
        </p:txBody>
      </p:sp>
      <p:sp>
        <p:nvSpPr>
          <p:cNvPr id="6" name="Shape 191"/>
          <p:cNvSpPr txBox="1">
            <a:spLocks/>
          </p:cNvSpPr>
          <p:nvPr/>
        </p:nvSpPr>
        <p:spPr>
          <a:xfrm>
            <a:off x="1042480" y="2286008"/>
            <a:ext cx="10688727" cy="4381501"/>
          </a:xfrm>
          <a:prstGeom prst="rect">
            <a:avLst/>
          </a:prstGeom>
        </p:spPr>
        <p:txBody>
          <a:bodyPr vert="horz" lIns="89928" tIns="45718" rIns="89928" bIns="45718" rtlCol="0">
            <a:normAutofit/>
          </a:bodyPr>
          <a:lstStyle>
            <a:lvl1pPr marL="227426" indent="-227426" algn="l" defTabSz="90941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278" indent="-227426" algn="l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6838" indent="-227426" algn="l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1400" indent="-227426" algn="l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5980" indent="-227426" algn="l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0813" indent="-227426" algn="l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5521" indent="-227426" algn="l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0227" indent="-227426" algn="l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5078" indent="-227426" algn="l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000000"/>
                </a:solidFill>
              </a:rPr>
              <a:t>What would the look like if we only repeated the main part 2 times?  What about 100 times?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endParaRPr lang="en-US" sz="3200" dirty="0">
              <a:solidFill>
                <a:srgbClr val="000000"/>
              </a:solidFill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000000"/>
                </a:solidFill>
              </a:rPr>
              <a:t>Could we use the same loops with different dance moves?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endParaRPr lang="en-US" sz="3200" dirty="0">
              <a:solidFill>
                <a:srgbClr val="000000"/>
              </a:solidFill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000000"/>
                </a:solidFill>
              </a:rPr>
              <a:t>Can you think of any dances that are done inside a loop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endParaRPr lang="en-US" sz="3200" dirty="0">
              <a:solidFill>
                <a:srgbClr val="000000"/>
              </a:solidFill>
            </a:endParaRPr>
          </a:p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endParaRPr lang="en-US" sz="3200" dirty="0">
              <a:solidFill>
                <a:srgbClr val="000000"/>
              </a:solidFill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endParaRPr lang="en-US" sz="3200" dirty="0">
              <a:solidFill>
                <a:srgbClr val="00000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94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0"/>
            <a:ext cx="12192000" cy="866775"/>
          </a:xfrm>
          <a:prstGeom prst="rect">
            <a:avLst/>
          </a:prstGeom>
          <a:solidFill>
            <a:srgbClr val="00AD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28" tIns="45718" rIns="89928" bIns="45718" rtlCol="0" anchor="ctr"/>
          <a:lstStyle/>
          <a:p>
            <a:pPr algn="ctr"/>
            <a:endParaRPr lang="en-US"/>
          </a:p>
        </p:txBody>
      </p:sp>
      <p:sp>
        <p:nvSpPr>
          <p:cNvPr id="8" name="Shape 175"/>
          <p:cNvSpPr txBox="1">
            <a:spLocks/>
          </p:cNvSpPr>
          <p:nvPr/>
        </p:nvSpPr>
        <p:spPr>
          <a:xfrm>
            <a:off x="928447" y="1244407"/>
            <a:ext cx="8016599" cy="527928"/>
          </a:xfrm>
          <a:prstGeom prst="rect">
            <a:avLst/>
          </a:prstGeom>
          <a:noFill/>
          <a:ln>
            <a:noFill/>
          </a:ln>
        </p:spPr>
        <p:txBody>
          <a:bodyPr vert="horz" lIns="78613" tIns="40050" rIns="78613" bIns="4005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3333"/>
              </a:lnSpc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" sz="3500" dirty="0">
                <a:latin typeface="Helvetica" panose="020B0604020202020204" pitchFamily="34" charset="0"/>
                <a:cs typeface="Helvetica" panose="020B0604020202020204" pitchFamily="34" charset="0"/>
              </a:rPr>
              <a:t>Where COULD we have used loops?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44" y="1938337"/>
            <a:ext cx="9966277" cy="46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505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code.org/curriculum/course1/12/iter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35" y="-604355"/>
            <a:ext cx="6294119" cy="739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365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code.org/curriculum/course1/12/iter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35" y="-604355"/>
            <a:ext cx="6294119" cy="739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445459" y="600501"/>
            <a:ext cx="201986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445459" y="601215"/>
            <a:ext cx="2019868" cy="122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68" tIns="45718" rIns="90368" bIns="45718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76215" y="150839"/>
            <a:ext cx="1160060" cy="1009935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68" tIns="45718" rIns="90368" bIns="45718"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023090" y="200111"/>
            <a:ext cx="423081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0368" tIns="45718" rIns="90368" bIns="45718" rtlCol="0">
            <a:spAutoFit/>
          </a:bodyPr>
          <a:lstStyle/>
          <a:p>
            <a:r>
              <a:rPr lang="en-US" sz="28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95891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code.org/curriculum/course1/12/iter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35" y="-604355"/>
            <a:ext cx="6294119" cy="739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445459" y="600501"/>
            <a:ext cx="201986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445459" y="601215"/>
            <a:ext cx="2019868" cy="122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68" tIns="45718" rIns="90368" bIns="45718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07791" y="1640719"/>
            <a:ext cx="2019868" cy="122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68" tIns="45718" rIns="90368" bIns="45718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76215" y="150839"/>
            <a:ext cx="1160060" cy="1009935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68" tIns="45718" rIns="90368" bIns="45718"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285397" y="1257900"/>
            <a:ext cx="2322395" cy="1009935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68" tIns="45718" rIns="90368" bIns="45718"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23090" y="200111"/>
            <a:ext cx="423081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0368" tIns="45718" rIns="90368" bIns="45718" rtlCol="0">
            <a:spAutoFit/>
          </a:bodyPr>
          <a:lstStyle/>
          <a:p>
            <a:r>
              <a:rPr lang="en-US" sz="2800" b="1" dirty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41599" y="1378395"/>
            <a:ext cx="423081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0368" tIns="45718" rIns="90368" bIns="45718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34336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code.org/curriculum/course1/12/iter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35" y="-604355"/>
            <a:ext cx="6294119" cy="739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445459" y="600501"/>
            <a:ext cx="201986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445459" y="601215"/>
            <a:ext cx="2019868" cy="122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68" tIns="45718" rIns="90368" bIns="45718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07791" y="1640719"/>
            <a:ext cx="2019868" cy="122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68" tIns="45718" rIns="90368" bIns="45718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45459" y="2732539"/>
            <a:ext cx="2019868" cy="122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68" tIns="45718" rIns="90368" bIns="45718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07791" y="3891892"/>
            <a:ext cx="2019868" cy="122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68" tIns="45718" rIns="90368" bIns="45718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45459" y="4916182"/>
            <a:ext cx="2019868" cy="122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68" tIns="45718" rIns="90368" bIns="45718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76215" y="150839"/>
            <a:ext cx="1160060" cy="1009935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68" tIns="45718" rIns="90368" bIns="45718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176215" y="2288987"/>
            <a:ext cx="1160060" cy="1009935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68" tIns="45718" rIns="90368" bIns="45718"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76215" y="4411215"/>
            <a:ext cx="1160060" cy="1009935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68" tIns="45718" rIns="90368" bIns="45718"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285397" y="1257900"/>
            <a:ext cx="2322395" cy="1009935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68" tIns="45718" rIns="90368" bIns="45718"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7" name="Oval 16"/>
          <p:cNvSpPr/>
          <p:nvPr/>
        </p:nvSpPr>
        <p:spPr>
          <a:xfrm>
            <a:off x="4342261" y="3298280"/>
            <a:ext cx="2322395" cy="1369327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68" tIns="45718" rIns="90368" bIns="45718"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023090" y="200111"/>
            <a:ext cx="423081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0368" tIns="45718" rIns="90368" bIns="45718" rtlCol="0">
            <a:spAutoFit/>
          </a:bodyPr>
          <a:lstStyle/>
          <a:p>
            <a:r>
              <a:rPr lang="en-US" sz="2800" b="1" dirty="0"/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23090" y="2331439"/>
            <a:ext cx="423081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0368" tIns="45718" rIns="90368" bIns="45718" rtlCol="0">
            <a:spAutoFit/>
          </a:bodyPr>
          <a:lstStyle/>
          <a:p>
            <a:r>
              <a:rPr lang="en-US" sz="2800" b="1" dirty="0"/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81092" y="4724479"/>
            <a:ext cx="423081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0368" tIns="45718" rIns="90368" bIns="45718" rtlCol="0">
            <a:spAutoFit/>
          </a:bodyPr>
          <a:lstStyle/>
          <a:p>
            <a:r>
              <a:rPr lang="en-US" sz="2800" b="1" dirty="0"/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43943" y="3400567"/>
            <a:ext cx="423081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0368" tIns="45718" rIns="90368" bIns="45718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41599" y="1378395"/>
            <a:ext cx="423081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0368" tIns="45718" rIns="90368" bIns="45718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2207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code.org/curriculum/course1/12/iter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35" y="-604355"/>
            <a:ext cx="6294119" cy="739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445459" y="600501"/>
            <a:ext cx="201986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445459" y="601215"/>
            <a:ext cx="2019868" cy="122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68" tIns="45718" rIns="90368" bIns="45718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07791" y="1640719"/>
            <a:ext cx="2019868" cy="122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68" tIns="45718" rIns="90368" bIns="45718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45459" y="2732539"/>
            <a:ext cx="2019868" cy="122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68" tIns="45718" rIns="90368" bIns="45718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07791" y="3891892"/>
            <a:ext cx="2019868" cy="122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68" tIns="45718" rIns="90368" bIns="45718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45459" y="4916182"/>
            <a:ext cx="2019868" cy="122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68" tIns="45718" rIns="90368" bIns="45718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76215" y="150839"/>
            <a:ext cx="1160060" cy="1009935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68" tIns="45718" rIns="90368" bIns="45718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176215" y="2288987"/>
            <a:ext cx="1160060" cy="1009935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68" tIns="45718" rIns="90368" bIns="45718"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76215" y="4411215"/>
            <a:ext cx="1160060" cy="1009935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68" tIns="45718" rIns="90368" bIns="45718"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285400" y="1257900"/>
            <a:ext cx="1218061" cy="1009935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68" tIns="45718" rIns="90368" bIns="45718"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23090" y="200111"/>
            <a:ext cx="423081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0368" tIns="45718" rIns="90368" bIns="45718" rtlCol="0">
            <a:spAutoFit/>
          </a:bodyPr>
          <a:lstStyle/>
          <a:p>
            <a:r>
              <a:rPr lang="en-US" sz="2800" b="1" dirty="0"/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23090" y="2331439"/>
            <a:ext cx="423081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0368" tIns="45718" rIns="90368" bIns="45718" rtlCol="0">
            <a:spAutoFit/>
          </a:bodyPr>
          <a:lstStyle/>
          <a:p>
            <a:r>
              <a:rPr lang="en-US" sz="2800" b="1" dirty="0"/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81092" y="4724479"/>
            <a:ext cx="423081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0368" tIns="45718" rIns="90368" bIns="45718" rtlCol="0">
            <a:spAutoFit/>
          </a:bodyPr>
          <a:lstStyle/>
          <a:p>
            <a:r>
              <a:rPr lang="en-US" sz="2800" b="1" dirty="0"/>
              <a:t>3</a:t>
            </a:r>
          </a:p>
        </p:txBody>
      </p:sp>
      <p:sp>
        <p:nvSpPr>
          <p:cNvPr id="23" name="Oval 22"/>
          <p:cNvSpPr/>
          <p:nvPr/>
        </p:nvSpPr>
        <p:spPr>
          <a:xfrm>
            <a:off x="5503460" y="1273820"/>
            <a:ext cx="1256733" cy="1009935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68" tIns="45718" rIns="90368" bIns="45718"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78158" y="1178203"/>
            <a:ext cx="228945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0368" tIns="45718" rIns="90368" bIns="45718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25" name="Oval 24"/>
          <p:cNvSpPr/>
          <p:nvPr/>
        </p:nvSpPr>
        <p:spPr>
          <a:xfrm>
            <a:off x="4069304" y="3389244"/>
            <a:ext cx="1218061" cy="1009935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68" tIns="45718" rIns="90368" bIns="45718"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27" name="Oval 26"/>
          <p:cNvSpPr/>
          <p:nvPr/>
        </p:nvSpPr>
        <p:spPr>
          <a:xfrm>
            <a:off x="5287364" y="3405184"/>
            <a:ext cx="1256733" cy="1009935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68" tIns="45718" rIns="90368" bIns="45718"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62062" y="3309563"/>
            <a:ext cx="330569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0368" tIns="45718" rIns="90368" bIns="45718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87079" y="1178203"/>
            <a:ext cx="423081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0368" tIns="45718" rIns="90368" bIns="45718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71075" y="3309563"/>
            <a:ext cx="423081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0368" tIns="45718" rIns="90368" bIns="45718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98522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code.org/curriculum/course1/12/iter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35" y="-604355"/>
            <a:ext cx="6294119" cy="739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445459" y="600501"/>
            <a:ext cx="201986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445459" y="601215"/>
            <a:ext cx="2019868" cy="122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68" tIns="45718" rIns="90368" bIns="45718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07791" y="1640719"/>
            <a:ext cx="2019868" cy="122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68" tIns="45718" rIns="90368" bIns="45718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45459" y="2732539"/>
            <a:ext cx="2019868" cy="122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68" tIns="45718" rIns="90368" bIns="45718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07791" y="3891892"/>
            <a:ext cx="2019868" cy="122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68" tIns="45718" rIns="90368" bIns="45718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45459" y="4916182"/>
            <a:ext cx="2019868" cy="122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68" tIns="45718" rIns="90368" bIns="45718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76215" y="150839"/>
            <a:ext cx="1160060" cy="1009935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68" tIns="45718" rIns="90368" bIns="45718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176215" y="2288987"/>
            <a:ext cx="1160060" cy="1009935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68" tIns="45718" rIns="90368" bIns="45718"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76215" y="4411215"/>
            <a:ext cx="1160060" cy="1009935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68" tIns="45718" rIns="90368" bIns="45718"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285397" y="1257900"/>
            <a:ext cx="2322395" cy="1009935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68" tIns="45718" rIns="90368" bIns="45718"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7" name="Oval 16"/>
          <p:cNvSpPr/>
          <p:nvPr/>
        </p:nvSpPr>
        <p:spPr>
          <a:xfrm>
            <a:off x="4342261" y="3298280"/>
            <a:ext cx="2322395" cy="1369327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68" tIns="45718" rIns="90368" bIns="45718"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023090" y="200111"/>
            <a:ext cx="423081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0368" tIns="45718" rIns="90368" bIns="45718" rtlCol="0">
            <a:spAutoFit/>
          </a:bodyPr>
          <a:lstStyle/>
          <a:p>
            <a:r>
              <a:rPr lang="en-US" sz="2800" b="1" dirty="0"/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23090" y="2331439"/>
            <a:ext cx="423081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0368" tIns="45718" rIns="90368" bIns="45718" rtlCol="0">
            <a:spAutoFit/>
          </a:bodyPr>
          <a:lstStyle/>
          <a:p>
            <a:r>
              <a:rPr lang="en-US" sz="2800" b="1" dirty="0"/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81092" y="4724479"/>
            <a:ext cx="423081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0368" tIns="45718" rIns="90368" bIns="45718" rtlCol="0">
            <a:spAutoFit/>
          </a:bodyPr>
          <a:lstStyle/>
          <a:p>
            <a:r>
              <a:rPr lang="en-US" sz="2800" b="1" dirty="0"/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43943" y="3400567"/>
            <a:ext cx="423081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0368" tIns="45718" rIns="90368" bIns="45718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41599" y="1378395"/>
            <a:ext cx="423081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0368" tIns="45718" rIns="90368" bIns="45718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4391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0"/>
            <a:ext cx="12192000" cy="866775"/>
          </a:xfrm>
          <a:prstGeom prst="rect">
            <a:avLst/>
          </a:prstGeom>
          <a:solidFill>
            <a:srgbClr val="00AD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0" tIns="45718" rIns="91000" bIns="45718" rtlCol="0" anchor="ctr"/>
          <a:lstStyle/>
          <a:p>
            <a:pPr algn="ctr"/>
            <a:endParaRPr lang="en-US"/>
          </a:p>
        </p:txBody>
      </p:sp>
      <p:sp>
        <p:nvSpPr>
          <p:cNvPr id="6" name="Shape 191"/>
          <p:cNvSpPr txBox="1">
            <a:spLocks/>
          </p:cNvSpPr>
          <p:nvPr/>
        </p:nvSpPr>
        <p:spPr>
          <a:xfrm>
            <a:off x="1042480" y="2286008"/>
            <a:ext cx="10688727" cy="4381501"/>
          </a:xfrm>
          <a:prstGeom prst="rect">
            <a:avLst/>
          </a:prstGeom>
        </p:spPr>
        <p:txBody>
          <a:bodyPr vert="horz" lIns="91000" tIns="45718" rIns="91000" bIns="45718" rtlCol="0">
            <a:normAutofit/>
          </a:bodyPr>
          <a:lstStyle>
            <a:lvl1pPr marL="227426" indent="-227426" algn="l" defTabSz="90941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278" indent="-227426" algn="l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6838" indent="-227426" algn="l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1400" indent="-227426" algn="l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5980" indent="-227426" algn="l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0813" indent="-227426" algn="l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5521" indent="-227426" algn="l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0227" indent="-227426" algn="l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5078" indent="-227426" algn="l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000000"/>
                </a:solidFill>
              </a:rPr>
              <a:t>What did we do in our last lesson?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endParaRPr lang="en-US" sz="3200" dirty="0">
              <a:solidFill>
                <a:srgbClr val="000000"/>
              </a:solidFill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000000"/>
                </a:solidFill>
              </a:rPr>
              <a:t>Do you have any questions before we move on?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endParaRPr lang="en-US" sz="3200" dirty="0">
              <a:solidFill>
                <a:srgbClr val="000000"/>
              </a:solidFill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000000"/>
                </a:solidFill>
              </a:rPr>
              <a:t>What was your favorite part of the last lesson?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7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code.org/curriculum/course1/12/iter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35" y="-604355"/>
            <a:ext cx="6294119" cy="739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445459" y="600501"/>
            <a:ext cx="201986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342261" y="601215"/>
            <a:ext cx="3123066" cy="122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68" tIns="45718" rIns="90368" bIns="45718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42261" y="1640719"/>
            <a:ext cx="4285398" cy="147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68" tIns="45718" rIns="90368" bIns="45718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45459" y="2732539"/>
            <a:ext cx="2019868" cy="122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68" tIns="45718" rIns="90368" bIns="45718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07791" y="3891892"/>
            <a:ext cx="2019868" cy="122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68" tIns="45718" rIns="90368" bIns="45718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45459" y="4916182"/>
            <a:ext cx="2019868" cy="122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68" tIns="45718" rIns="90368" bIns="45718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176215" y="2288987"/>
            <a:ext cx="1160060" cy="1009935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68" tIns="45718" rIns="90368" bIns="45718"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76215" y="4411215"/>
            <a:ext cx="1160060" cy="1009935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68" tIns="45718" rIns="90368" bIns="45718"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42261" y="3298280"/>
            <a:ext cx="2322395" cy="1369327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68" tIns="45718" rIns="90368" bIns="45718"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023090" y="2331439"/>
            <a:ext cx="423081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0368" tIns="45718" rIns="90368" bIns="45718" rtlCol="0">
            <a:spAutoFit/>
          </a:bodyPr>
          <a:lstStyle/>
          <a:p>
            <a:r>
              <a:rPr lang="en-US" sz="2800" b="1" dirty="0"/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81092" y="4724479"/>
            <a:ext cx="423081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0368" tIns="45718" rIns="90368" bIns="45718" rtlCol="0">
            <a:spAutoFit/>
          </a:bodyPr>
          <a:lstStyle/>
          <a:p>
            <a:r>
              <a:rPr lang="en-US" sz="2800" b="1" dirty="0"/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43943" y="3400567"/>
            <a:ext cx="423081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0368" tIns="45718" rIns="90368" bIns="45718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3919894" y="1787857"/>
            <a:ext cx="5087660" cy="31897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68" tIns="45718" rIns="90368" bIns="45718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93632" y="2505919"/>
            <a:ext cx="423081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90368" tIns="45718" rIns="90368" bIns="45718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57384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0"/>
            <a:ext cx="12192000" cy="866775"/>
          </a:xfrm>
          <a:prstGeom prst="rect">
            <a:avLst/>
          </a:prstGeom>
          <a:solidFill>
            <a:srgbClr val="00AD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0" tIns="45718" rIns="91000" bIns="45718" rtlCol="0" anchor="ctr"/>
          <a:lstStyle/>
          <a:p>
            <a:pPr algn="ctr"/>
            <a:endParaRPr lang="en-US"/>
          </a:p>
        </p:txBody>
      </p:sp>
      <p:sp>
        <p:nvSpPr>
          <p:cNvPr id="8" name="Shape 175"/>
          <p:cNvSpPr txBox="1">
            <a:spLocks/>
          </p:cNvSpPr>
          <p:nvPr/>
        </p:nvSpPr>
        <p:spPr>
          <a:xfrm>
            <a:off x="927733" y="1141204"/>
            <a:ext cx="10365107" cy="642896"/>
          </a:xfrm>
          <a:prstGeom prst="rect">
            <a:avLst/>
          </a:prstGeom>
          <a:noFill/>
          <a:ln>
            <a:noFill/>
          </a:ln>
        </p:spPr>
        <p:txBody>
          <a:bodyPr vert="horz" wrap="square" lIns="79685" tIns="40050" rIns="79685" bIns="4005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3333"/>
              </a:lnSpc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" dirty="0">
                <a:latin typeface="Helvetica" panose="020B0604020202020204" pitchFamily="34" charset="0"/>
                <a:cs typeface="Helvetica" panose="020B0604020202020204" pitchFamily="34" charset="0"/>
              </a:rPr>
              <a:t>Your turn</a:t>
            </a:r>
          </a:p>
        </p:txBody>
      </p:sp>
      <p:sp>
        <p:nvSpPr>
          <p:cNvPr id="6" name="Shape 191"/>
          <p:cNvSpPr txBox="1">
            <a:spLocks/>
          </p:cNvSpPr>
          <p:nvPr/>
        </p:nvSpPr>
        <p:spPr>
          <a:xfrm>
            <a:off x="1042480" y="2286008"/>
            <a:ext cx="10688727" cy="4381501"/>
          </a:xfrm>
          <a:prstGeom prst="rect">
            <a:avLst/>
          </a:prstGeom>
        </p:spPr>
        <p:txBody>
          <a:bodyPr vert="horz" lIns="91000" tIns="45718" rIns="91000" bIns="45718" rtlCol="0">
            <a:normAutofit/>
          </a:bodyPr>
          <a:lstStyle>
            <a:lvl1pPr marL="227426" indent="-227426" algn="l" defTabSz="90941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278" indent="-227426" algn="l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6838" indent="-227426" algn="l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1400" indent="-227426" algn="l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5980" indent="-227426" algn="l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0813" indent="-227426" algn="l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5521" indent="-227426" algn="l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0227" indent="-227426" algn="l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5078" indent="-227426" algn="l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Let’s pick another dance:</a:t>
            </a:r>
          </a:p>
          <a:p>
            <a:pPr lvl="1"/>
            <a:r>
              <a:rPr lang="en-US" dirty="0"/>
              <a:t>Chicken Dance:</a:t>
            </a:r>
          </a:p>
          <a:p>
            <a:pPr lvl="2"/>
            <a:r>
              <a:rPr lang="en-US" dirty="0">
                <a:hlinkClick r:id="rId3"/>
              </a:rPr>
              <a:t>https://www.youtube.com/watch?v=4xmV5uHWNag</a:t>
            </a:r>
            <a:endParaRPr lang="en-US" dirty="0"/>
          </a:p>
          <a:p>
            <a:pPr>
              <a:defRPr sz="1800">
                <a:solidFill>
                  <a:srgbClr val="000000"/>
                </a:solidFill>
              </a:defRPr>
            </a:pPr>
            <a:endParaRPr lang="en-US" sz="3200" dirty="0">
              <a:solidFill>
                <a:srgbClr val="000000"/>
              </a:solidFill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endParaRPr lang="en-US" sz="3200" dirty="0">
              <a:solidFill>
                <a:srgbClr val="00000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164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0"/>
            <a:ext cx="12192000" cy="866775"/>
          </a:xfrm>
          <a:prstGeom prst="rect">
            <a:avLst/>
          </a:prstGeom>
          <a:solidFill>
            <a:srgbClr val="00AD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0" tIns="45718" rIns="91000" bIns="45718" rtlCol="0" anchor="ctr"/>
          <a:lstStyle/>
          <a:p>
            <a:pPr algn="ctr"/>
            <a:endParaRPr lang="en-US"/>
          </a:p>
        </p:txBody>
      </p:sp>
      <p:sp>
        <p:nvSpPr>
          <p:cNvPr id="8" name="Shape 175"/>
          <p:cNvSpPr txBox="1">
            <a:spLocks/>
          </p:cNvSpPr>
          <p:nvPr/>
        </p:nvSpPr>
        <p:spPr>
          <a:xfrm>
            <a:off x="927733" y="1141204"/>
            <a:ext cx="10365107" cy="642896"/>
          </a:xfrm>
          <a:prstGeom prst="rect">
            <a:avLst/>
          </a:prstGeom>
          <a:noFill/>
          <a:ln>
            <a:noFill/>
          </a:ln>
        </p:spPr>
        <p:txBody>
          <a:bodyPr vert="horz" wrap="square" lIns="79685" tIns="40050" rIns="79685" bIns="4005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3333"/>
              </a:lnSpc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" dirty="0">
                <a:latin typeface="Helvetica" panose="020B0604020202020204" pitchFamily="34" charset="0"/>
                <a:cs typeface="Helvetica" panose="020B0604020202020204" pitchFamily="34" charset="0"/>
              </a:rPr>
              <a:t>Debrief</a:t>
            </a:r>
          </a:p>
        </p:txBody>
      </p:sp>
      <p:sp>
        <p:nvSpPr>
          <p:cNvPr id="6" name="Shape 191"/>
          <p:cNvSpPr txBox="1">
            <a:spLocks/>
          </p:cNvSpPr>
          <p:nvPr/>
        </p:nvSpPr>
        <p:spPr>
          <a:xfrm>
            <a:off x="1042480" y="2286008"/>
            <a:ext cx="10688727" cy="4381501"/>
          </a:xfrm>
          <a:prstGeom prst="rect">
            <a:avLst/>
          </a:prstGeom>
        </p:spPr>
        <p:txBody>
          <a:bodyPr vert="horz" lIns="91000" tIns="45718" rIns="91000" bIns="45718" rtlCol="0">
            <a:normAutofit/>
          </a:bodyPr>
          <a:lstStyle>
            <a:lvl1pPr marL="227426" indent="-227426" algn="l" defTabSz="90941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278" indent="-227426" algn="l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6838" indent="-227426" algn="l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1400" indent="-227426" algn="l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5980" indent="-227426" algn="l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0813" indent="-227426" algn="l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5521" indent="-227426" algn="l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0227" indent="-227426" algn="l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5078" indent="-227426" algn="l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What do you like about the lesson itself?</a:t>
            </a:r>
          </a:p>
          <a:p>
            <a:endParaRPr lang="en-US" sz="3200" dirty="0"/>
          </a:p>
          <a:p>
            <a:r>
              <a:rPr lang="en-US" sz="3200" dirty="0"/>
              <a:t>Where might your students struggle with this?</a:t>
            </a:r>
          </a:p>
          <a:p>
            <a:endParaRPr lang="en-US" sz="3200" dirty="0"/>
          </a:p>
          <a:p>
            <a:r>
              <a:rPr lang="en-US" sz="3200" dirty="0"/>
              <a:t>What might you try differently?</a:t>
            </a:r>
          </a:p>
          <a:p>
            <a:r>
              <a:rPr lang="en-US" sz="3200" dirty="0"/>
              <a:t>What additional activities could you do?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endParaRPr lang="en-US" sz="3200" dirty="0">
              <a:solidFill>
                <a:srgbClr val="000000"/>
              </a:solidFill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endParaRPr lang="en-US" sz="3200" dirty="0">
              <a:solidFill>
                <a:srgbClr val="00000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27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0"/>
            <a:ext cx="12192000" cy="866775"/>
          </a:xfrm>
          <a:prstGeom prst="rect">
            <a:avLst/>
          </a:prstGeom>
          <a:solidFill>
            <a:srgbClr val="00AD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0" tIns="45718" rIns="91000" bIns="45718" rtlCol="0" anchor="ctr"/>
          <a:lstStyle/>
          <a:p>
            <a:pPr algn="ctr"/>
            <a:endParaRPr lang="en-US"/>
          </a:p>
        </p:txBody>
      </p:sp>
      <p:sp>
        <p:nvSpPr>
          <p:cNvPr id="8" name="Shape 175"/>
          <p:cNvSpPr txBox="1">
            <a:spLocks/>
          </p:cNvSpPr>
          <p:nvPr/>
        </p:nvSpPr>
        <p:spPr>
          <a:xfrm>
            <a:off x="913446" y="1161569"/>
            <a:ext cx="10365107" cy="642896"/>
          </a:xfrm>
          <a:prstGeom prst="rect">
            <a:avLst/>
          </a:prstGeom>
          <a:noFill/>
          <a:ln>
            <a:noFill/>
          </a:ln>
        </p:spPr>
        <p:txBody>
          <a:bodyPr vert="horz" wrap="square" lIns="79685" tIns="40050" rIns="79685" bIns="4005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3333"/>
              </a:lnSpc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" dirty="0">
                <a:latin typeface="Helvetica" panose="020B0604020202020204" pitchFamily="34" charset="0"/>
                <a:cs typeface="Helvetica" panose="020B0604020202020204" pitchFamily="34" charset="0"/>
              </a:rPr>
              <a:t>Getting Loopy Unplugged Activity</a:t>
            </a:r>
          </a:p>
        </p:txBody>
      </p:sp>
      <p:sp>
        <p:nvSpPr>
          <p:cNvPr id="6" name="Shape 191"/>
          <p:cNvSpPr txBox="1">
            <a:spLocks/>
          </p:cNvSpPr>
          <p:nvPr/>
        </p:nvSpPr>
        <p:spPr>
          <a:xfrm>
            <a:off x="1042480" y="2286008"/>
            <a:ext cx="10688727" cy="4381501"/>
          </a:xfrm>
          <a:prstGeom prst="rect">
            <a:avLst/>
          </a:prstGeom>
        </p:spPr>
        <p:txBody>
          <a:bodyPr vert="horz" lIns="91000" tIns="45718" rIns="91000" bIns="45718" rtlCol="0">
            <a:normAutofit/>
          </a:bodyPr>
          <a:lstStyle>
            <a:lvl1pPr marL="227426" indent="-227426" algn="l" defTabSz="90941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278" indent="-227426" algn="l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6838" indent="-227426" algn="l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1400" indent="-227426" algn="l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5980" indent="-227426" algn="l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0813" indent="-227426" algn="l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5521" indent="-227426" algn="l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0227" indent="-227426" algn="l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5078" indent="-227426" algn="l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000000"/>
                </a:solidFill>
              </a:rPr>
              <a:t>I need a volunteer to come up and follow my directions.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endParaRPr lang="en-US" sz="3200" dirty="0">
              <a:solidFill>
                <a:srgbClr val="000000"/>
              </a:solidFill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endParaRPr lang="en-US" sz="3200" dirty="0">
              <a:solidFill>
                <a:srgbClr val="000000"/>
              </a:solidFill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endParaRPr lang="en-US" sz="3200" dirty="0">
              <a:solidFill>
                <a:srgbClr val="000000"/>
              </a:solidFill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000000"/>
                </a:solidFill>
              </a:rPr>
              <a:t>I need a second volunteer to come up and follow my directions.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98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0"/>
            <a:ext cx="12192000" cy="866775"/>
          </a:xfrm>
          <a:prstGeom prst="rect">
            <a:avLst/>
          </a:prstGeom>
          <a:solidFill>
            <a:srgbClr val="00AD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28" tIns="45718" rIns="89928" bIns="45718" rtlCol="0" anchor="ctr"/>
          <a:lstStyle/>
          <a:p>
            <a:pPr algn="ctr"/>
            <a:endParaRPr lang="en-US"/>
          </a:p>
        </p:txBody>
      </p:sp>
      <p:sp>
        <p:nvSpPr>
          <p:cNvPr id="8" name="Shape 175"/>
          <p:cNvSpPr txBox="1">
            <a:spLocks/>
          </p:cNvSpPr>
          <p:nvPr/>
        </p:nvSpPr>
        <p:spPr>
          <a:xfrm>
            <a:off x="927733" y="1141204"/>
            <a:ext cx="10365107" cy="642896"/>
          </a:xfrm>
          <a:prstGeom prst="rect">
            <a:avLst/>
          </a:prstGeom>
          <a:noFill/>
          <a:ln>
            <a:noFill/>
          </a:ln>
        </p:spPr>
        <p:txBody>
          <a:bodyPr vert="horz" wrap="square" lIns="78613" tIns="40050" rIns="78613" bIns="4005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3333"/>
              </a:lnSpc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" dirty="0">
                <a:latin typeface="Helvetica" panose="020B0604020202020204" pitchFamily="34" charset="0"/>
                <a:cs typeface="Helvetica" panose="020B0604020202020204" pitchFamily="34" charset="0"/>
              </a:rPr>
              <a:t>Getting Loopy Unplugged Activity  </a:t>
            </a:r>
          </a:p>
        </p:txBody>
      </p:sp>
      <p:sp>
        <p:nvSpPr>
          <p:cNvPr id="6" name="Shape 191"/>
          <p:cNvSpPr txBox="1">
            <a:spLocks/>
          </p:cNvSpPr>
          <p:nvPr/>
        </p:nvSpPr>
        <p:spPr>
          <a:xfrm>
            <a:off x="1042480" y="2286008"/>
            <a:ext cx="10688727" cy="4381501"/>
          </a:xfrm>
          <a:prstGeom prst="rect">
            <a:avLst/>
          </a:prstGeom>
        </p:spPr>
        <p:txBody>
          <a:bodyPr vert="horz" lIns="89928" tIns="45718" rIns="89928" bIns="45718" rtlCol="0">
            <a:normAutofit/>
          </a:bodyPr>
          <a:lstStyle>
            <a:lvl1pPr marL="227426" indent="-227426" algn="l" defTabSz="90941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278" indent="-227426" algn="l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6838" indent="-227426" algn="l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1400" indent="-227426" algn="l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5980" indent="-227426" algn="l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0813" indent="-227426" algn="l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5521" indent="-227426" algn="l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0227" indent="-227426" algn="l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5078" indent="-227426" algn="l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000000"/>
                </a:solidFill>
              </a:rPr>
              <a:t>Which of those sets of instructions was easier for me to ask?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endParaRPr lang="en-US" sz="3200" dirty="0">
              <a:solidFill>
                <a:srgbClr val="000000"/>
              </a:solidFill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000000"/>
                </a:solidFill>
              </a:rPr>
              <a:t>Which of those sets of instructions was easier for the volunteers to follow?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endParaRPr lang="en-US" sz="3200" dirty="0">
              <a:solidFill>
                <a:srgbClr val="000000"/>
              </a:solidFill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000000"/>
                </a:solidFill>
              </a:rPr>
              <a:t>Would your answers have “changed” if I had wanted the volunteers to do the action 100 times?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12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0"/>
            <a:ext cx="12192000" cy="866775"/>
          </a:xfrm>
          <a:prstGeom prst="rect">
            <a:avLst/>
          </a:prstGeom>
          <a:solidFill>
            <a:srgbClr val="00AD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28" tIns="45718" rIns="89928" bIns="45718"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44" y="1938337"/>
            <a:ext cx="9966277" cy="46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754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0"/>
            <a:ext cx="12192000" cy="866775"/>
          </a:xfrm>
          <a:prstGeom prst="rect">
            <a:avLst/>
          </a:prstGeom>
          <a:solidFill>
            <a:srgbClr val="00AD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28" tIns="45718" rIns="89928" bIns="45718" rtlCol="0" anchor="ctr"/>
          <a:lstStyle/>
          <a:p>
            <a:pPr algn="ctr"/>
            <a:endParaRPr lang="en-US"/>
          </a:p>
        </p:txBody>
      </p:sp>
      <p:sp>
        <p:nvSpPr>
          <p:cNvPr id="8" name="Shape 175"/>
          <p:cNvSpPr txBox="1">
            <a:spLocks/>
          </p:cNvSpPr>
          <p:nvPr/>
        </p:nvSpPr>
        <p:spPr>
          <a:xfrm>
            <a:off x="927733" y="1141204"/>
            <a:ext cx="10365107" cy="642896"/>
          </a:xfrm>
          <a:prstGeom prst="rect">
            <a:avLst/>
          </a:prstGeom>
          <a:noFill/>
          <a:ln>
            <a:noFill/>
          </a:ln>
        </p:spPr>
        <p:txBody>
          <a:bodyPr vert="horz" wrap="square" lIns="78613" tIns="40050" rIns="78613" bIns="4005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3333"/>
              </a:lnSpc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" dirty="0">
                <a:latin typeface="Helvetica" panose="020B0604020202020204" pitchFamily="34" charset="0"/>
                <a:cs typeface="Helvetica" panose="020B0604020202020204" pitchFamily="34" charset="0"/>
              </a:rPr>
              <a:t>Getting Loopy Unplugged Activity  </a:t>
            </a:r>
          </a:p>
        </p:txBody>
      </p:sp>
      <p:sp>
        <p:nvSpPr>
          <p:cNvPr id="6" name="Shape 191"/>
          <p:cNvSpPr txBox="1">
            <a:spLocks/>
          </p:cNvSpPr>
          <p:nvPr/>
        </p:nvSpPr>
        <p:spPr>
          <a:xfrm>
            <a:off x="1042480" y="2286008"/>
            <a:ext cx="10688727" cy="4381501"/>
          </a:xfrm>
          <a:prstGeom prst="rect">
            <a:avLst/>
          </a:prstGeom>
        </p:spPr>
        <p:txBody>
          <a:bodyPr vert="horz" lIns="89928" tIns="45718" rIns="89928" bIns="45718" rtlCol="0">
            <a:normAutofit/>
          </a:bodyPr>
          <a:lstStyle>
            <a:lvl1pPr marL="227426" indent="-227426" algn="l" defTabSz="90941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278" indent="-227426" algn="l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6838" indent="-227426" algn="l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1400" indent="-227426" algn="l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5980" indent="-227426" algn="l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0813" indent="-227426" algn="l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55521" indent="-227426" algn="l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0227" indent="-227426" algn="l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5078" indent="-227426" algn="l" defTabSz="90941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000000"/>
                </a:solidFill>
              </a:rPr>
              <a:t>Can you think of some other places where we use loops?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6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0"/>
            <a:ext cx="12192000" cy="866775"/>
          </a:xfrm>
          <a:prstGeom prst="rect">
            <a:avLst/>
          </a:prstGeom>
          <a:solidFill>
            <a:srgbClr val="00AD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28" tIns="45718" rIns="89928" bIns="45718" rtlCol="0" anchor="ctr"/>
          <a:lstStyle/>
          <a:p>
            <a:pPr algn="ctr"/>
            <a:endParaRPr lang="en-US"/>
          </a:p>
        </p:txBody>
      </p:sp>
      <p:sp>
        <p:nvSpPr>
          <p:cNvPr id="8" name="Shape 175"/>
          <p:cNvSpPr txBox="1">
            <a:spLocks/>
          </p:cNvSpPr>
          <p:nvPr/>
        </p:nvSpPr>
        <p:spPr>
          <a:xfrm>
            <a:off x="927733" y="1141204"/>
            <a:ext cx="10365107" cy="642896"/>
          </a:xfrm>
          <a:prstGeom prst="rect">
            <a:avLst/>
          </a:prstGeom>
          <a:noFill/>
          <a:ln>
            <a:noFill/>
          </a:ln>
        </p:spPr>
        <p:txBody>
          <a:bodyPr vert="horz" wrap="square" lIns="78613" tIns="40050" rIns="78613" bIns="4005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3333"/>
              </a:lnSpc>
              <a:spcBef>
                <a:spcPts val="0"/>
              </a:spcBef>
              <a:buClr>
                <a:schemeClr val="accent1"/>
              </a:buClr>
              <a:buSzPct val="25000"/>
            </a:pPr>
            <a:r>
              <a:rPr lang="en" dirty="0">
                <a:latin typeface="Helvetica" panose="020B0604020202020204" pitchFamily="34" charset="0"/>
                <a:cs typeface="Helvetica" panose="020B0604020202020204" pitchFamily="34" charset="0"/>
              </a:rPr>
              <a:t>Getting Loopy Unplugged Activity  </a:t>
            </a:r>
          </a:p>
        </p:txBody>
      </p:sp>
      <p:pic>
        <p:nvPicPr>
          <p:cNvPr id="102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64" y="1995859"/>
            <a:ext cx="764857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970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0"/>
            <a:ext cx="12192000" cy="866775"/>
          </a:xfrm>
          <a:prstGeom prst="rect">
            <a:avLst/>
          </a:prstGeom>
          <a:solidFill>
            <a:srgbClr val="00AD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5718" rIns="89858" bIns="45718" rtlCol="0" anchor="ctr"/>
          <a:lstStyle/>
          <a:p>
            <a:pPr algn="ctr" defTabSz="896574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hape 175"/>
          <p:cNvSpPr txBox="1">
            <a:spLocks/>
          </p:cNvSpPr>
          <p:nvPr/>
        </p:nvSpPr>
        <p:spPr>
          <a:xfrm>
            <a:off x="600501" y="1141204"/>
            <a:ext cx="11591499" cy="642896"/>
          </a:xfrm>
          <a:prstGeom prst="rect">
            <a:avLst/>
          </a:prstGeom>
          <a:noFill/>
          <a:ln>
            <a:noFill/>
          </a:ln>
        </p:spPr>
        <p:txBody>
          <a:bodyPr vert="horz" wrap="square" lIns="78543" tIns="40050" rIns="78543" bIns="4005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3333"/>
              </a:lnSpc>
              <a:spcBef>
                <a:spcPts val="0"/>
              </a:spcBef>
              <a:buClr>
                <a:srgbClr val="5B9BD5"/>
              </a:buClr>
              <a:buSzPct val="25000"/>
            </a:pPr>
            <a:r>
              <a:rPr lang="en" b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Let’s have a DANCE PARTY!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514600"/>
            <a:ext cx="10160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135" y="2595033"/>
            <a:ext cx="20701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3" y="2514600"/>
            <a:ext cx="21463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2595035"/>
            <a:ext cx="10160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475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437"/>
            <a:ext cx="3917383" cy="522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327" y="828479"/>
            <a:ext cx="4027268" cy="497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45" y="1310186"/>
            <a:ext cx="4431631" cy="537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008" y="828477"/>
            <a:ext cx="4027268" cy="497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3807725" y="136478"/>
            <a:ext cx="13648" cy="64008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971947" y="136478"/>
            <a:ext cx="13648" cy="64008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659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8625</TotalTime>
  <Words>1100</Words>
  <Application>Microsoft Office PowerPoint</Application>
  <PresentationFormat>Widescreen</PresentationFormat>
  <Paragraphs>124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Apone</dc:creator>
  <cp:lastModifiedBy>John B Schafer</cp:lastModifiedBy>
  <cp:revision>173</cp:revision>
  <dcterms:created xsi:type="dcterms:W3CDTF">2014-08-20T22:31:29Z</dcterms:created>
  <dcterms:modified xsi:type="dcterms:W3CDTF">2022-08-31T13:55:32Z</dcterms:modified>
</cp:coreProperties>
</file>