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90" r:id="rId2"/>
    <p:sldId id="496" r:id="rId3"/>
    <p:sldId id="492" r:id="rId4"/>
    <p:sldId id="398" r:id="rId5"/>
    <p:sldId id="397" r:id="rId6"/>
    <p:sldId id="406" r:id="rId7"/>
    <p:sldId id="319" r:id="rId8"/>
    <p:sldId id="493" r:id="rId9"/>
    <p:sldId id="408" r:id="rId10"/>
    <p:sldId id="415" r:id="rId11"/>
    <p:sldId id="416" r:id="rId12"/>
    <p:sldId id="409" r:id="rId13"/>
    <p:sldId id="410" r:id="rId14"/>
    <p:sldId id="485" r:id="rId15"/>
    <p:sldId id="494" r:id="rId16"/>
    <p:sldId id="418" r:id="rId17"/>
    <p:sldId id="413" r:id="rId18"/>
    <p:sldId id="419" r:id="rId19"/>
    <p:sldId id="483" r:id="rId20"/>
    <p:sldId id="401" r:id="rId21"/>
  </p:sldIdLst>
  <p:sldSz cx="12192000" cy="6858000"/>
  <p:notesSz cx="6858000" cy="9144000"/>
  <p:defaultTextStyle>
    <a:defPPr>
      <a:defRPr lang="en-US"/>
    </a:defPPr>
    <a:lvl1pPr marL="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285"/>
    <a:srgbClr val="00ADBC"/>
    <a:srgbClr val="00B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607" autoAdjust="0"/>
  </p:normalViewPr>
  <p:slideViewPr>
    <p:cSldViewPr snapToGrid="0">
      <p:cViewPr varScale="1">
        <p:scale>
          <a:sx n="64" d="100"/>
          <a:sy n="64" d="100"/>
        </p:scale>
        <p:origin x="14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0BA72-A5FD-41F6-B87F-0BE06D868F33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03B2-8D27-45D6-B660-C440AD9FD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56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413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4121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82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67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238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97" algn="l" defTabSz="9094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0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58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43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578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4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15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baseline="0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1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4563" indent="0" algn="ctr">
              <a:buNone/>
              <a:defRPr sz="2000"/>
            </a:lvl2pPr>
            <a:lvl3pPr marL="909413" indent="0" algn="ctr">
              <a:buNone/>
              <a:defRPr sz="1900"/>
            </a:lvl3pPr>
            <a:lvl4pPr marL="1364121" indent="0" algn="ctr">
              <a:buNone/>
              <a:defRPr sz="1600"/>
            </a:lvl4pPr>
            <a:lvl5pPr marL="1818827" indent="0" algn="ctr">
              <a:buNone/>
              <a:defRPr sz="1600"/>
            </a:lvl5pPr>
            <a:lvl6pPr marL="2273678" indent="0" algn="ctr">
              <a:buNone/>
              <a:defRPr sz="1600"/>
            </a:lvl6pPr>
            <a:lvl7pPr marL="2728238" indent="0" algn="ctr">
              <a:buNone/>
              <a:defRPr sz="1600"/>
            </a:lvl7pPr>
            <a:lvl8pPr marL="3182800" indent="0" algn="ctr">
              <a:buNone/>
              <a:defRPr sz="1600"/>
            </a:lvl8pPr>
            <a:lvl9pPr marL="363749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1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39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39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0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00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45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94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4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18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36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282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2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374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563" indent="0">
              <a:buNone/>
              <a:defRPr sz="2000" b="1"/>
            </a:lvl2pPr>
            <a:lvl3pPr marL="909413" indent="0">
              <a:buNone/>
              <a:defRPr sz="1900" b="1"/>
            </a:lvl3pPr>
            <a:lvl4pPr marL="1364121" indent="0">
              <a:buNone/>
              <a:defRPr sz="1600" b="1"/>
            </a:lvl4pPr>
            <a:lvl5pPr marL="1818827" indent="0">
              <a:buNone/>
              <a:defRPr sz="1600" b="1"/>
            </a:lvl5pPr>
            <a:lvl6pPr marL="2273678" indent="0">
              <a:buNone/>
              <a:defRPr sz="1600" b="1"/>
            </a:lvl6pPr>
            <a:lvl7pPr marL="2728238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9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70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4563" indent="0">
              <a:buNone/>
              <a:defRPr sz="2800"/>
            </a:lvl2pPr>
            <a:lvl3pPr marL="909413" indent="0">
              <a:buNone/>
              <a:defRPr sz="2400"/>
            </a:lvl3pPr>
            <a:lvl4pPr marL="1364121" indent="0">
              <a:buNone/>
              <a:defRPr sz="2000"/>
            </a:lvl4pPr>
            <a:lvl5pPr marL="1818827" indent="0">
              <a:buNone/>
              <a:defRPr sz="2000"/>
            </a:lvl5pPr>
            <a:lvl6pPr marL="2273678" indent="0">
              <a:buNone/>
              <a:defRPr sz="2000"/>
            </a:lvl6pPr>
            <a:lvl7pPr marL="2728238" indent="0">
              <a:buNone/>
              <a:defRPr sz="2000"/>
            </a:lvl7pPr>
            <a:lvl8pPr marL="3182800" indent="0">
              <a:buNone/>
              <a:defRPr sz="2000"/>
            </a:lvl8pPr>
            <a:lvl9pPr marL="363749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4563" indent="0">
              <a:buNone/>
              <a:defRPr sz="1500"/>
            </a:lvl2pPr>
            <a:lvl3pPr marL="909413" indent="0">
              <a:buNone/>
              <a:defRPr sz="1200"/>
            </a:lvl3pPr>
            <a:lvl4pPr marL="1364121" indent="0">
              <a:buNone/>
              <a:defRPr sz="1100"/>
            </a:lvl4pPr>
            <a:lvl5pPr marL="1818827" indent="0">
              <a:buNone/>
              <a:defRPr sz="1100"/>
            </a:lvl5pPr>
            <a:lvl6pPr marL="2273678" indent="0">
              <a:buNone/>
              <a:defRPr sz="1100"/>
            </a:lvl6pPr>
            <a:lvl7pPr marL="2728238" indent="0">
              <a:buNone/>
              <a:defRPr sz="1100"/>
            </a:lvl7pPr>
            <a:lvl8pPr marL="3182800" indent="0">
              <a:buNone/>
              <a:defRPr sz="1100"/>
            </a:lvl8pPr>
            <a:lvl9pPr marL="363749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0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000" tIns="45718" rIns="91000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E942-620F-48B1-A26D-F9776A4A9878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000" tIns="45718" rIns="91000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C312-8400-4348-8A67-80D9535E0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0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0941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426" indent="-227426" algn="l" defTabSz="90941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2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83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40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980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00813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5521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27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078" indent="-227426" algn="l" defTabSz="90941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6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13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21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82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7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238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97" algn="l" defTabSz="90941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2-graph-paper.mp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381650"/>
            <a:ext cx="12192000" cy="347662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50261"/>
            <a:ext cx="9144000" cy="2340139"/>
          </a:xfrm>
        </p:spPr>
        <p:txBody>
          <a:bodyPr>
            <a:normAutofit/>
          </a:bodyPr>
          <a:lstStyle/>
          <a:p>
            <a:endParaRPr lang="en-US" sz="4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4400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5907741" y="4075895"/>
            <a:ext cx="5522259" cy="779285"/>
          </a:xfrm>
          <a:prstGeom prst="rect">
            <a:avLst/>
          </a:prstGeom>
        </p:spPr>
        <p:txBody>
          <a:bodyPr vert="horz" lIns="91000" tIns="45718" rIns="91000" bIns="45718" rtlCol="0">
            <a:noAutofit/>
          </a:bodyPr>
          <a:lstStyle>
            <a:lvl1pPr marL="0" indent="0" algn="ctr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456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9413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4121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882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367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28238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2800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37497" indent="0" algn="ctr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43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We will move through the graph paper using six commands: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188" y="2932840"/>
            <a:ext cx="24479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67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would be one possible algorithm to create this image: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38" y="2903296"/>
            <a:ext cx="3163367" cy="311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90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This is one solution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40" y="2896310"/>
            <a:ext cx="8602851" cy="314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9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736980" y="2286008"/>
            <a:ext cx="10994228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That’s simple enough.  But they can get pretty complicated too.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09" y="2766799"/>
            <a:ext cx="9371889" cy="355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5209309" y="2752431"/>
            <a:ext cx="5920509" cy="371974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7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736980" y="2286008"/>
            <a:ext cx="10994228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That’s simple enough.  But they can get pretty complicated too.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509" y="2766799"/>
            <a:ext cx="9371889" cy="355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5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1716374"/>
            <a:ext cx="10688727" cy="4951135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000000"/>
                </a:solidFill>
              </a:rPr>
              <a:t>With some substitutions we can do this much more easily. 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000000"/>
                </a:solidFill>
              </a:rPr>
              <a:t>Instead of having to write out an entire phrase for each instruction, we can use symbols.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86" y="2866166"/>
            <a:ext cx="609600" cy="3667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8188" y="2932840"/>
            <a:ext cx="24479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So we could rewrite the previous algorithm to look like this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37" y="3081338"/>
            <a:ext cx="25241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3790" y="3203193"/>
            <a:ext cx="76390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3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207296" y="1817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Activity 1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133920" y="1860073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Write a program for this image: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3771" y="2418336"/>
            <a:ext cx="4366901" cy="326497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3" y="5469918"/>
            <a:ext cx="10642510" cy="119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31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208205" y="1169687"/>
            <a:ext cx="11523002" cy="591791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sz="4000" dirty="0">
                <a:latin typeface="Helvetica" panose="020B0604020202020204" pitchFamily="34" charset="0"/>
                <a:cs typeface="Helvetica" panose="020B0604020202020204" pitchFamily="34" charset="0"/>
              </a:rPr>
              <a:t>Pick one and write the program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482" y="2001197"/>
            <a:ext cx="6216548" cy="4527178"/>
          </a:xfrm>
          <a:prstGeom prst="rect">
            <a:avLst/>
          </a:prstGeom>
        </p:spPr>
      </p:pic>
      <p:sp>
        <p:nvSpPr>
          <p:cNvPr id="7" name="Shape 175"/>
          <p:cNvSpPr txBox="1">
            <a:spLocks/>
          </p:cNvSpPr>
          <p:nvPr/>
        </p:nvSpPr>
        <p:spPr>
          <a:xfrm>
            <a:off x="281188" y="193642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348926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" sz="3200" dirty="0">
                <a:latin typeface="Helvetica" panose="020B0604020202020204" pitchFamily="34" charset="0"/>
                <a:cs typeface="Helvetica" panose="020B0604020202020204" pitchFamily="34" charset="0"/>
              </a:rPr>
              <a:t>Pick one and write the program on your handout.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7030A0"/>
                </a:solidFill>
              </a:rPr>
              <a:t>Exchange it with another group and “run” their program.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Did your results agree with one of the existing images?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" name="Shape 175"/>
          <p:cNvSpPr txBox="1">
            <a:spLocks/>
          </p:cNvSpPr>
          <p:nvPr/>
        </p:nvSpPr>
        <p:spPr>
          <a:xfrm>
            <a:off x="156496" y="224019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Activity 2</a:t>
            </a:r>
          </a:p>
        </p:txBody>
      </p:sp>
    </p:spTree>
    <p:extLst>
      <p:ext uri="{BB962C8B-B14F-4D97-AF65-F5344CB8AC3E}">
        <p14:creationId xmlns:p14="http://schemas.microsoft.com/office/powerpoint/2010/main" val="213189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860198"/>
            <a:ext cx="10365107" cy="1204908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Any questions yet about using the </a:t>
            </a:r>
          </a:p>
          <a:p>
            <a:pPr algn="ctr"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Code.org website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0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Debrief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What do you like about the lesson itself?</a:t>
            </a:r>
          </a:p>
          <a:p>
            <a:endParaRPr lang="en-US" sz="3200" dirty="0"/>
          </a:p>
          <a:p>
            <a:r>
              <a:rPr lang="en-US" sz="3200" dirty="0"/>
              <a:t>Where might your students struggle with this?</a:t>
            </a:r>
          </a:p>
          <a:p>
            <a:endParaRPr lang="en-US" sz="3200" dirty="0"/>
          </a:p>
          <a:p>
            <a:r>
              <a:rPr lang="en-US" sz="3200" dirty="0"/>
              <a:t>What might you try differently?</a:t>
            </a:r>
          </a:p>
          <a:p>
            <a:r>
              <a:rPr lang="en-US" sz="3200" dirty="0"/>
              <a:t>What additional activities could you do?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8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did we do in our last lesson?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Do you have any questions before we move on?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was your favorite part of the last lesson?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3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259306" y="1141204"/>
            <a:ext cx="11764371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Two new vocabulary words: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Algorithm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Program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1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2153156" y="4969432"/>
            <a:ext cx="7195562" cy="1558210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Listen for these vocabulary words:</a:t>
            </a:r>
          </a:p>
          <a:p>
            <a:pPr marL="911763" lvl="1" indent="-4572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Algorithm</a:t>
            </a:r>
          </a:p>
          <a:p>
            <a:pPr marL="911763" lvl="1" indent="-4572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Program</a:t>
            </a:r>
          </a:p>
        </p:txBody>
      </p:sp>
      <p:pic>
        <p:nvPicPr>
          <p:cNvPr id="2050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156" y="866915"/>
            <a:ext cx="7195562" cy="4033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97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764275" y="1141204"/>
            <a:ext cx="11259402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Did you hear our new vocabulary words: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Algorithm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Program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What do these words mean?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4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79" y="1903578"/>
            <a:ext cx="9297466" cy="475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89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Today we will be programming each other to behave like robots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What is a robot?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Does  a robot really "understand" what people say?</a:t>
            </a:r>
          </a:p>
        </p:txBody>
      </p:sp>
    </p:spTree>
    <p:extLst>
      <p:ext uri="{BB962C8B-B14F-4D97-AF65-F5344CB8AC3E}">
        <p14:creationId xmlns:p14="http://schemas.microsoft.com/office/powerpoint/2010/main" val="5120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0"/>
            <a:ext cx="12192000" cy="866775"/>
          </a:xfrm>
          <a:prstGeom prst="rect">
            <a:avLst/>
          </a:prstGeom>
          <a:solidFill>
            <a:srgbClr val="00A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00" tIns="45718" rIns="91000" bIns="45718" rtlCol="0" anchor="ctr"/>
          <a:lstStyle/>
          <a:p>
            <a:pPr algn="ctr"/>
            <a:endParaRPr lang="en-US"/>
          </a:p>
        </p:txBody>
      </p:sp>
      <p:sp>
        <p:nvSpPr>
          <p:cNvPr id="8" name="Shape 175"/>
          <p:cNvSpPr txBox="1">
            <a:spLocks/>
          </p:cNvSpPr>
          <p:nvPr/>
        </p:nvSpPr>
        <p:spPr>
          <a:xfrm>
            <a:off x="927733" y="1141204"/>
            <a:ext cx="10365107" cy="642896"/>
          </a:xfrm>
          <a:prstGeom prst="rect">
            <a:avLst/>
          </a:prstGeom>
          <a:noFill/>
          <a:ln>
            <a:noFill/>
          </a:ln>
        </p:spPr>
        <p:txBody>
          <a:bodyPr vert="horz" wrap="square" lIns="79685" tIns="40050" rIns="79685" bIns="4005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3333"/>
              </a:lnSpc>
              <a:spcBef>
                <a:spcPts val="0"/>
              </a:spcBef>
              <a:buClr>
                <a:schemeClr val="accent1"/>
              </a:buClr>
              <a:buSzPct val="25000"/>
            </a:pPr>
            <a:r>
              <a:rPr lang="en" dirty="0">
                <a:latin typeface="Helvetica" panose="020B0604020202020204" pitchFamily="34" charset="0"/>
                <a:cs typeface="Helvetica" panose="020B0604020202020204" pitchFamily="34" charset="0"/>
              </a:rPr>
              <a:t>Graph Paper Programming</a:t>
            </a:r>
          </a:p>
        </p:txBody>
      </p:sp>
      <p:sp>
        <p:nvSpPr>
          <p:cNvPr id="6" name="Shape 191"/>
          <p:cNvSpPr txBox="1">
            <a:spLocks/>
          </p:cNvSpPr>
          <p:nvPr/>
        </p:nvSpPr>
        <p:spPr>
          <a:xfrm>
            <a:off x="1042480" y="2286008"/>
            <a:ext cx="10688727" cy="4381501"/>
          </a:xfrm>
          <a:prstGeom prst="rect">
            <a:avLst/>
          </a:prstGeom>
        </p:spPr>
        <p:txBody>
          <a:bodyPr vert="horz" lIns="91000" tIns="45718" rIns="91000" bIns="45718" rtlCol="0">
            <a:normAutofit/>
          </a:bodyPr>
          <a:lstStyle>
            <a:lvl1pPr marL="227426" indent="-227426" algn="l" defTabSz="909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22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683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140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5980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00813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5521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0227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5078" indent="-227426" algn="l" defTabSz="909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Today we will be programming each other to create drawings on small sections of graph paper.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000000"/>
                </a:solidFill>
              </a:rPr>
              <a:t>We will always start in the upper left hand corner of the graph paper.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845" y="3901483"/>
            <a:ext cx="25050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82" y="3953870"/>
            <a:ext cx="1219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99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8788</TotalTime>
  <Words>344</Words>
  <Application>Microsoft Office PowerPoint</Application>
  <PresentationFormat>Widescreen</PresentationFormat>
  <Paragraphs>139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Apone</dc:creator>
  <cp:lastModifiedBy>John B Schafer</cp:lastModifiedBy>
  <cp:revision>198</cp:revision>
  <dcterms:created xsi:type="dcterms:W3CDTF">2014-08-20T22:31:29Z</dcterms:created>
  <dcterms:modified xsi:type="dcterms:W3CDTF">2022-08-26T13:53:19Z</dcterms:modified>
</cp:coreProperties>
</file>