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83" r:id="rId3"/>
  </p:sldMasterIdLst>
  <p:notesMasterIdLst>
    <p:notesMasterId r:id="rId25"/>
  </p:notesMasterIdLst>
  <p:sldIdLst>
    <p:sldId id="486" r:id="rId4"/>
    <p:sldId id="501" r:id="rId5"/>
    <p:sldId id="471" r:id="rId6"/>
    <p:sldId id="257" r:id="rId7"/>
    <p:sldId id="477" r:id="rId8"/>
    <p:sldId id="278" r:id="rId9"/>
    <p:sldId id="484" r:id="rId10"/>
    <p:sldId id="280" r:id="rId11"/>
    <p:sldId id="500" r:id="rId12"/>
    <p:sldId id="487" r:id="rId13"/>
    <p:sldId id="397" r:id="rId14"/>
    <p:sldId id="488" r:id="rId15"/>
    <p:sldId id="490" r:id="rId16"/>
    <p:sldId id="491" r:id="rId17"/>
    <p:sldId id="493" r:id="rId18"/>
    <p:sldId id="495" r:id="rId19"/>
    <p:sldId id="494" r:id="rId20"/>
    <p:sldId id="499" r:id="rId21"/>
    <p:sldId id="496" r:id="rId22"/>
    <p:sldId id="497" r:id="rId23"/>
    <p:sldId id="482" r:id="rId24"/>
  </p:sldIdLst>
  <p:sldSz cx="12192000" cy="6858000"/>
  <p:notesSz cx="6858000" cy="9144000"/>
  <p:defaultTextStyle>
    <a:defPPr>
      <a:defRPr lang="en-US"/>
    </a:defPPr>
    <a:lvl1pPr marL="0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4563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9413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4121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8827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3678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8238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2800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37497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8285"/>
    <a:srgbClr val="00ADBC"/>
    <a:srgbClr val="00B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607" autoAdjust="0"/>
  </p:normalViewPr>
  <p:slideViewPr>
    <p:cSldViewPr snapToGrid="0">
      <p:cViewPr varScale="1">
        <p:scale>
          <a:sx n="97" d="100"/>
          <a:sy n="97" d="100"/>
        </p:scale>
        <p:origin x="11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0BA72-A5FD-41F6-B87F-0BE06D868F3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03B2-8D27-45D6-B660-C440AD9F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63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413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121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827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678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238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800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497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5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0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0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51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06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2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228567">
              <a:lnSpc>
                <a:spcPct val="100000"/>
              </a:lnSpc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2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228567">
              <a:lnSpc>
                <a:spcPct val="100000"/>
              </a:lnSpc>
              <a:defRPr sz="12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4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4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4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563" indent="0" algn="ctr">
              <a:buNone/>
              <a:defRPr sz="2000"/>
            </a:lvl2pPr>
            <a:lvl3pPr marL="909413" indent="0" algn="ctr">
              <a:buNone/>
              <a:defRPr sz="1900"/>
            </a:lvl3pPr>
            <a:lvl4pPr marL="1364121" indent="0" algn="ctr">
              <a:buNone/>
              <a:defRPr sz="1600"/>
            </a:lvl4pPr>
            <a:lvl5pPr marL="1818827" indent="0" algn="ctr">
              <a:buNone/>
              <a:defRPr sz="1600"/>
            </a:lvl5pPr>
            <a:lvl6pPr marL="2273678" indent="0" algn="ctr">
              <a:buNone/>
              <a:defRPr sz="1600"/>
            </a:lvl6pPr>
            <a:lvl7pPr marL="2728238" indent="0" algn="ctr">
              <a:buNone/>
              <a:defRPr sz="1600"/>
            </a:lvl7pPr>
            <a:lvl8pPr marL="3182800" indent="0" algn="ctr">
              <a:buNone/>
              <a:defRPr sz="1600"/>
            </a:lvl8pPr>
            <a:lvl9pPr marL="36374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6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9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9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>
                <a:solidFill>
                  <a:srgbClr val="634F8C"/>
                </a:solidFill>
              </a:rP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8361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51" y="0"/>
            <a:ext cx="12192001" cy="990600"/>
          </a:xfrm>
          <a:prstGeom prst="rect">
            <a:avLst/>
          </a:prstGeom>
          <a:solidFill>
            <a:srgbClr val="00AEBC"/>
          </a:solidFill>
          <a:ln>
            <a:solidFill>
              <a:srgbClr val="604C8A"/>
            </a:solidFill>
          </a:ln>
        </p:spPr>
        <p:txBody>
          <a:bodyPr lIns="0" tIns="0" rIns="0" bIns="0" anchor="ctr"/>
          <a:lstStyle/>
          <a:p>
            <a:pPr algn="ctr" defTabSz="550140">
              <a:defRPr>
                <a:solidFill>
                  <a:srgbClr val="FFFFFF"/>
                </a:solidFill>
              </a:defRPr>
            </a:pPr>
            <a:endParaRPr sz="2300" b="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3" name="image1.pdf" descr="CODE_logo_RGB.eps"/>
          <p:cNvPicPr/>
          <p:nvPr/>
        </p:nvPicPr>
        <p:blipFill>
          <a:blip r:embed="rId2"/>
          <a:stretch>
            <a:fillRect/>
          </a:stretch>
        </p:blipFill>
        <p:spPr>
          <a:xfrm>
            <a:off x="311864" y="164460"/>
            <a:ext cx="648016" cy="65419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042480" y="1039783"/>
            <a:ext cx="10688727" cy="124622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 dirty="0">
                <a:solidFill>
                  <a:srgbClr val="634F8C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042480" y="2286007"/>
            <a:ext cx="10688727" cy="4571996"/>
          </a:xfrm>
          <a:prstGeom prst="rect">
            <a:avLst/>
          </a:prstGeom>
        </p:spPr>
        <p:txBody>
          <a:bodyPr/>
          <a:lstStyle>
            <a:lvl1pPr marL="412606" indent="-412606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  <a:latin typeface="+mj-lt"/>
              </a:defRPr>
            </a:lvl1pPr>
            <a:lvl2pPr marL="928091" indent="-378189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  <a:latin typeface="+mj-lt"/>
              </a:defRPr>
            </a:lvl2pPr>
            <a:lvl3pPr marL="1436263" indent="-336224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  <a:latin typeface="+mj-lt"/>
              </a:defRPr>
            </a:lvl3pPr>
            <a:lvl4pPr marL="2082397" indent="-432219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  <a:latin typeface="+mj-lt"/>
              </a:defRPr>
            </a:lvl4pPr>
            <a:lvl5pPr marL="2665692" indent="-465375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  <a:latin typeface="+mj-l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51" y="0"/>
            <a:ext cx="12192001" cy="990600"/>
          </a:xfrm>
          <a:prstGeom prst="rect">
            <a:avLst/>
          </a:prstGeom>
          <a:solidFill>
            <a:srgbClr val="00AEBC"/>
          </a:solidFill>
          <a:ln>
            <a:solidFill>
              <a:srgbClr val="604C8A"/>
            </a:solidFill>
          </a:ln>
        </p:spPr>
        <p:txBody>
          <a:bodyPr lIns="0" tIns="0" rIns="0" bIns="0" anchor="ctr"/>
          <a:lstStyle/>
          <a:p>
            <a:pPr algn="ctr" defTabSz="550393">
              <a:defRPr>
                <a:solidFill>
                  <a:srgbClr val="FFFFFF"/>
                </a:solidFill>
              </a:defRPr>
            </a:pPr>
            <a:endParaRPr sz="2300" b="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3" name="image1.pdf" descr="CODE_logo_RGB.eps"/>
          <p:cNvPicPr/>
          <p:nvPr/>
        </p:nvPicPr>
        <p:blipFill>
          <a:blip r:embed="rId2"/>
          <a:stretch>
            <a:fillRect/>
          </a:stretch>
        </p:blipFill>
        <p:spPr>
          <a:xfrm>
            <a:off x="311864" y="164460"/>
            <a:ext cx="648016" cy="65419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042480" y="1039783"/>
            <a:ext cx="10688727" cy="12462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 dirty="0">
                <a:solidFill>
                  <a:srgbClr val="634F8C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042480" y="2286007"/>
            <a:ext cx="10688727" cy="4571996"/>
          </a:xfrm>
          <a:prstGeom prst="rect">
            <a:avLst/>
          </a:prstGeom>
        </p:spPr>
        <p:txBody>
          <a:bodyPr/>
          <a:lstStyle>
            <a:lvl1pPr marL="412796" indent="-412796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</a:defRPr>
            </a:lvl1pPr>
            <a:lvl2pPr marL="928547" indent="-378367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</a:defRPr>
            </a:lvl2pPr>
            <a:lvl3pPr marL="1436947" indent="-336376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</a:defRPr>
            </a:lvl3pPr>
            <a:lvl4pPr marL="2083385" indent="-432421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</a:defRPr>
            </a:lvl4pPr>
            <a:lvl5pPr marL="2666959" indent="-465603" algn="l">
              <a:buClr>
                <a:srgbClr val="FDBA30"/>
              </a:buClr>
              <a:buSzPct val="100000"/>
              <a:buFont typeface="Wingdings"/>
              <a:buChar char="▪"/>
              <a:defRPr>
                <a:solidFill>
                  <a:srgbClr val="4B545C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4B545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0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3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4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4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82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2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7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8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63" indent="0">
              <a:buNone/>
              <a:defRPr sz="2000" b="1"/>
            </a:lvl2pPr>
            <a:lvl3pPr marL="909413" indent="0">
              <a:buNone/>
              <a:defRPr sz="1900" b="1"/>
            </a:lvl3pPr>
            <a:lvl4pPr marL="1364121" indent="0">
              <a:buNone/>
              <a:defRPr sz="1600" b="1"/>
            </a:lvl4pPr>
            <a:lvl5pPr marL="1818827" indent="0">
              <a:buNone/>
              <a:defRPr sz="1600" b="1"/>
            </a:lvl5pPr>
            <a:lvl6pPr marL="2273678" indent="0">
              <a:buNone/>
              <a:defRPr sz="1600" b="1"/>
            </a:lvl6pPr>
            <a:lvl7pPr marL="2728238" indent="0">
              <a:buNone/>
              <a:defRPr sz="1600" b="1"/>
            </a:lvl7pPr>
            <a:lvl8pPr marL="3182800" indent="0">
              <a:buNone/>
              <a:defRPr sz="1600" b="1"/>
            </a:lvl8pPr>
            <a:lvl9pPr marL="36374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63" indent="0">
              <a:buNone/>
              <a:defRPr sz="2000" b="1"/>
            </a:lvl2pPr>
            <a:lvl3pPr marL="909413" indent="0">
              <a:buNone/>
              <a:defRPr sz="1900" b="1"/>
            </a:lvl3pPr>
            <a:lvl4pPr marL="1364121" indent="0">
              <a:buNone/>
              <a:defRPr sz="1600" b="1"/>
            </a:lvl4pPr>
            <a:lvl5pPr marL="1818827" indent="0">
              <a:buNone/>
              <a:defRPr sz="1600" b="1"/>
            </a:lvl5pPr>
            <a:lvl6pPr marL="2273678" indent="0">
              <a:buNone/>
              <a:defRPr sz="1600" b="1"/>
            </a:lvl6pPr>
            <a:lvl7pPr marL="2728238" indent="0">
              <a:buNone/>
              <a:defRPr sz="1600" b="1"/>
            </a:lvl7pPr>
            <a:lvl8pPr marL="3182800" indent="0">
              <a:buNone/>
              <a:defRPr sz="1600" b="1"/>
            </a:lvl8pPr>
            <a:lvl9pPr marL="36374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9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0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63" indent="0">
              <a:buNone/>
              <a:defRPr sz="1500"/>
            </a:lvl2pPr>
            <a:lvl3pPr marL="909413" indent="0">
              <a:buNone/>
              <a:defRPr sz="1200"/>
            </a:lvl3pPr>
            <a:lvl4pPr marL="1364121" indent="0">
              <a:buNone/>
              <a:defRPr sz="1100"/>
            </a:lvl4pPr>
            <a:lvl5pPr marL="1818827" indent="0">
              <a:buNone/>
              <a:defRPr sz="1100"/>
            </a:lvl5pPr>
            <a:lvl6pPr marL="2273678" indent="0">
              <a:buNone/>
              <a:defRPr sz="1100"/>
            </a:lvl6pPr>
            <a:lvl7pPr marL="2728238" indent="0">
              <a:buNone/>
              <a:defRPr sz="1100"/>
            </a:lvl7pPr>
            <a:lvl8pPr marL="3182800" indent="0">
              <a:buNone/>
              <a:defRPr sz="1100"/>
            </a:lvl8pPr>
            <a:lvl9pPr marL="363749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0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563" indent="0">
              <a:buNone/>
              <a:defRPr sz="2800"/>
            </a:lvl2pPr>
            <a:lvl3pPr marL="909413" indent="0">
              <a:buNone/>
              <a:defRPr sz="2400"/>
            </a:lvl3pPr>
            <a:lvl4pPr marL="1364121" indent="0">
              <a:buNone/>
              <a:defRPr sz="2000"/>
            </a:lvl4pPr>
            <a:lvl5pPr marL="1818827" indent="0">
              <a:buNone/>
              <a:defRPr sz="2000"/>
            </a:lvl5pPr>
            <a:lvl6pPr marL="2273678" indent="0">
              <a:buNone/>
              <a:defRPr sz="2000"/>
            </a:lvl6pPr>
            <a:lvl7pPr marL="2728238" indent="0">
              <a:buNone/>
              <a:defRPr sz="2000"/>
            </a:lvl7pPr>
            <a:lvl8pPr marL="3182800" indent="0">
              <a:buNone/>
              <a:defRPr sz="2000"/>
            </a:lvl8pPr>
            <a:lvl9pPr marL="36374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63" indent="0">
              <a:buNone/>
              <a:defRPr sz="1500"/>
            </a:lvl2pPr>
            <a:lvl3pPr marL="909413" indent="0">
              <a:buNone/>
              <a:defRPr sz="1200"/>
            </a:lvl3pPr>
            <a:lvl4pPr marL="1364121" indent="0">
              <a:buNone/>
              <a:defRPr sz="1100"/>
            </a:lvl4pPr>
            <a:lvl5pPr marL="1818827" indent="0">
              <a:buNone/>
              <a:defRPr sz="1100"/>
            </a:lvl5pPr>
            <a:lvl6pPr marL="2273678" indent="0">
              <a:buNone/>
              <a:defRPr sz="1100"/>
            </a:lvl6pPr>
            <a:lvl7pPr marL="2728238" indent="0">
              <a:buNone/>
              <a:defRPr sz="1100"/>
            </a:lvl7pPr>
            <a:lvl8pPr marL="3182800" indent="0">
              <a:buNone/>
              <a:defRPr sz="1100"/>
            </a:lvl8pPr>
            <a:lvl9pPr marL="363749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0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000" tIns="45718" rIns="9100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FE942-620F-48B1-A26D-F9776A4A98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09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26" indent="-227426" algn="l" defTabSz="909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27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83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400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980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813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521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227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07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63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21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27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678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238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800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97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1" y="0"/>
            <a:ext cx="12192001" cy="990600"/>
          </a:xfrm>
          <a:prstGeom prst="rect">
            <a:avLst/>
          </a:prstGeom>
          <a:solidFill>
            <a:srgbClr val="00AEBC"/>
          </a:solidFill>
          <a:ln>
            <a:solidFill>
              <a:srgbClr val="604C8A"/>
            </a:solidFill>
          </a:ln>
        </p:spPr>
        <p:txBody>
          <a:bodyPr lIns="0" tIns="0" rIns="0" bIns="0" anchor="ctr"/>
          <a:lstStyle/>
          <a:p>
            <a:pPr algn="ctr" defTabSz="550153">
              <a:defRPr>
                <a:solidFill>
                  <a:srgbClr val="FFFFFF"/>
                </a:solidFill>
              </a:defRPr>
            </a:pPr>
            <a:endParaRPr sz="2300" b="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" name="image1.pdf" descr="CODE_logo_RGB.eps"/>
          <p:cNvPicPr/>
          <p:nvPr/>
        </p:nvPicPr>
        <p:blipFill>
          <a:blip r:embed="rId3"/>
          <a:stretch>
            <a:fillRect/>
          </a:stretch>
        </p:blipFill>
        <p:spPr>
          <a:xfrm>
            <a:off x="311864" y="164460"/>
            <a:ext cx="648016" cy="6541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914451" y="1844928"/>
            <a:ext cx="10363201" cy="2041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 dirty="0">
                <a:solidFill>
                  <a:srgbClr val="634F8C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828813" y="3886200"/>
            <a:ext cx="8534403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37840" y="6356592"/>
            <a:ext cx="2844801" cy="416561"/>
          </a:xfrm>
          <a:prstGeom prst="rect">
            <a:avLst/>
          </a:prstGeom>
          <a:ln w="12700">
            <a:miter lim="400000"/>
          </a:ln>
        </p:spPr>
        <p:txBody>
          <a:bodyPr lIns="30478" tIns="30478" rIns="30478" bIns="30478">
            <a:spAutoFit/>
          </a:bodyPr>
          <a:lstStyle/>
          <a:p>
            <a:pPr defTabSz="550153"/>
            <a:fld id="{86CB4B4D-7CA3-9044-876B-883B54F8677D}" type="slidenum">
              <a:rPr lang="en-US" sz="2300" b="1" kern="0" smtClea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pPr defTabSz="550153"/>
              <a:t>‹#›</a:t>
            </a:fld>
            <a:endParaRPr lang="en-US" sz="2300" b="1" kern="0">
              <a:solidFill>
                <a:sysClr val="windowText" lastClr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med"/>
  <p:txStyles>
    <p:titleStyle>
      <a:lvl1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1pPr>
      <a:lvl2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2pPr>
      <a:lvl3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3pPr>
      <a:lvl4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4pPr>
      <a:lvl5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5pPr>
      <a:lvl6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6pPr>
      <a:lvl7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7pPr>
      <a:lvl8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8pPr>
      <a:lvl9pPr defTabSz="550153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9pPr>
    </p:titleStyle>
    <p:bodyStyle>
      <a:lvl1pPr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1pPr>
      <a:lvl2pPr indent="550232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2pPr>
      <a:lvl3pPr indent="1100227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3pPr>
      <a:lvl4pPr indent="1650459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4pPr>
      <a:lvl5pPr indent="2200598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5pPr>
      <a:lvl6pPr indent="2750922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6pPr>
      <a:lvl7pPr indent="3300917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7pPr>
      <a:lvl8pPr indent="3851149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8pPr>
      <a:lvl9pPr indent="4401257" algn="ctr" defTabSz="550153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9pPr>
    </p:bodyStyle>
    <p:otherStyle>
      <a:lvl1pPr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550153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1100067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650220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2200289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750526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3300440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850590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4400625" defTabSz="550153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1" y="0"/>
            <a:ext cx="12192001" cy="990600"/>
          </a:xfrm>
          <a:prstGeom prst="rect">
            <a:avLst/>
          </a:prstGeom>
          <a:solidFill>
            <a:srgbClr val="00AEBC"/>
          </a:solidFill>
          <a:ln>
            <a:solidFill>
              <a:srgbClr val="604C8A"/>
            </a:solidFill>
          </a:ln>
        </p:spPr>
        <p:txBody>
          <a:bodyPr lIns="0" tIns="0" rIns="0" bIns="0" anchor="ctr"/>
          <a:lstStyle/>
          <a:p>
            <a:pPr algn="ctr" defTabSz="550406">
              <a:defRPr>
                <a:solidFill>
                  <a:srgbClr val="FFFFFF"/>
                </a:solidFill>
              </a:defRPr>
            </a:pPr>
            <a:endParaRPr sz="2300" b="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" name="image1.pdf" descr="CODE_logo_RGB.eps"/>
          <p:cNvPicPr/>
          <p:nvPr/>
        </p:nvPicPr>
        <p:blipFill>
          <a:blip r:embed="rId3"/>
          <a:stretch>
            <a:fillRect/>
          </a:stretch>
        </p:blipFill>
        <p:spPr>
          <a:xfrm>
            <a:off x="311864" y="164460"/>
            <a:ext cx="648016" cy="6541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914451" y="1844902"/>
            <a:ext cx="10363201" cy="2041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 dirty="0">
                <a:solidFill>
                  <a:srgbClr val="634F8C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828813" y="3886200"/>
            <a:ext cx="8534403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37814" y="6356566"/>
            <a:ext cx="2844801" cy="416561"/>
          </a:xfrm>
          <a:prstGeom prst="rect">
            <a:avLst/>
          </a:prstGeom>
          <a:ln w="12700">
            <a:miter lim="400000"/>
          </a:ln>
        </p:spPr>
        <p:txBody>
          <a:bodyPr lIns="30478" tIns="30478" rIns="30478" bIns="30478">
            <a:spAutoFit/>
          </a:bodyPr>
          <a:lstStyle/>
          <a:p>
            <a:pPr defTabSz="550406"/>
            <a:fld id="{86CB4B4D-7CA3-9044-876B-883B54F8677D}" type="slidenum">
              <a:rPr lang="en-US" sz="2300" b="1" kern="0" smtClea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pPr defTabSz="550406"/>
              <a:t>‹#›</a:t>
            </a:fld>
            <a:endParaRPr lang="en-US" sz="2300" b="1" kern="0">
              <a:solidFill>
                <a:sysClr val="windowText" lastClr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spd="med"/>
  <p:txStyles>
    <p:titleStyle>
      <a:lvl1pPr defTabSz="550406">
        <a:lnSpc>
          <a:spcPts val="4000"/>
        </a:lnSpc>
        <a:defRPr sz="4900" b="1">
          <a:solidFill>
            <a:srgbClr val="634F8C"/>
          </a:solidFill>
          <a:latin typeface="+mj-lt"/>
          <a:ea typeface="Gotham Bold"/>
          <a:cs typeface="Gotham Bold"/>
          <a:sym typeface="Gotham Bold"/>
        </a:defRPr>
      </a:lvl1pPr>
      <a:lvl2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2pPr>
      <a:lvl3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3pPr>
      <a:lvl4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4pPr>
      <a:lvl5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5pPr>
      <a:lvl6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6pPr>
      <a:lvl7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7pPr>
      <a:lvl8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8pPr>
      <a:lvl9pPr defTabSz="550406">
        <a:lnSpc>
          <a:spcPts val="4000"/>
        </a:lnSpc>
        <a:defRPr sz="4900" b="1">
          <a:solidFill>
            <a:srgbClr val="634F8C"/>
          </a:solidFill>
          <a:latin typeface="Gotham Bold"/>
          <a:ea typeface="Gotham Bold"/>
          <a:cs typeface="Gotham Bold"/>
          <a:sym typeface="Gotham Bold"/>
        </a:defRPr>
      </a:lvl9pPr>
    </p:titleStyle>
    <p:bodyStyle>
      <a:lvl1pPr algn="ctr" defTabSz="550406">
        <a:spcBef>
          <a:spcPts val="667"/>
        </a:spcBef>
        <a:defRPr sz="2900">
          <a:solidFill>
            <a:srgbClr val="888888"/>
          </a:solidFill>
          <a:latin typeface="+mj-lt"/>
          <a:ea typeface="Gotham Book"/>
          <a:cs typeface="Gotham Book"/>
          <a:sym typeface="Gotham Book"/>
        </a:defRPr>
      </a:lvl1pPr>
      <a:lvl2pPr indent="550485" algn="ctr" defTabSz="550406">
        <a:spcBef>
          <a:spcPts val="667"/>
        </a:spcBef>
        <a:defRPr sz="2900">
          <a:solidFill>
            <a:srgbClr val="888888"/>
          </a:solidFill>
          <a:latin typeface="+mj-lt"/>
          <a:ea typeface="Gotham Book"/>
          <a:cs typeface="Gotham Book"/>
          <a:sym typeface="Gotham Book"/>
        </a:defRPr>
      </a:lvl2pPr>
      <a:lvl3pPr indent="1100759" algn="ctr" defTabSz="550406">
        <a:spcBef>
          <a:spcPts val="667"/>
        </a:spcBef>
        <a:defRPr sz="2900">
          <a:solidFill>
            <a:srgbClr val="888888"/>
          </a:solidFill>
          <a:latin typeface="+mj-lt"/>
          <a:ea typeface="Gotham Book"/>
          <a:cs typeface="Gotham Book"/>
          <a:sym typeface="Gotham Book"/>
        </a:defRPr>
      </a:lvl3pPr>
      <a:lvl4pPr indent="1651244" algn="ctr" defTabSz="550406">
        <a:spcBef>
          <a:spcPts val="667"/>
        </a:spcBef>
        <a:defRPr sz="2900">
          <a:solidFill>
            <a:srgbClr val="888888"/>
          </a:solidFill>
          <a:latin typeface="+mj-lt"/>
          <a:ea typeface="Gotham Book"/>
          <a:cs typeface="Gotham Book"/>
          <a:sym typeface="Gotham Book"/>
        </a:defRPr>
      </a:lvl4pPr>
      <a:lvl5pPr indent="2201637" algn="ctr" defTabSz="550406">
        <a:spcBef>
          <a:spcPts val="667"/>
        </a:spcBef>
        <a:defRPr sz="2900">
          <a:solidFill>
            <a:srgbClr val="888888"/>
          </a:solidFill>
          <a:latin typeface="+mj-lt"/>
          <a:ea typeface="Gotham Book"/>
          <a:cs typeface="Gotham Book"/>
          <a:sym typeface="Gotham Book"/>
        </a:defRPr>
      </a:lvl5pPr>
      <a:lvl6pPr indent="2752214" algn="ctr" defTabSz="550406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6pPr>
      <a:lvl7pPr indent="3302488" algn="ctr" defTabSz="550406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7pPr>
      <a:lvl8pPr indent="3852973" algn="ctr" defTabSz="550406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8pPr>
      <a:lvl9pPr indent="4403347" algn="ctr" defTabSz="550406">
        <a:spcBef>
          <a:spcPts val="667"/>
        </a:spcBef>
        <a:defRPr sz="2900">
          <a:solidFill>
            <a:srgbClr val="888888"/>
          </a:solidFill>
          <a:latin typeface="Gotham Book"/>
          <a:ea typeface="Gotham Book"/>
          <a:cs typeface="Gotham Book"/>
          <a:sym typeface="Gotham Book"/>
        </a:defRPr>
      </a:lvl9pPr>
    </p:bodyStyle>
    <p:otherStyle>
      <a:lvl1pPr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550406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1100599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651005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2201328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751818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3302011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852414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4402715" defTabSz="550406">
        <a:defRPr sz="2300" b="1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Getting Started with Code.org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9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Getting Started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do you "see" when you think about a computer scientist? </a:t>
            </a:r>
          </a:p>
          <a:p>
            <a:endParaRPr lang="en-US" sz="3200" dirty="0"/>
          </a:p>
          <a:p>
            <a:r>
              <a:rPr lang="en-US" sz="3200" dirty="0"/>
              <a:t>Many people think about a person who sits alone at their computer all day drinking coffee (or energy drinks)</a:t>
            </a:r>
          </a:p>
          <a:p>
            <a:r>
              <a:rPr lang="en-US" sz="3200" dirty="0"/>
              <a:t>In reality, computer science is a highly engaging and collaborative science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pic>
        <p:nvPicPr>
          <p:cNvPr id="3" name="1-whatisCS-unpluggedactiv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493" y="866914"/>
            <a:ext cx="9897795" cy="55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Computer Scientists solve problems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 you think of a problem that a computer scientist could solve?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Computer Scientists solve problems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Once an issue has been identified, it may seem too overwhelming to tackle.</a:t>
            </a:r>
          </a:p>
          <a:p>
            <a:endParaRPr lang="en-US" sz="3200" dirty="0"/>
          </a:p>
          <a:p>
            <a:r>
              <a:rPr lang="en-US" sz="3200" dirty="0"/>
              <a:t>That's why computer scientists learn to break down a problem into individual pieces and solve things one piece at a time</a:t>
            </a:r>
          </a:p>
          <a:p>
            <a:pPr lvl="1"/>
            <a:r>
              <a:rPr lang="en-US" sz="2800" dirty="0"/>
              <a:t>It's sort of like putting together a really big jigsaw puzzle.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6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Computer Scientists solve problems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 fontScale="92500" lnSpcReduction="10000"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Because of this, computer scientists aren't ALL programmers.</a:t>
            </a:r>
          </a:p>
          <a:p>
            <a:endParaRPr lang="en-US" sz="3200" dirty="0"/>
          </a:p>
          <a:p>
            <a:r>
              <a:rPr lang="en-US" sz="3200" dirty="0"/>
              <a:t>They include:</a:t>
            </a:r>
          </a:p>
          <a:p>
            <a:pPr lvl="1"/>
            <a:r>
              <a:rPr lang="en-US" dirty="0"/>
              <a:t>Artists</a:t>
            </a:r>
          </a:p>
          <a:p>
            <a:pPr lvl="1"/>
            <a:r>
              <a:rPr lang="en-US" dirty="0"/>
              <a:t>Authors</a:t>
            </a:r>
          </a:p>
          <a:p>
            <a:pPr lvl="1"/>
            <a:r>
              <a:rPr lang="en-US" dirty="0"/>
              <a:t>Psychologists</a:t>
            </a:r>
          </a:p>
          <a:p>
            <a:pPr lvl="1"/>
            <a:r>
              <a:rPr lang="en-US" dirty="0"/>
              <a:t>Creative Problem Solvers</a:t>
            </a:r>
          </a:p>
          <a:p>
            <a:pPr lvl="1"/>
            <a:r>
              <a:rPr lang="en-US" dirty="0"/>
              <a:t>Scientists</a:t>
            </a:r>
          </a:p>
          <a:p>
            <a:pPr lvl="1"/>
            <a:endParaRPr lang="en-US" dirty="0"/>
          </a:p>
          <a:p>
            <a:r>
              <a:rPr lang="en-US" dirty="0"/>
              <a:t>Every industry needs computer scientists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Our Activity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best computer scientists understand what is like to BE a computer.  </a:t>
            </a:r>
          </a:p>
          <a:p>
            <a:pPr lvl="1"/>
            <a:r>
              <a:rPr lang="en-US" sz="2800" dirty="0"/>
              <a:t>So today, we are going to learn to understand how computers read and store data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" y="1052519"/>
            <a:ext cx="3050381" cy="431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243" y="1052652"/>
            <a:ext cx="3067050" cy="3667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946" y="1052518"/>
            <a:ext cx="3033713" cy="4300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598" y="1052519"/>
            <a:ext cx="2900363" cy="36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What am I encoding?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708" y="2231593"/>
            <a:ext cx="9680457" cy="2778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8608" y="2768253"/>
            <a:ext cx="88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8608" y="3935843"/>
            <a:ext cx="88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340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What am I encoding?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D1171-89FE-4D6A-872A-0C4384D5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75316"/>
            <a:ext cx="11530059" cy="3307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5CAA92-2B21-417D-A3A3-0A98C728B463}"/>
              </a:ext>
            </a:extLst>
          </p:cNvPr>
          <p:cNvSpPr txBox="1"/>
          <p:nvPr/>
        </p:nvSpPr>
        <p:spPr>
          <a:xfrm>
            <a:off x="10704846" y="2600217"/>
            <a:ext cx="88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4D05-4471-4E4D-A7CD-1552C8B12FCD}"/>
              </a:ext>
            </a:extLst>
          </p:cNvPr>
          <p:cNvSpPr txBox="1"/>
          <p:nvPr/>
        </p:nvSpPr>
        <p:spPr>
          <a:xfrm>
            <a:off x="10704846" y="3767807"/>
            <a:ext cx="88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772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You Try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 the grid I give you encode your first and last initial.</a:t>
            </a:r>
          </a:p>
          <a:p>
            <a:pPr lvl="1"/>
            <a:r>
              <a:rPr lang="en-US" sz="2800" dirty="0"/>
              <a:t>DON'T write the letters in the boxes at the end of the rows.</a:t>
            </a:r>
          </a:p>
          <a:p>
            <a:endParaRPr lang="en-US" sz="3200" dirty="0"/>
          </a:p>
          <a:p>
            <a:r>
              <a:rPr lang="en-US" sz="3200" dirty="0"/>
              <a:t>Trade your grid with the person next to you.</a:t>
            </a:r>
          </a:p>
          <a:p>
            <a:pPr lvl="1"/>
            <a:r>
              <a:rPr lang="en-US" sz="2800" dirty="0"/>
              <a:t>Decode their grid.</a:t>
            </a:r>
          </a:p>
          <a:p>
            <a:pPr lvl="1"/>
            <a:r>
              <a:rPr lang="en-US" sz="2800" dirty="0"/>
              <a:t>Tell them what you got.</a:t>
            </a:r>
          </a:p>
          <a:p>
            <a:pPr lvl="1"/>
            <a:r>
              <a:rPr lang="en-US" sz="2800" dirty="0"/>
              <a:t>Did either of you make a mistake?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8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4F61-C822-D533-0163-41813A6F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we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0A6A-8F6A-3423-12E5-AC12756A3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about the syllabus or the course website?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92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Debrief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do you like about the lesson itself?</a:t>
            </a:r>
          </a:p>
          <a:p>
            <a:endParaRPr lang="en-US" sz="3200" dirty="0"/>
          </a:p>
          <a:p>
            <a:r>
              <a:rPr lang="en-US" sz="3200" dirty="0"/>
              <a:t>Where might your students struggle with this?</a:t>
            </a:r>
          </a:p>
          <a:p>
            <a:endParaRPr lang="en-US" sz="3200" dirty="0"/>
          </a:p>
          <a:p>
            <a:r>
              <a:rPr lang="en-US" sz="3200" dirty="0"/>
              <a:t>What might you try differently?</a:t>
            </a:r>
          </a:p>
          <a:p>
            <a:r>
              <a:rPr lang="en-US" sz="3200" dirty="0"/>
              <a:t>What additional activities could you do?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 our </a:t>
            </a:r>
            <a:r>
              <a:rPr lang="en">
                <a:latin typeface="Helvetica" panose="020B0604020202020204" pitchFamily="34" charset="0"/>
                <a:cs typeface="Helvetica" panose="020B0604020202020204" pitchFamily="34" charset="0"/>
              </a:rPr>
              <a:t>next session</a:t>
            </a:r>
            <a:endParaRPr lang="en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432486" y="2286008"/>
            <a:ext cx="11298721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Create a teacher account on Code.org and join my class section</a:t>
            </a:r>
            <a:endParaRPr lang="en-US" sz="28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(URLs are all linked on my website)</a:t>
            </a:r>
            <a:endParaRPr lang="en-US" sz="3200" dirty="0">
              <a:solidFill>
                <a:srgbClr val="000000"/>
              </a:solidFill>
            </a:endParaRPr>
          </a:p>
          <a:p>
            <a:pPr marL="454852" lvl="1" indent="0"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  <a:p>
            <a:pPr marL="454852" lvl="1" indent="0"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Wearing you "student" hat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complete the puzzles from Lessons 1 and  2 (linked on the website)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1267"/>
            <a:ext cx="12192000" cy="9550401"/>
          </a:xfrm>
        </p:spPr>
      </p:pic>
    </p:spTree>
    <p:extLst>
      <p:ext uri="{BB962C8B-B14F-4D97-AF65-F5344CB8AC3E}">
        <p14:creationId xmlns:p14="http://schemas.microsoft.com/office/powerpoint/2010/main" val="196838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3457" y="1323833"/>
            <a:ext cx="10617958" cy="5076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  <a:cs typeface="Helvetica" panose="020B0604020202020204" pitchFamily="34" charset="0"/>
              </a:rPr>
              <a:t>The first ~4 weeks of this course we are going to learn the fundamentals of computer science using the "Express Course" which is part of the </a:t>
            </a:r>
            <a:r>
              <a:rPr lang="en-US" sz="3200" b="1" dirty="0">
                <a:latin typeface="+mj-lt"/>
                <a:cs typeface="Helvetica" panose="020B0604020202020204" pitchFamily="34" charset="0"/>
              </a:rPr>
              <a:t>CS Fundamentals</a:t>
            </a:r>
            <a:r>
              <a:rPr lang="en-US" sz="3200" dirty="0">
                <a:latin typeface="+mj-lt"/>
                <a:cs typeface="Helvetica" panose="020B0604020202020204" pitchFamily="34" charset="0"/>
              </a:rPr>
              <a:t> curriculum from Code.org.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1084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Getting Started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47" y="4930682"/>
            <a:ext cx="5279136" cy="16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8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3.png" descr="Code.org Still 04_retouched copy.png"/>
          <p:cNvPicPr/>
          <p:nvPr/>
        </p:nvPicPr>
        <p:blipFill>
          <a:blip r:embed="rId3"/>
          <a:srcRect l="6666" r="7630"/>
          <a:stretch>
            <a:fillRect/>
          </a:stretch>
        </p:blipFill>
        <p:spPr>
          <a:xfrm>
            <a:off x="5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55600" y="596207"/>
            <a:ext cx="10075333" cy="8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478" tIns="30478" rIns="30478" bIns="30478">
            <a:spAutoFit/>
          </a:bodyPr>
          <a:lstStyle>
            <a:lvl1pPr>
              <a:defRPr sz="44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 dirty="0">
                <a:solidFill>
                  <a:schemeClr val="bg1"/>
                </a:solidFill>
              </a:rPr>
              <a:t>Our Vision:</a:t>
            </a:r>
          </a:p>
        </p:txBody>
      </p:sp>
      <p:sp>
        <p:nvSpPr>
          <p:cNvPr id="138" name="Shape 138"/>
          <p:cNvSpPr/>
          <p:nvPr/>
        </p:nvSpPr>
        <p:spPr>
          <a:xfrm>
            <a:off x="5046133" y="1750207"/>
            <a:ext cx="6096000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478" tIns="30478" rIns="30478" bIns="30478">
            <a:spAutoFit/>
          </a:bodyPr>
          <a:lstStyle/>
          <a:p>
            <a:pPr lvl="0">
              <a:defRPr sz="1800" b="0"/>
            </a:pPr>
            <a:r>
              <a:rPr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sz="64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every </a:t>
            </a:r>
            <a:r>
              <a:rPr sz="48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school</a:t>
            </a:r>
          </a:p>
        </p:txBody>
      </p:sp>
      <p:sp>
        <p:nvSpPr>
          <p:cNvPr id="139" name="Shape 139"/>
          <p:cNvSpPr/>
          <p:nvPr/>
        </p:nvSpPr>
        <p:spPr>
          <a:xfrm>
            <a:off x="882875" y="3280291"/>
            <a:ext cx="6096001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478" tIns="30478" rIns="30478" bIns="30478">
            <a:spAutoFit/>
          </a:bodyPr>
          <a:lstStyle/>
          <a:p>
            <a:pPr lvl="0">
              <a:defRPr sz="1800" b="0"/>
            </a:pPr>
            <a:r>
              <a:rPr sz="64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every</a:t>
            </a:r>
            <a:r>
              <a:rPr sz="27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sz="48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student</a:t>
            </a:r>
          </a:p>
        </p:txBody>
      </p:sp>
      <p:sp>
        <p:nvSpPr>
          <p:cNvPr id="140" name="Shape 140"/>
          <p:cNvSpPr/>
          <p:nvPr/>
        </p:nvSpPr>
        <p:spPr>
          <a:xfrm>
            <a:off x="1505269" y="5045442"/>
            <a:ext cx="10195771" cy="8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478" tIns="30478" rIns="30478" bIns="30478">
            <a:spAutoFit/>
          </a:bodyPr>
          <a:lstStyle>
            <a:lvl1pPr algn="r">
              <a:defRPr sz="36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 dirty="0">
                <a:solidFill>
                  <a:schemeClr val="bg1"/>
                </a:solidFill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2238146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1042480" y="1091634"/>
            <a:ext cx="10688727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dirty="0"/>
              <a:t>Who is Code.org?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sz="3600" dirty="0"/>
              <a:t>A public 501c3 nonprofit dedicated to bringing computer science to every school, and increasing participation by</a:t>
            </a:r>
            <a:r>
              <a:rPr lang="en-US" sz="3600" dirty="0"/>
              <a:t> </a:t>
            </a:r>
            <a:r>
              <a:rPr sz="3600" dirty="0"/>
              <a:t>women and underrepresented students. </a:t>
            </a:r>
          </a:p>
          <a:p>
            <a:pP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3600" dirty="0"/>
              <a:t>Producer of online courses</a:t>
            </a:r>
          </a:p>
          <a:p>
            <a:pP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3600" dirty="0"/>
              <a:t>The organizer of the Hour of Code campaign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10567" y="-10433"/>
            <a:ext cx="12181600" cy="788800"/>
          </a:xfrm>
          <a:prstGeom prst="rect">
            <a:avLst/>
          </a:prstGeom>
          <a:solidFill>
            <a:srgbClr val="7665A0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67" y="6280167"/>
            <a:ext cx="12192000" cy="578000"/>
          </a:xfrm>
          <a:prstGeom prst="rect">
            <a:avLst/>
          </a:prstGeom>
          <a:solidFill>
            <a:srgbClr val="7665A0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80" name="Shape 480"/>
          <p:cNvSpPr txBox="1"/>
          <p:nvPr/>
        </p:nvSpPr>
        <p:spPr>
          <a:xfrm>
            <a:off x="875500" y="24733"/>
            <a:ext cx="10885200" cy="4524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Code.org K-12 curriculum</a:t>
            </a: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r="68942"/>
          <a:stretch/>
        </p:blipFill>
        <p:spPr>
          <a:xfrm>
            <a:off x="250667" y="112999"/>
            <a:ext cx="562808" cy="5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x="8007200" y="6374800"/>
            <a:ext cx="4184800" cy="4324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r"/>
            <a:r>
              <a:rPr lang="en" sz="1600">
                <a:solidFill>
                  <a:srgbClr val="F9F9F9"/>
                </a:solidFill>
              </a:rPr>
              <a:t>@TeachCode | #LeadCode | #CSforAll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7643"/>
            <a:ext cx="12029349" cy="541443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828800" y="4075043"/>
            <a:ext cx="2922104" cy="10137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9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1042480" y="1182223"/>
            <a:ext cx="10688727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400" dirty="0"/>
              <a:t>CS Fundamentals</a:t>
            </a:r>
            <a:r>
              <a:rPr sz="4400" dirty="0"/>
              <a:t>: CS in grades K-5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1042480" y="2169994"/>
            <a:ext cx="10688727" cy="45337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Short (15-20 lessons) courses for elementary school</a:t>
            </a:r>
          </a:p>
          <a:p>
            <a:pPr marL="1007488" lvl="1" indent="-457200">
              <a:spcBef>
                <a:spcPts val="533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2700" dirty="0"/>
              <a:t>Free, open-source, online “games”</a:t>
            </a:r>
          </a:p>
          <a:p>
            <a:pPr marL="1007488" lvl="1" indent="-457200">
              <a:spcBef>
                <a:spcPts val="533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2700" dirty="0"/>
              <a:t>"Lectures" by Mark Zuckerberg, Chris Bosh, Bill Gates, etc.</a:t>
            </a:r>
          </a:p>
          <a:p>
            <a:pPr marL="1007488" lvl="1" indent="-457200">
              <a:spcBef>
                <a:spcPts val="533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2700" dirty="0"/>
              <a:t>Aligned to reinforce Math, Science, ELA standards</a:t>
            </a:r>
          </a:p>
          <a:p>
            <a:pPr marL="1007488" lvl="1" indent="-457200">
              <a:spcBef>
                <a:spcPts val="533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endParaRPr lang="en-US" sz="2700" dirty="0"/>
          </a:p>
          <a:p>
            <a:pP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Any district, school, or teacher can participate</a:t>
            </a:r>
          </a:p>
          <a:p>
            <a:pPr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lang="en-US" sz="2800" dirty="0"/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lang="en-US" sz="2800" dirty="0"/>
          </a:p>
          <a:p>
            <a:pPr marL="378583" indent="-344046">
              <a:spcBef>
                <a:spcPts val="533"/>
              </a:spcBef>
              <a:defRPr sz="1800">
                <a:solidFill>
                  <a:srgbClr val="000000"/>
                </a:solidFill>
              </a:defRPr>
            </a:pPr>
            <a:endParaRPr sz="2700" dirty="0"/>
          </a:p>
        </p:txBody>
      </p:sp>
      <p:pic>
        <p:nvPicPr>
          <p:cNvPr id="154" name="image1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725" y="-184005"/>
            <a:ext cx="5614345" cy="1366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17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97301" y="-184005"/>
            <a:ext cx="4891424" cy="1366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C998-9D37-4F6F-BDA0-08AF1F02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Modalities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CCCB6-1E59-465F-B9A0-66070C95D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Lessons consist of a combination of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Unplugged Lessons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Plugged Lessons</a:t>
            </a:r>
          </a:p>
        </p:txBody>
      </p:sp>
    </p:spTree>
    <p:extLst>
      <p:ext uri="{BB962C8B-B14F-4D97-AF65-F5344CB8AC3E}">
        <p14:creationId xmlns:p14="http://schemas.microsoft.com/office/powerpoint/2010/main" val="5559379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Default">
  <a:themeElements>
    <a:clrScheme name="Default">
      <a:dk1>
        <a:srgbClr val="000000"/>
      </a:dk1>
      <a:lt1>
        <a:srgbClr val="1D9EAB"/>
      </a:lt1>
      <a:dk2>
        <a:srgbClr val="A7A7A7"/>
      </a:dk2>
      <a:lt2>
        <a:srgbClr val="535353"/>
      </a:lt2>
      <a:accent1>
        <a:srgbClr val="634F8C"/>
      </a:accent1>
      <a:accent2>
        <a:srgbClr val="1981BB"/>
      </a:accent2>
      <a:accent3>
        <a:srgbClr val="FB921F"/>
      </a:accent3>
      <a:accent4>
        <a:srgbClr val="ACB122"/>
      </a:accent4>
      <a:accent5>
        <a:srgbClr val="FDBA30"/>
      </a:accent5>
      <a:accent6>
        <a:srgbClr val="4B545C"/>
      </a:accent6>
      <a:hlink>
        <a:srgbClr val="0000FF"/>
      </a:hlink>
      <a:folHlink>
        <a:srgbClr val="FF00FF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634F8C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1441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634F8C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1441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1_Default">
  <a:themeElements>
    <a:clrScheme name="Default">
      <a:dk1>
        <a:srgbClr val="000000"/>
      </a:dk1>
      <a:lt1>
        <a:srgbClr val="1D9EAB"/>
      </a:lt1>
      <a:dk2>
        <a:srgbClr val="A7A7A7"/>
      </a:dk2>
      <a:lt2>
        <a:srgbClr val="535353"/>
      </a:lt2>
      <a:accent1>
        <a:srgbClr val="634F8C"/>
      </a:accent1>
      <a:accent2>
        <a:srgbClr val="1981BB"/>
      </a:accent2>
      <a:accent3>
        <a:srgbClr val="FB921F"/>
      </a:accent3>
      <a:accent4>
        <a:srgbClr val="ACB122"/>
      </a:accent4>
      <a:accent5>
        <a:srgbClr val="FDBA30"/>
      </a:accent5>
      <a:accent6>
        <a:srgbClr val="4B545C"/>
      </a:accent6>
      <a:hlink>
        <a:srgbClr val="0000FF"/>
      </a:hlink>
      <a:folHlink>
        <a:srgbClr val="FF00FF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634F8C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1441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634F8C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1441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8827</TotalTime>
  <Words>517</Words>
  <Application>Microsoft Office PowerPoint</Application>
  <PresentationFormat>Widescreen</PresentationFormat>
  <Paragraphs>127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Bold</vt:lpstr>
      <vt:lpstr>Calibri</vt:lpstr>
      <vt:lpstr>Gotham Bold</vt:lpstr>
      <vt:lpstr>Gotham Book</vt:lpstr>
      <vt:lpstr>Helvetica</vt:lpstr>
      <vt:lpstr>Montserrat</vt:lpstr>
      <vt:lpstr>Roboto</vt:lpstr>
      <vt:lpstr>Wingdings</vt:lpstr>
      <vt:lpstr>Office Theme</vt:lpstr>
      <vt:lpstr>9_Default</vt:lpstr>
      <vt:lpstr>11_Default</vt:lpstr>
      <vt:lpstr>Getting Started with Code.org</vt:lpstr>
      <vt:lpstr>As we get started</vt:lpstr>
      <vt:lpstr>PowerPoint Presentation</vt:lpstr>
      <vt:lpstr>Getting Started</vt:lpstr>
      <vt:lpstr>PowerPoint Presentation</vt:lpstr>
      <vt:lpstr>Who is Code.org?</vt:lpstr>
      <vt:lpstr>PowerPoint Presentation</vt:lpstr>
      <vt:lpstr>CS Fundamentals: CS in grades K-5</vt:lpstr>
      <vt:lpstr>Mixture of Modalities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Apone</dc:creator>
  <cp:lastModifiedBy>Ben Schafer</cp:lastModifiedBy>
  <cp:revision>201</cp:revision>
  <dcterms:created xsi:type="dcterms:W3CDTF">2014-08-20T22:31:29Z</dcterms:created>
  <dcterms:modified xsi:type="dcterms:W3CDTF">2024-01-19T17:49:34Z</dcterms:modified>
</cp:coreProperties>
</file>